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55"/>
  </p:notesMasterIdLst>
  <p:sldIdLst>
    <p:sldId id="257" r:id="rId2"/>
    <p:sldId id="309" r:id="rId3"/>
    <p:sldId id="297" r:id="rId4"/>
    <p:sldId id="298" r:id="rId5"/>
    <p:sldId id="259" r:id="rId6"/>
    <p:sldId id="263" r:id="rId7"/>
    <p:sldId id="265" r:id="rId8"/>
    <p:sldId id="306" r:id="rId9"/>
    <p:sldId id="314" r:id="rId10"/>
    <p:sldId id="316" r:id="rId11"/>
    <p:sldId id="315" r:id="rId12"/>
    <p:sldId id="317" r:id="rId13"/>
    <p:sldId id="312" r:id="rId14"/>
    <p:sldId id="319" r:id="rId15"/>
    <p:sldId id="313" r:id="rId16"/>
    <p:sldId id="308" r:id="rId17"/>
    <p:sldId id="321" r:id="rId18"/>
    <p:sldId id="322" r:id="rId19"/>
    <p:sldId id="324" r:id="rId20"/>
    <p:sldId id="326" r:id="rId21"/>
    <p:sldId id="327" r:id="rId22"/>
    <p:sldId id="328" r:id="rId23"/>
    <p:sldId id="329" r:id="rId24"/>
    <p:sldId id="330" r:id="rId25"/>
    <p:sldId id="331" r:id="rId26"/>
    <p:sldId id="332" r:id="rId27"/>
    <p:sldId id="333" r:id="rId28"/>
    <p:sldId id="334" r:id="rId29"/>
    <p:sldId id="342" r:id="rId30"/>
    <p:sldId id="337" r:id="rId31"/>
    <p:sldId id="338" r:id="rId32"/>
    <p:sldId id="339" r:id="rId33"/>
    <p:sldId id="340" r:id="rId34"/>
    <p:sldId id="353" r:id="rId35"/>
    <p:sldId id="354" r:id="rId36"/>
    <p:sldId id="355" r:id="rId37"/>
    <p:sldId id="277" r:id="rId38"/>
    <p:sldId id="343" r:id="rId39"/>
    <p:sldId id="348" r:id="rId40"/>
    <p:sldId id="349" r:id="rId41"/>
    <p:sldId id="347" r:id="rId42"/>
    <p:sldId id="346" r:id="rId43"/>
    <p:sldId id="307" r:id="rId44"/>
    <p:sldId id="287" r:id="rId45"/>
    <p:sldId id="356" r:id="rId46"/>
    <p:sldId id="350" r:id="rId47"/>
    <p:sldId id="351" r:id="rId48"/>
    <p:sldId id="352" r:id="rId49"/>
    <p:sldId id="358" r:id="rId50"/>
    <p:sldId id="288" r:id="rId51"/>
    <p:sldId id="282" r:id="rId52"/>
    <p:sldId id="357" r:id="rId53"/>
    <p:sldId id="28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00"/>
    <a:srgbClr val="209FDB"/>
    <a:srgbClr val="2094CB"/>
    <a:srgbClr val="86C757"/>
    <a:srgbClr val="1A759F"/>
    <a:srgbClr val="21B1F6"/>
    <a:srgbClr val="FFAA49"/>
    <a:srgbClr val="FFC683"/>
    <a:srgbClr val="F7C4A2"/>
    <a:srgbClr val="FFC7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26"/>
    <p:restoredTop sz="94585"/>
  </p:normalViewPr>
  <p:slideViewPr>
    <p:cSldViewPr snapToGrid="0" snapToObjects="1">
      <p:cViewPr varScale="1">
        <p:scale>
          <a:sx n="96" d="100"/>
          <a:sy n="96" d="100"/>
        </p:scale>
        <p:origin x="256" y="160"/>
      </p:cViewPr>
      <p:guideLst/>
    </p:cSldViewPr>
  </p:slideViewPr>
  <p:notesTextViewPr>
    <p:cViewPr>
      <p:scale>
        <a:sx n="1" d="1"/>
        <a:sy n="1" d="1"/>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DC967D-5CC3-9241-8BC3-9F2B089DAE04}" type="doc">
      <dgm:prSet loTypeId="urn:microsoft.com/office/officeart/2005/8/layout/matrix2" loCatId="" qsTypeId="urn:microsoft.com/office/officeart/2005/8/quickstyle/simple1" qsCatId="simple" csTypeId="urn:microsoft.com/office/officeart/2005/8/colors/accent1_2" csCatId="accent1" phldr="1"/>
      <dgm:spPr/>
      <dgm:t>
        <a:bodyPr/>
        <a:lstStyle/>
        <a:p>
          <a:endParaRPr lang="en-US"/>
        </a:p>
      </dgm:t>
    </dgm:pt>
    <dgm:pt modelId="{ED37DF9B-6564-7E44-8500-3B9838C7BEC4}" type="pres">
      <dgm:prSet presAssocID="{20DC967D-5CC3-9241-8BC3-9F2B089DAE04}" presName="matrix" presStyleCnt="0">
        <dgm:presLayoutVars>
          <dgm:chMax val="1"/>
          <dgm:dir/>
          <dgm:resizeHandles val="exact"/>
        </dgm:presLayoutVars>
      </dgm:prSet>
      <dgm:spPr/>
    </dgm:pt>
  </dgm:ptLst>
  <dgm:cxnLst>
    <dgm:cxn modelId="{3837947F-F0E7-9D45-92B8-D1F4F9BFA6BE}" type="presOf" srcId="{20DC967D-5CC3-9241-8BC3-9F2B089DAE04}" destId="{ED37DF9B-6564-7E44-8500-3B9838C7BEC4}" srcOrd="0"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DC967D-5CC3-9241-8BC3-9F2B089DAE04}" type="doc">
      <dgm:prSet loTypeId="urn:microsoft.com/office/officeart/2005/8/layout/matrix2" loCatId="" qsTypeId="urn:microsoft.com/office/officeart/2005/8/quickstyle/simple1" qsCatId="simple" csTypeId="urn:microsoft.com/office/officeart/2005/8/colors/accent1_2" csCatId="accent1" phldr="1"/>
      <dgm:spPr/>
      <dgm:t>
        <a:bodyPr/>
        <a:lstStyle/>
        <a:p>
          <a:endParaRPr lang="en-US"/>
        </a:p>
      </dgm:t>
    </dgm:pt>
    <dgm:pt modelId="{ED37DF9B-6564-7E44-8500-3B9838C7BEC4}" type="pres">
      <dgm:prSet presAssocID="{20DC967D-5CC3-9241-8BC3-9F2B089DAE04}" presName="matrix" presStyleCnt="0">
        <dgm:presLayoutVars>
          <dgm:chMax val="1"/>
          <dgm:dir/>
          <dgm:resizeHandles val="exact"/>
        </dgm:presLayoutVars>
      </dgm:prSet>
      <dgm:spPr/>
    </dgm:pt>
  </dgm:ptLst>
  <dgm:cxnLst>
    <dgm:cxn modelId="{3837947F-F0E7-9D45-92B8-D1F4F9BFA6BE}" type="presOf" srcId="{20DC967D-5CC3-9241-8BC3-9F2B089DAE04}" destId="{ED37DF9B-6564-7E44-8500-3B9838C7BEC4}" srcOrd="0"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DC967D-5CC3-9241-8BC3-9F2B089DAE04}" type="doc">
      <dgm:prSet loTypeId="urn:microsoft.com/office/officeart/2005/8/layout/matrix2" loCatId="" qsTypeId="urn:microsoft.com/office/officeart/2005/8/quickstyle/simple1" qsCatId="simple" csTypeId="urn:microsoft.com/office/officeart/2005/8/colors/accent1_2" csCatId="accent1" phldr="1"/>
      <dgm:spPr/>
      <dgm:t>
        <a:bodyPr/>
        <a:lstStyle/>
        <a:p>
          <a:endParaRPr lang="en-US"/>
        </a:p>
      </dgm:t>
    </dgm:pt>
    <dgm:pt modelId="{ED37DF9B-6564-7E44-8500-3B9838C7BEC4}" type="pres">
      <dgm:prSet presAssocID="{20DC967D-5CC3-9241-8BC3-9F2B089DAE04}" presName="matrix" presStyleCnt="0">
        <dgm:presLayoutVars>
          <dgm:chMax val="1"/>
          <dgm:dir/>
          <dgm:resizeHandles val="exact"/>
        </dgm:presLayoutVars>
      </dgm:prSet>
      <dgm:spPr/>
    </dgm:pt>
  </dgm:ptLst>
  <dgm:cxnLst>
    <dgm:cxn modelId="{3837947F-F0E7-9D45-92B8-D1F4F9BFA6BE}" type="presOf" srcId="{20DC967D-5CC3-9241-8BC3-9F2B089DAE04}" destId="{ED37DF9B-6564-7E44-8500-3B9838C7BEC4}" srcOrd="0"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537D7A-D203-9645-9728-30CD6A5067E9}" type="doc">
      <dgm:prSet loTypeId="urn:microsoft.com/office/officeart/2005/8/layout/hierarchy3" loCatId="" qsTypeId="urn:microsoft.com/office/officeart/2005/8/quickstyle/simple1" qsCatId="simple" csTypeId="urn:microsoft.com/office/officeart/2005/8/colors/accent0_1" csCatId="mainScheme" phldr="1"/>
      <dgm:spPr/>
      <dgm:t>
        <a:bodyPr/>
        <a:lstStyle/>
        <a:p>
          <a:endParaRPr lang="en-US"/>
        </a:p>
      </dgm:t>
    </dgm:pt>
    <dgm:pt modelId="{F59C62E0-7B57-6842-864F-1CAD601190D1}">
      <dgm:prSet phldrT="[Text]"/>
      <dgm:spPr/>
      <dgm:t>
        <a:bodyPr/>
        <a:lstStyle/>
        <a:p>
          <a:r>
            <a:rPr lang="en-US" dirty="0"/>
            <a:t>Loop Extraction</a:t>
          </a:r>
        </a:p>
      </dgm:t>
    </dgm:pt>
    <dgm:pt modelId="{33148FC9-4EC9-9D48-B3AA-AEDDF9DF9779}" type="parTrans" cxnId="{6A3DC9E6-F145-BE46-BCED-2AF513F1A7FD}">
      <dgm:prSet/>
      <dgm:spPr/>
      <dgm:t>
        <a:bodyPr/>
        <a:lstStyle/>
        <a:p>
          <a:endParaRPr lang="en-US"/>
        </a:p>
      </dgm:t>
    </dgm:pt>
    <dgm:pt modelId="{4AD4082B-759F-104D-9E9E-C23FB16112D4}" type="sibTrans" cxnId="{6A3DC9E6-F145-BE46-BCED-2AF513F1A7FD}">
      <dgm:prSet/>
      <dgm:spPr/>
      <dgm:t>
        <a:bodyPr/>
        <a:lstStyle/>
        <a:p>
          <a:endParaRPr lang="en-US"/>
        </a:p>
      </dgm:t>
    </dgm:pt>
    <dgm:pt modelId="{957A992E-6E61-8D49-AC2C-F921FDDD93CE}">
      <dgm:prSet phldrT="[Text]"/>
      <dgm:spPr/>
      <dgm:t>
        <a:bodyPr/>
        <a:lstStyle/>
        <a:p>
          <a:r>
            <a:rPr lang="en-US" dirty="0"/>
            <a:t>LLVM frontend passes to extract the loop</a:t>
          </a:r>
        </a:p>
      </dgm:t>
    </dgm:pt>
    <dgm:pt modelId="{93EC1B84-AFA6-1147-BBF0-17D8D234FFF5}" type="parTrans" cxnId="{1F327CD5-6D6D-5E4E-A8EF-378D5D557F40}">
      <dgm:prSet/>
      <dgm:spPr/>
      <dgm:t>
        <a:bodyPr/>
        <a:lstStyle/>
        <a:p>
          <a:endParaRPr lang="en-US"/>
        </a:p>
      </dgm:t>
    </dgm:pt>
    <dgm:pt modelId="{C6B049A5-30E9-9E43-9A0F-E30AD0712FC3}" type="sibTrans" cxnId="{1F327CD5-6D6D-5E4E-A8EF-378D5D557F40}">
      <dgm:prSet/>
      <dgm:spPr/>
      <dgm:t>
        <a:bodyPr/>
        <a:lstStyle/>
        <a:p>
          <a:endParaRPr lang="en-US"/>
        </a:p>
      </dgm:t>
    </dgm:pt>
    <dgm:pt modelId="{62FC2635-EAF0-F04C-A572-C264D8B40FD1}">
      <dgm:prSet phldrT="[Text]"/>
      <dgm:spPr/>
      <dgm:t>
        <a:bodyPr/>
        <a:lstStyle/>
        <a:p>
          <a:r>
            <a:rPr lang="en-US" dirty="0"/>
            <a:t>DFG generation</a:t>
          </a:r>
        </a:p>
      </dgm:t>
    </dgm:pt>
    <dgm:pt modelId="{8DE485A5-04E8-E248-866A-4EB18CA75F7A}" type="parTrans" cxnId="{DA196483-8D33-A94A-B86D-4AA2FCA1B9E7}">
      <dgm:prSet/>
      <dgm:spPr/>
      <dgm:t>
        <a:bodyPr/>
        <a:lstStyle/>
        <a:p>
          <a:endParaRPr lang="en-US"/>
        </a:p>
      </dgm:t>
    </dgm:pt>
    <dgm:pt modelId="{B12E7707-FEE0-EE4F-A68B-89F799B5141B}" type="sibTrans" cxnId="{DA196483-8D33-A94A-B86D-4AA2FCA1B9E7}">
      <dgm:prSet/>
      <dgm:spPr/>
      <dgm:t>
        <a:bodyPr/>
        <a:lstStyle/>
        <a:p>
          <a:endParaRPr lang="en-US"/>
        </a:p>
      </dgm:t>
    </dgm:pt>
    <dgm:pt modelId="{2CCA3EA7-16FF-C448-A4AF-3F9FC6505E5C}">
      <dgm:prSet phldrT="[Text]"/>
      <dgm:spPr/>
      <dgm:t>
        <a:bodyPr/>
        <a:lstStyle/>
        <a:p>
          <a:r>
            <a:rPr lang="en-US" dirty="0"/>
            <a:t>Frontend pass to extract loop from IR</a:t>
          </a:r>
        </a:p>
      </dgm:t>
    </dgm:pt>
    <dgm:pt modelId="{F3C4DC98-2946-E240-9415-DA465A35DCA0}" type="parTrans" cxnId="{F772C23C-C2D8-8E46-AD0E-13B0617A63C5}">
      <dgm:prSet/>
      <dgm:spPr/>
      <dgm:t>
        <a:bodyPr/>
        <a:lstStyle/>
        <a:p>
          <a:endParaRPr lang="en-US"/>
        </a:p>
      </dgm:t>
    </dgm:pt>
    <dgm:pt modelId="{1B28D406-A0C6-E248-8F63-FAF3C1C6D355}" type="sibTrans" cxnId="{F772C23C-C2D8-8E46-AD0E-13B0617A63C5}">
      <dgm:prSet/>
      <dgm:spPr/>
      <dgm:t>
        <a:bodyPr/>
        <a:lstStyle/>
        <a:p>
          <a:endParaRPr lang="en-US"/>
        </a:p>
      </dgm:t>
    </dgm:pt>
    <dgm:pt modelId="{021ED56C-12E0-0245-BA53-529AAC571FDB}">
      <dgm:prSet phldrT="[Text]"/>
      <dgm:spPr/>
      <dgm:t>
        <a:bodyPr/>
        <a:lstStyle/>
        <a:p>
          <a:r>
            <a:rPr lang="en-US" dirty="0"/>
            <a:t>Support for nested loops</a:t>
          </a:r>
        </a:p>
      </dgm:t>
    </dgm:pt>
    <dgm:pt modelId="{57CD9A79-F6D9-B147-B849-80CBCC5A061F}" type="parTrans" cxnId="{033EB03A-8A86-CC4B-9CFF-56FEB412FC39}">
      <dgm:prSet/>
      <dgm:spPr/>
      <dgm:t>
        <a:bodyPr/>
        <a:lstStyle/>
        <a:p>
          <a:endParaRPr lang="en-US"/>
        </a:p>
      </dgm:t>
    </dgm:pt>
    <dgm:pt modelId="{F2A4E2AE-3804-8645-B20A-0C218EDA2039}" type="sibTrans" cxnId="{033EB03A-8A86-CC4B-9CFF-56FEB412FC39}">
      <dgm:prSet/>
      <dgm:spPr/>
      <dgm:t>
        <a:bodyPr/>
        <a:lstStyle/>
        <a:p>
          <a:endParaRPr lang="en-US"/>
        </a:p>
      </dgm:t>
    </dgm:pt>
    <dgm:pt modelId="{261B089C-2FF4-244C-B8CC-0E3EAF2306E9}">
      <dgm:prSet/>
      <dgm:spPr/>
      <dgm:t>
        <a:bodyPr/>
        <a:lstStyle/>
        <a:p>
          <a:r>
            <a:rPr lang="en-US" dirty="0"/>
            <a:t>Mapping on Target CGRA</a:t>
          </a:r>
        </a:p>
      </dgm:t>
    </dgm:pt>
    <dgm:pt modelId="{8EAF4BC9-F07C-6742-9DB8-C8F22CDE326A}" type="parTrans" cxnId="{B01D1578-3108-8549-84FC-66C16C3FEEA9}">
      <dgm:prSet/>
      <dgm:spPr/>
      <dgm:t>
        <a:bodyPr/>
        <a:lstStyle/>
        <a:p>
          <a:endParaRPr lang="en-US"/>
        </a:p>
      </dgm:t>
    </dgm:pt>
    <dgm:pt modelId="{9024FEEF-1A87-9A4B-BF65-A67D302AA841}" type="sibTrans" cxnId="{B01D1578-3108-8549-84FC-66C16C3FEEA9}">
      <dgm:prSet/>
      <dgm:spPr/>
      <dgm:t>
        <a:bodyPr/>
        <a:lstStyle/>
        <a:p>
          <a:endParaRPr lang="en-US"/>
        </a:p>
      </dgm:t>
    </dgm:pt>
    <dgm:pt modelId="{85C4E340-E81C-E84A-9A08-CCDA1D55932D}">
      <dgm:prSet/>
      <dgm:spPr/>
      <dgm:t>
        <a:bodyPr/>
        <a:lstStyle/>
        <a:p>
          <a:r>
            <a:rPr lang="en-US" dirty="0"/>
            <a:t>Loop Annotation</a:t>
          </a:r>
        </a:p>
      </dgm:t>
    </dgm:pt>
    <dgm:pt modelId="{ECD14909-0D84-D041-A066-5286D9A928B1}" type="parTrans" cxnId="{0404FD02-D84C-A445-806A-F99C9DAE052A}">
      <dgm:prSet/>
      <dgm:spPr/>
      <dgm:t>
        <a:bodyPr/>
        <a:lstStyle/>
        <a:p>
          <a:endParaRPr lang="en-US"/>
        </a:p>
      </dgm:t>
    </dgm:pt>
    <dgm:pt modelId="{5E169471-98A2-5045-B072-49D120254770}" type="sibTrans" cxnId="{0404FD02-D84C-A445-806A-F99C9DAE052A}">
      <dgm:prSet/>
      <dgm:spPr/>
      <dgm:t>
        <a:bodyPr/>
        <a:lstStyle/>
        <a:p>
          <a:endParaRPr lang="en-US"/>
        </a:p>
      </dgm:t>
    </dgm:pt>
    <dgm:pt modelId="{43FA2396-6DC2-8E49-83BE-5419D3768B6B}">
      <dgm:prSet/>
      <dgm:spPr/>
      <dgm:t>
        <a:bodyPr/>
        <a:lstStyle/>
        <a:p>
          <a:r>
            <a:rPr lang="en-US" dirty="0"/>
            <a:t>Pragma CGRA on the loop of C file</a:t>
          </a:r>
        </a:p>
      </dgm:t>
    </dgm:pt>
    <dgm:pt modelId="{7A51B30B-950C-7644-814B-C7725420AE5D}" type="parTrans" cxnId="{A64241E0-39E1-C74C-9B13-6A67BCA13A7F}">
      <dgm:prSet/>
      <dgm:spPr/>
      <dgm:t>
        <a:bodyPr/>
        <a:lstStyle/>
        <a:p>
          <a:endParaRPr lang="en-US"/>
        </a:p>
      </dgm:t>
    </dgm:pt>
    <dgm:pt modelId="{2D39F764-21D0-214B-AAE0-B9B02F3C5997}" type="sibTrans" cxnId="{A64241E0-39E1-C74C-9B13-6A67BCA13A7F}">
      <dgm:prSet/>
      <dgm:spPr/>
      <dgm:t>
        <a:bodyPr/>
        <a:lstStyle/>
        <a:p>
          <a:endParaRPr lang="en-US"/>
        </a:p>
      </dgm:t>
    </dgm:pt>
    <dgm:pt modelId="{8A9FC904-3DD1-D040-82CF-4EED2F4950F2}">
      <dgm:prSet/>
      <dgm:spPr/>
      <dgm:t>
        <a:bodyPr/>
        <a:lstStyle/>
        <a:p>
          <a:r>
            <a:rPr lang="en-US" dirty="0"/>
            <a:t>Include Target CGRA CSV and the execution script</a:t>
          </a:r>
        </a:p>
      </dgm:t>
    </dgm:pt>
    <dgm:pt modelId="{EE317581-4D9F-B747-BBFF-B71724E89E65}" type="parTrans" cxnId="{E1067996-9578-7945-BCCD-5A1149270AA5}">
      <dgm:prSet/>
      <dgm:spPr/>
      <dgm:t>
        <a:bodyPr/>
        <a:lstStyle/>
        <a:p>
          <a:endParaRPr lang="en-US"/>
        </a:p>
      </dgm:t>
    </dgm:pt>
    <dgm:pt modelId="{4B6EF8CF-38A4-EE4E-A965-884D10314CDC}" type="sibTrans" cxnId="{E1067996-9578-7945-BCCD-5A1149270AA5}">
      <dgm:prSet/>
      <dgm:spPr/>
      <dgm:t>
        <a:bodyPr/>
        <a:lstStyle/>
        <a:p>
          <a:endParaRPr lang="en-US"/>
        </a:p>
      </dgm:t>
    </dgm:pt>
    <dgm:pt modelId="{8EA3A9FF-3ADB-0147-8EA0-6685A0196725}">
      <dgm:prSet phldrT="[Text]"/>
      <dgm:spPr/>
      <dgm:t>
        <a:bodyPr/>
        <a:lstStyle/>
        <a:p>
          <a:r>
            <a:rPr lang="en-US" dirty="0"/>
            <a:t>Generate IR for the CGRA</a:t>
          </a:r>
        </a:p>
      </dgm:t>
    </dgm:pt>
    <dgm:pt modelId="{326B5623-9F43-2B4A-A728-79F60753FF7E}" type="parTrans" cxnId="{2F8E14FE-6E0F-3443-BD6F-6AD6EBC25FB3}">
      <dgm:prSet/>
      <dgm:spPr/>
      <dgm:t>
        <a:bodyPr/>
        <a:lstStyle/>
        <a:p>
          <a:endParaRPr lang="en-US"/>
        </a:p>
      </dgm:t>
    </dgm:pt>
    <dgm:pt modelId="{699396C8-1597-CF4D-AB2E-580CF579BF40}" type="sibTrans" cxnId="{2F8E14FE-6E0F-3443-BD6F-6AD6EBC25FB3}">
      <dgm:prSet/>
      <dgm:spPr/>
      <dgm:t>
        <a:bodyPr/>
        <a:lstStyle/>
        <a:p>
          <a:endParaRPr lang="en-US"/>
        </a:p>
      </dgm:t>
    </dgm:pt>
    <dgm:pt modelId="{4E8D2205-C3E3-0A4C-A834-05D10F07A75E}">
      <dgm:prSet/>
      <dgm:spPr/>
      <dgm:t>
        <a:bodyPr/>
        <a:lstStyle/>
        <a:p>
          <a:r>
            <a:rPr lang="en-US" dirty="0"/>
            <a:t>Schedules and Maps on the CGRA</a:t>
          </a:r>
        </a:p>
      </dgm:t>
    </dgm:pt>
    <dgm:pt modelId="{9F94F020-B636-044B-B2DD-9B5751EA722F}" type="parTrans" cxnId="{76E40D78-78AD-874F-AF8E-273FD086B8B0}">
      <dgm:prSet/>
      <dgm:spPr/>
      <dgm:t>
        <a:bodyPr/>
        <a:lstStyle/>
        <a:p>
          <a:endParaRPr lang="en-US"/>
        </a:p>
      </dgm:t>
    </dgm:pt>
    <dgm:pt modelId="{EA63EA58-6D72-8448-9040-28551F08B205}" type="sibTrans" cxnId="{76E40D78-78AD-874F-AF8E-273FD086B8B0}">
      <dgm:prSet/>
      <dgm:spPr/>
      <dgm:t>
        <a:bodyPr/>
        <a:lstStyle/>
        <a:p>
          <a:endParaRPr lang="en-US"/>
        </a:p>
      </dgm:t>
    </dgm:pt>
    <dgm:pt modelId="{BA85675F-79B6-1B4C-BE6C-602940E4A752}">
      <dgm:prSet/>
      <dgm:spPr/>
      <dgm:t>
        <a:bodyPr/>
        <a:lstStyle/>
        <a:p>
          <a:r>
            <a:rPr lang="en-US" dirty="0"/>
            <a:t>Includes support for IMS CRIMSON -- Also support for multiple mapping algos.</a:t>
          </a:r>
        </a:p>
      </dgm:t>
    </dgm:pt>
    <dgm:pt modelId="{B39A12DD-5ADD-224B-A2E8-1A3B19B38AD6}" type="parTrans" cxnId="{74383A6D-3959-BD42-9391-185C257D9638}">
      <dgm:prSet/>
      <dgm:spPr/>
      <dgm:t>
        <a:bodyPr/>
        <a:lstStyle/>
        <a:p>
          <a:endParaRPr lang="en-US"/>
        </a:p>
      </dgm:t>
    </dgm:pt>
    <dgm:pt modelId="{49A2D11F-D593-B649-8119-D3DCD01E4B2F}" type="sibTrans" cxnId="{74383A6D-3959-BD42-9391-185C257D9638}">
      <dgm:prSet/>
      <dgm:spPr/>
      <dgm:t>
        <a:bodyPr/>
        <a:lstStyle/>
        <a:p>
          <a:endParaRPr lang="en-US"/>
        </a:p>
      </dgm:t>
    </dgm:pt>
    <dgm:pt modelId="{C521CAC0-B81F-9846-94F9-293DB8575C01}">
      <dgm:prSet/>
      <dgm:spPr/>
      <dgm:t>
        <a:bodyPr/>
        <a:lstStyle/>
        <a:p>
          <a:r>
            <a:rPr lang="en-US" dirty="0"/>
            <a:t>Generate Machine Instructions</a:t>
          </a:r>
        </a:p>
      </dgm:t>
    </dgm:pt>
    <dgm:pt modelId="{B189CB57-62D9-D842-BDFA-49CAA5D56718}" type="parTrans" cxnId="{8DEC8FE1-62D4-B247-B225-92371EF6DA7F}">
      <dgm:prSet/>
      <dgm:spPr/>
      <dgm:t>
        <a:bodyPr/>
        <a:lstStyle/>
        <a:p>
          <a:endParaRPr lang="en-US"/>
        </a:p>
      </dgm:t>
    </dgm:pt>
    <dgm:pt modelId="{EF823BED-2EE1-0345-9211-AE64896BDE1B}" type="sibTrans" cxnId="{8DEC8FE1-62D4-B247-B225-92371EF6DA7F}">
      <dgm:prSet/>
      <dgm:spPr/>
      <dgm:t>
        <a:bodyPr/>
        <a:lstStyle/>
        <a:p>
          <a:endParaRPr lang="en-US"/>
        </a:p>
      </dgm:t>
    </dgm:pt>
    <dgm:pt modelId="{F3A2CF8A-08F9-1A4D-AFB5-C6F037DFE498}">
      <dgm:prSet/>
      <dgm:spPr/>
      <dgm:t>
        <a:bodyPr/>
        <a:lstStyle/>
        <a:p>
          <a:r>
            <a:rPr lang="en-US" dirty="0"/>
            <a:t>From the mapping and DFG generate machine instructions.</a:t>
          </a:r>
        </a:p>
      </dgm:t>
    </dgm:pt>
    <dgm:pt modelId="{3907EF2D-C5E0-D149-8EBE-F1B9301C5308}" type="parTrans" cxnId="{953DA890-785D-DF4A-B9A0-84AF01EA0049}">
      <dgm:prSet/>
      <dgm:spPr/>
      <dgm:t>
        <a:bodyPr/>
        <a:lstStyle/>
        <a:p>
          <a:endParaRPr lang="en-US"/>
        </a:p>
      </dgm:t>
    </dgm:pt>
    <dgm:pt modelId="{E297CC4A-8C68-2242-828A-47090EEB1E36}" type="sibTrans" cxnId="{953DA890-785D-DF4A-B9A0-84AF01EA0049}">
      <dgm:prSet/>
      <dgm:spPr/>
      <dgm:t>
        <a:bodyPr/>
        <a:lstStyle/>
        <a:p>
          <a:endParaRPr lang="en-US"/>
        </a:p>
      </dgm:t>
    </dgm:pt>
    <dgm:pt modelId="{267B51BE-BF99-0F46-9ACA-A5B213E0AC82}">
      <dgm:prSet/>
      <dgm:spPr/>
      <dgm:t>
        <a:bodyPr/>
        <a:lstStyle/>
        <a:p>
          <a:r>
            <a:rPr lang="en-US" dirty="0"/>
            <a:t>Support for multiple DFG structures, single precision floating point support.</a:t>
          </a:r>
        </a:p>
      </dgm:t>
    </dgm:pt>
    <dgm:pt modelId="{A33E1B7E-CDF3-894C-9D21-25EB65EEB351}" type="parTrans" cxnId="{921E7214-0580-CA4B-B22F-88DA8C31D09E}">
      <dgm:prSet/>
      <dgm:spPr/>
      <dgm:t>
        <a:bodyPr/>
        <a:lstStyle/>
        <a:p>
          <a:endParaRPr lang="en-US"/>
        </a:p>
      </dgm:t>
    </dgm:pt>
    <dgm:pt modelId="{377CB475-9D55-D84F-9C70-BCAFD4D5B0D7}" type="sibTrans" cxnId="{921E7214-0580-CA4B-B22F-88DA8C31D09E}">
      <dgm:prSet/>
      <dgm:spPr/>
      <dgm:t>
        <a:bodyPr/>
        <a:lstStyle/>
        <a:p>
          <a:endParaRPr lang="en-US"/>
        </a:p>
      </dgm:t>
    </dgm:pt>
    <dgm:pt modelId="{8E9348FF-D110-0740-A7FB-0E949C203DC4}">
      <dgm:prSet/>
      <dgm:spPr/>
      <dgm:t>
        <a:bodyPr/>
        <a:lstStyle/>
        <a:p>
          <a:r>
            <a:rPr lang="en-US" dirty="0"/>
            <a:t>Architectural Simulation</a:t>
          </a:r>
        </a:p>
      </dgm:t>
    </dgm:pt>
    <dgm:pt modelId="{E825BE6E-9E80-1D44-9786-765B004282DC}" type="parTrans" cxnId="{470B1658-F732-6144-966C-0682A4B1886F}">
      <dgm:prSet/>
      <dgm:spPr/>
      <dgm:t>
        <a:bodyPr/>
        <a:lstStyle/>
        <a:p>
          <a:endParaRPr lang="en-US"/>
        </a:p>
      </dgm:t>
    </dgm:pt>
    <dgm:pt modelId="{3ED47C94-FA9F-824E-924E-DB3843C16885}" type="sibTrans" cxnId="{470B1658-F732-6144-966C-0682A4B1886F}">
      <dgm:prSet/>
      <dgm:spPr/>
      <dgm:t>
        <a:bodyPr/>
        <a:lstStyle/>
        <a:p>
          <a:endParaRPr lang="en-US"/>
        </a:p>
      </dgm:t>
    </dgm:pt>
    <dgm:pt modelId="{E64E3288-5730-2947-B5BC-AC7A74B9B6A4}">
      <dgm:prSet/>
      <dgm:spPr/>
      <dgm:t>
        <a:bodyPr/>
        <a:lstStyle/>
        <a:p>
          <a:r>
            <a:rPr lang="en-US" dirty="0"/>
            <a:t>gem5 based CGRA simulation. Support for multiple CGRA dimensions.</a:t>
          </a:r>
        </a:p>
      </dgm:t>
    </dgm:pt>
    <dgm:pt modelId="{37C4A54D-932B-C049-B0C7-7E8FD1486480}" type="parTrans" cxnId="{825E3861-3AAE-8D47-8DA6-65F7A3A94141}">
      <dgm:prSet/>
      <dgm:spPr/>
      <dgm:t>
        <a:bodyPr/>
        <a:lstStyle/>
        <a:p>
          <a:endParaRPr lang="en-US"/>
        </a:p>
      </dgm:t>
    </dgm:pt>
    <dgm:pt modelId="{20F21FC1-ABAA-9644-804E-EACE52099A02}" type="sibTrans" cxnId="{825E3861-3AAE-8D47-8DA6-65F7A3A94141}">
      <dgm:prSet/>
      <dgm:spPr/>
      <dgm:t>
        <a:bodyPr/>
        <a:lstStyle/>
        <a:p>
          <a:endParaRPr lang="en-US"/>
        </a:p>
      </dgm:t>
    </dgm:pt>
    <dgm:pt modelId="{0EA2B3FF-512F-EA4B-A211-EDF2A1BA4D7D}">
      <dgm:prSet/>
      <dgm:spPr/>
      <dgm:t>
        <a:bodyPr/>
        <a:lstStyle/>
        <a:p>
          <a:r>
            <a:rPr lang="en-US" dirty="0"/>
            <a:t>Support for Single Precision FP Executions.</a:t>
          </a:r>
        </a:p>
      </dgm:t>
    </dgm:pt>
    <dgm:pt modelId="{2F43DDE6-230B-A747-9DE7-449B3F730FC7}" type="parTrans" cxnId="{76CFE17E-4049-2E42-9621-A83C2CFEB284}">
      <dgm:prSet/>
      <dgm:spPr/>
      <dgm:t>
        <a:bodyPr/>
        <a:lstStyle/>
        <a:p>
          <a:endParaRPr lang="en-US"/>
        </a:p>
      </dgm:t>
    </dgm:pt>
    <dgm:pt modelId="{35E2D640-8FDD-9B48-8811-F0A394B2540F}" type="sibTrans" cxnId="{76CFE17E-4049-2E42-9621-A83C2CFEB284}">
      <dgm:prSet/>
      <dgm:spPr/>
      <dgm:t>
        <a:bodyPr/>
        <a:lstStyle/>
        <a:p>
          <a:endParaRPr lang="en-US"/>
        </a:p>
      </dgm:t>
    </dgm:pt>
    <dgm:pt modelId="{889F324B-B233-234E-866A-6DFF8FFD710C}" type="pres">
      <dgm:prSet presAssocID="{B3537D7A-D203-9645-9728-30CD6A5067E9}" presName="diagram" presStyleCnt="0">
        <dgm:presLayoutVars>
          <dgm:chPref val="1"/>
          <dgm:dir/>
          <dgm:animOne val="branch"/>
          <dgm:animLvl val="lvl"/>
          <dgm:resizeHandles/>
        </dgm:presLayoutVars>
      </dgm:prSet>
      <dgm:spPr/>
    </dgm:pt>
    <dgm:pt modelId="{DE5EB34E-8C9B-0F4A-BEBC-3E4A117779B5}" type="pres">
      <dgm:prSet presAssocID="{85C4E340-E81C-E84A-9A08-CCDA1D55932D}" presName="root" presStyleCnt="0"/>
      <dgm:spPr/>
    </dgm:pt>
    <dgm:pt modelId="{4C96ADCA-F983-4F4C-9A76-77F9D3216BB7}" type="pres">
      <dgm:prSet presAssocID="{85C4E340-E81C-E84A-9A08-CCDA1D55932D}" presName="rootComposite" presStyleCnt="0"/>
      <dgm:spPr/>
    </dgm:pt>
    <dgm:pt modelId="{4ECBF37D-C49F-C242-8DB0-E7ED58F5E94A}" type="pres">
      <dgm:prSet presAssocID="{85C4E340-E81C-E84A-9A08-CCDA1D55932D}" presName="rootText" presStyleLbl="node1" presStyleIdx="0" presStyleCnt="6"/>
      <dgm:spPr/>
    </dgm:pt>
    <dgm:pt modelId="{611F76D1-5924-1E41-B52A-322C5744272D}" type="pres">
      <dgm:prSet presAssocID="{85C4E340-E81C-E84A-9A08-CCDA1D55932D}" presName="rootConnector" presStyleLbl="node1" presStyleIdx="0" presStyleCnt="6"/>
      <dgm:spPr/>
    </dgm:pt>
    <dgm:pt modelId="{4AAF6EB9-9379-A843-B79B-AF89D0148930}" type="pres">
      <dgm:prSet presAssocID="{85C4E340-E81C-E84A-9A08-CCDA1D55932D}" presName="childShape" presStyleCnt="0"/>
      <dgm:spPr/>
    </dgm:pt>
    <dgm:pt modelId="{795BCC7C-1B60-4F44-A40C-FB839C08F258}" type="pres">
      <dgm:prSet presAssocID="{7A51B30B-950C-7644-814B-C7725420AE5D}" presName="Name13" presStyleLbl="parChTrans1D2" presStyleIdx="0" presStyleCnt="12"/>
      <dgm:spPr/>
    </dgm:pt>
    <dgm:pt modelId="{6C4679D5-04C3-F440-91DF-361D4A0CFFDE}" type="pres">
      <dgm:prSet presAssocID="{43FA2396-6DC2-8E49-83BE-5419D3768B6B}" presName="childText" presStyleLbl="bgAcc1" presStyleIdx="0" presStyleCnt="12">
        <dgm:presLayoutVars>
          <dgm:bulletEnabled val="1"/>
        </dgm:presLayoutVars>
      </dgm:prSet>
      <dgm:spPr/>
    </dgm:pt>
    <dgm:pt modelId="{3A5C2006-F9B9-C142-8EDF-74EA25F70CF3}" type="pres">
      <dgm:prSet presAssocID="{EE317581-4D9F-B747-BBFF-B71724E89E65}" presName="Name13" presStyleLbl="parChTrans1D2" presStyleIdx="1" presStyleCnt="12"/>
      <dgm:spPr/>
    </dgm:pt>
    <dgm:pt modelId="{0612FBF4-8E8C-DB42-B632-02ED47D7D8DE}" type="pres">
      <dgm:prSet presAssocID="{8A9FC904-3DD1-D040-82CF-4EED2F4950F2}" presName="childText" presStyleLbl="bgAcc1" presStyleIdx="1" presStyleCnt="12">
        <dgm:presLayoutVars>
          <dgm:bulletEnabled val="1"/>
        </dgm:presLayoutVars>
      </dgm:prSet>
      <dgm:spPr/>
    </dgm:pt>
    <dgm:pt modelId="{6DBA6274-AF7D-6449-8B8E-2157A22ABFEB}" type="pres">
      <dgm:prSet presAssocID="{F59C62E0-7B57-6842-864F-1CAD601190D1}" presName="root" presStyleCnt="0"/>
      <dgm:spPr/>
    </dgm:pt>
    <dgm:pt modelId="{B88C2C4A-9F49-6840-96FF-C5BF3FEA8145}" type="pres">
      <dgm:prSet presAssocID="{F59C62E0-7B57-6842-864F-1CAD601190D1}" presName="rootComposite" presStyleCnt="0"/>
      <dgm:spPr/>
    </dgm:pt>
    <dgm:pt modelId="{0D4DB9DA-A903-1947-9966-6FEAC6B19F69}" type="pres">
      <dgm:prSet presAssocID="{F59C62E0-7B57-6842-864F-1CAD601190D1}" presName="rootText" presStyleLbl="node1" presStyleIdx="1" presStyleCnt="6"/>
      <dgm:spPr/>
    </dgm:pt>
    <dgm:pt modelId="{0F7E907E-6A65-A844-9F76-E40A1837BD8A}" type="pres">
      <dgm:prSet presAssocID="{F59C62E0-7B57-6842-864F-1CAD601190D1}" presName="rootConnector" presStyleLbl="node1" presStyleIdx="1" presStyleCnt="6"/>
      <dgm:spPr/>
    </dgm:pt>
    <dgm:pt modelId="{FB634630-6937-DA43-8486-A83BD7E08409}" type="pres">
      <dgm:prSet presAssocID="{F59C62E0-7B57-6842-864F-1CAD601190D1}" presName="childShape" presStyleCnt="0"/>
      <dgm:spPr/>
    </dgm:pt>
    <dgm:pt modelId="{1DC022DF-F435-DD43-BC26-2E8516AF14A8}" type="pres">
      <dgm:prSet presAssocID="{93EC1B84-AFA6-1147-BBF0-17D8D234FFF5}" presName="Name13" presStyleLbl="parChTrans1D2" presStyleIdx="2" presStyleCnt="12"/>
      <dgm:spPr/>
    </dgm:pt>
    <dgm:pt modelId="{2643FC94-FE74-CD45-AF69-02AF62ABBEB8}" type="pres">
      <dgm:prSet presAssocID="{957A992E-6E61-8D49-AC2C-F921FDDD93CE}" presName="childText" presStyleLbl="bgAcc1" presStyleIdx="2" presStyleCnt="12">
        <dgm:presLayoutVars>
          <dgm:bulletEnabled val="1"/>
        </dgm:presLayoutVars>
      </dgm:prSet>
      <dgm:spPr/>
    </dgm:pt>
    <dgm:pt modelId="{39CFB83B-E72F-FF48-BE37-3B6AB96AF427}" type="pres">
      <dgm:prSet presAssocID="{326B5623-9F43-2B4A-A728-79F60753FF7E}" presName="Name13" presStyleLbl="parChTrans1D2" presStyleIdx="3" presStyleCnt="12"/>
      <dgm:spPr/>
    </dgm:pt>
    <dgm:pt modelId="{F77EBEA2-D744-0F4E-A426-E7421AF76DD5}" type="pres">
      <dgm:prSet presAssocID="{8EA3A9FF-3ADB-0147-8EA0-6685A0196725}" presName="childText" presStyleLbl="bgAcc1" presStyleIdx="3" presStyleCnt="12">
        <dgm:presLayoutVars>
          <dgm:bulletEnabled val="1"/>
        </dgm:presLayoutVars>
      </dgm:prSet>
      <dgm:spPr/>
    </dgm:pt>
    <dgm:pt modelId="{A700C212-2CA3-0A4A-9A3C-02126C400747}" type="pres">
      <dgm:prSet presAssocID="{62FC2635-EAF0-F04C-A572-C264D8B40FD1}" presName="root" presStyleCnt="0"/>
      <dgm:spPr/>
    </dgm:pt>
    <dgm:pt modelId="{FB2EB45C-3372-B14B-A478-E1ADB04F2C24}" type="pres">
      <dgm:prSet presAssocID="{62FC2635-EAF0-F04C-A572-C264D8B40FD1}" presName="rootComposite" presStyleCnt="0"/>
      <dgm:spPr/>
    </dgm:pt>
    <dgm:pt modelId="{EE396330-29D6-D144-9E19-03B368EC1A34}" type="pres">
      <dgm:prSet presAssocID="{62FC2635-EAF0-F04C-A572-C264D8B40FD1}" presName="rootText" presStyleLbl="node1" presStyleIdx="2" presStyleCnt="6"/>
      <dgm:spPr/>
    </dgm:pt>
    <dgm:pt modelId="{1CA406D2-D316-8F46-BCEF-15BAFA3AE77E}" type="pres">
      <dgm:prSet presAssocID="{62FC2635-EAF0-F04C-A572-C264D8B40FD1}" presName="rootConnector" presStyleLbl="node1" presStyleIdx="2" presStyleCnt="6"/>
      <dgm:spPr/>
    </dgm:pt>
    <dgm:pt modelId="{4AF01B00-6AEB-014E-B0C9-325E8FEEAE83}" type="pres">
      <dgm:prSet presAssocID="{62FC2635-EAF0-F04C-A572-C264D8B40FD1}" presName="childShape" presStyleCnt="0"/>
      <dgm:spPr/>
    </dgm:pt>
    <dgm:pt modelId="{4AF16ED4-8610-CA4F-BF1A-13044E1E716F}" type="pres">
      <dgm:prSet presAssocID="{F3C4DC98-2946-E240-9415-DA465A35DCA0}" presName="Name13" presStyleLbl="parChTrans1D2" presStyleIdx="4" presStyleCnt="12"/>
      <dgm:spPr/>
    </dgm:pt>
    <dgm:pt modelId="{16893C48-7B78-A446-8AA3-8DDC24C2842E}" type="pres">
      <dgm:prSet presAssocID="{2CCA3EA7-16FF-C448-A4AF-3F9FC6505E5C}" presName="childText" presStyleLbl="bgAcc1" presStyleIdx="4" presStyleCnt="12">
        <dgm:presLayoutVars>
          <dgm:bulletEnabled val="1"/>
        </dgm:presLayoutVars>
      </dgm:prSet>
      <dgm:spPr/>
    </dgm:pt>
    <dgm:pt modelId="{D96AE44A-3C44-EC44-998E-ED9191EF9690}" type="pres">
      <dgm:prSet presAssocID="{57CD9A79-F6D9-B147-B849-80CBCC5A061F}" presName="Name13" presStyleLbl="parChTrans1D2" presStyleIdx="5" presStyleCnt="12"/>
      <dgm:spPr/>
    </dgm:pt>
    <dgm:pt modelId="{FDF818B7-DE24-D044-9512-BFB3D6EF2F85}" type="pres">
      <dgm:prSet presAssocID="{021ED56C-12E0-0245-BA53-529AAC571FDB}" presName="childText" presStyleLbl="bgAcc1" presStyleIdx="5" presStyleCnt="12">
        <dgm:presLayoutVars>
          <dgm:bulletEnabled val="1"/>
        </dgm:presLayoutVars>
      </dgm:prSet>
      <dgm:spPr/>
    </dgm:pt>
    <dgm:pt modelId="{CFD3DD44-2B70-B342-8F87-B4C0BAE776BE}" type="pres">
      <dgm:prSet presAssocID="{261B089C-2FF4-244C-B8CC-0E3EAF2306E9}" presName="root" presStyleCnt="0"/>
      <dgm:spPr/>
    </dgm:pt>
    <dgm:pt modelId="{34BD009B-08FB-2B4E-9D51-209E2586943D}" type="pres">
      <dgm:prSet presAssocID="{261B089C-2FF4-244C-B8CC-0E3EAF2306E9}" presName="rootComposite" presStyleCnt="0"/>
      <dgm:spPr/>
    </dgm:pt>
    <dgm:pt modelId="{5DC654FE-0AD6-8B43-81B5-A67069049B06}" type="pres">
      <dgm:prSet presAssocID="{261B089C-2FF4-244C-B8CC-0E3EAF2306E9}" presName="rootText" presStyleLbl="node1" presStyleIdx="3" presStyleCnt="6"/>
      <dgm:spPr/>
    </dgm:pt>
    <dgm:pt modelId="{272C8D20-EA98-A943-972C-E9B103466273}" type="pres">
      <dgm:prSet presAssocID="{261B089C-2FF4-244C-B8CC-0E3EAF2306E9}" presName="rootConnector" presStyleLbl="node1" presStyleIdx="3" presStyleCnt="6"/>
      <dgm:spPr/>
    </dgm:pt>
    <dgm:pt modelId="{BFE16D30-559B-2A49-9B3A-92E1825C843B}" type="pres">
      <dgm:prSet presAssocID="{261B089C-2FF4-244C-B8CC-0E3EAF2306E9}" presName="childShape" presStyleCnt="0"/>
      <dgm:spPr/>
    </dgm:pt>
    <dgm:pt modelId="{03DBB6AF-AD82-F545-94F8-AEA2EB905ACC}" type="pres">
      <dgm:prSet presAssocID="{9F94F020-B636-044B-B2DD-9B5751EA722F}" presName="Name13" presStyleLbl="parChTrans1D2" presStyleIdx="6" presStyleCnt="12"/>
      <dgm:spPr/>
    </dgm:pt>
    <dgm:pt modelId="{F1CC7143-46DD-1B4B-8A7F-ECC8516F60BA}" type="pres">
      <dgm:prSet presAssocID="{4E8D2205-C3E3-0A4C-A834-05D10F07A75E}" presName="childText" presStyleLbl="bgAcc1" presStyleIdx="6" presStyleCnt="12">
        <dgm:presLayoutVars>
          <dgm:bulletEnabled val="1"/>
        </dgm:presLayoutVars>
      </dgm:prSet>
      <dgm:spPr/>
    </dgm:pt>
    <dgm:pt modelId="{5672D9CC-3B58-6947-AD03-0F22AF403140}" type="pres">
      <dgm:prSet presAssocID="{B39A12DD-5ADD-224B-A2E8-1A3B19B38AD6}" presName="Name13" presStyleLbl="parChTrans1D2" presStyleIdx="7" presStyleCnt="12"/>
      <dgm:spPr/>
    </dgm:pt>
    <dgm:pt modelId="{C7407322-89CE-4345-B049-0497F113A025}" type="pres">
      <dgm:prSet presAssocID="{BA85675F-79B6-1B4C-BE6C-602940E4A752}" presName="childText" presStyleLbl="bgAcc1" presStyleIdx="7" presStyleCnt="12">
        <dgm:presLayoutVars>
          <dgm:bulletEnabled val="1"/>
        </dgm:presLayoutVars>
      </dgm:prSet>
      <dgm:spPr/>
    </dgm:pt>
    <dgm:pt modelId="{BA14621C-26E8-174C-9163-0725BF8FDBF7}" type="pres">
      <dgm:prSet presAssocID="{C521CAC0-B81F-9846-94F9-293DB8575C01}" presName="root" presStyleCnt="0"/>
      <dgm:spPr/>
    </dgm:pt>
    <dgm:pt modelId="{5E6E90E5-7F51-4647-8AEE-AD4535A8135A}" type="pres">
      <dgm:prSet presAssocID="{C521CAC0-B81F-9846-94F9-293DB8575C01}" presName="rootComposite" presStyleCnt="0"/>
      <dgm:spPr/>
    </dgm:pt>
    <dgm:pt modelId="{A9631200-5F6B-4B4B-9E76-F194645A90F9}" type="pres">
      <dgm:prSet presAssocID="{C521CAC0-B81F-9846-94F9-293DB8575C01}" presName="rootText" presStyleLbl="node1" presStyleIdx="4" presStyleCnt="6"/>
      <dgm:spPr/>
    </dgm:pt>
    <dgm:pt modelId="{9C03B6D7-FB38-4541-B931-184867C815C0}" type="pres">
      <dgm:prSet presAssocID="{C521CAC0-B81F-9846-94F9-293DB8575C01}" presName="rootConnector" presStyleLbl="node1" presStyleIdx="4" presStyleCnt="6"/>
      <dgm:spPr/>
    </dgm:pt>
    <dgm:pt modelId="{0D8F72A7-C5D4-FC40-97C5-485431433055}" type="pres">
      <dgm:prSet presAssocID="{C521CAC0-B81F-9846-94F9-293DB8575C01}" presName="childShape" presStyleCnt="0"/>
      <dgm:spPr/>
    </dgm:pt>
    <dgm:pt modelId="{EFB874F0-9351-6A43-AC85-F1771C375DE8}" type="pres">
      <dgm:prSet presAssocID="{3907EF2D-C5E0-D149-8EBE-F1B9301C5308}" presName="Name13" presStyleLbl="parChTrans1D2" presStyleIdx="8" presStyleCnt="12"/>
      <dgm:spPr/>
    </dgm:pt>
    <dgm:pt modelId="{DCD076A0-670D-034A-B7BD-AE2F4AA41ADB}" type="pres">
      <dgm:prSet presAssocID="{F3A2CF8A-08F9-1A4D-AFB5-C6F037DFE498}" presName="childText" presStyleLbl="bgAcc1" presStyleIdx="8" presStyleCnt="12">
        <dgm:presLayoutVars>
          <dgm:bulletEnabled val="1"/>
        </dgm:presLayoutVars>
      </dgm:prSet>
      <dgm:spPr/>
    </dgm:pt>
    <dgm:pt modelId="{2E941969-605B-AE46-A34C-7E312135B267}" type="pres">
      <dgm:prSet presAssocID="{A33E1B7E-CDF3-894C-9D21-25EB65EEB351}" presName="Name13" presStyleLbl="parChTrans1D2" presStyleIdx="9" presStyleCnt="12"/>
      <dgm:spPr/>
    </dgm:pt>
    <dgm:pt modelId="{200E1E33-D45A-774C-AE29-A11F473086F8}" type="pres">
      <dgm:prSet presAssocID="{267B51BE-BF99-0F46-9ACA-A5B213E0AC82}" presName="childText" presStyleLbl="bgAcc1" presStyleIdx="9" presStyleCnt="12">
        <dgm:presLayoutVars>
          <dgm:bulletEnabled val="1"/>
        </dgm:presLayoutVars>
      </dgm:prSet>
      <dgm:spPr/>
    </dgm:pt>
    <dgm:pt modelId="{755D3A9B-A96A-B24B-A5D6-63DBB2AB0010}" type="pres">
      <dgm:prSet presAssocID="{8E9348FF-D110-0740-A7FB-0E949C203DC4}" presName="root" presStyleCnt="0"/>
      <dgm:spPr/>
    </dgm:pt>
    <dgm:pt modelId="{66A7B131-A37D-B741-BB7C-7798F880FEF1}" type="pres">
      <dgm:prSet presAssocID="{8E9348FF-D110-0740-A7FB-0E949C203DC4}" presName="rootComposite" presStyleCnt="0"/>
      <dgm:spPr/>
    </dgm:pt>
    <dgm:pt modelId="{B87FDFA1-193C-9D4D-8797-EE90BA5EEC80}" type="pres">
      <dgm:prSet presAssocID="{8E9348FF-D110-0740-A7FB-0E949C203DC4}" presName="rootText" presStyleLbl="node1" presStyleIdx="5" presStyleCnt="6"/>
      <dgm:spPr/>
    </dgm:pt>
    <dgm:pt modelId="{54920ABF-079F-6148-A2A9-3EC3A28FB43F}" type="pres">
      <dgm:prSet presAssocID="{8E9348FF-D110-0740-A7FB-0E949C203DC4}" presName="rootConnector" presStyleLbl="node1" presStyleIdx="5" presStyleCnt="6"/>
      <dgm:spPr/>
    </dgm:pt>
    <dgm:pt modelId="{6833C30B-9AA9-1C41-B353-4489161D53FB}" type="pres">
      <dgm:prSet presAssocID="{8E9348FF-D110-0740-A7FB-0E949C203DC4}" presName="childShape" presStyleCnt="0"/>
      <dgm:spPr/>
    </dgm:pt>
    <dgm:pt modelId="{BBA9FAC3-6635-7648-8873-67D9390F9610}" type="pres">
      <dgm:prSet presAssocID="{37C4A54D-932B-C049-B0C7-7E8FD1486480}" presName="Name13" presStyleLbl="parChTrans1D2" presStyleIdx="10" presStyleCnt="12"/>
      <dgm:spPr/>
    </dgm:pt>
    <dgm:pt modelId="{8272AA49-B2C0-C548-BE6E-1DA66EB004E6}" type="pres">
      <dgm:prSet presAssocID="{E64E3288-5730-2947-B5BC-AC7A74B9B6A4}" presName="childText" presStyleLbl="bgAcc1" presStyleIdx="10" presStyleCnt="12">
        <dgm:presLayoutVars>
          <dgm:bulletEnabled val="1"/>
        </dgm:presLayoutVars>
      </dgm:prSet>
      <dgm:spPr/>
    </dgm:pt>
    <dgm:pt modelId="{899EFC35-E689-FF48-80ED-332DEE8E4915}" type="pres">
      <dgm:prSet presAssocID="{2F43DDE6-230B-A747-9DE7-449B3F730FC7}" presName="Name13" presStyleLbl="parChTrans1D2" presStyleIdx="11" presStyleCnt="12"/>
      <dgm:spPr/>
    </dgm:pt>
    <dgm:pt modelId="{B12BF8E6-5B53-544E-AC7F-BC090E97569F}" type="pres">
      <dgm:prSet presAssocID="{0EA2B3FF-512F-EA4B-A211-EDF2A1BA4D7D}" presName="childText" presStyleLbl="bgAcc1" presStyleIdx="11" presStyleCnt="12">
        <dgm:presLayoutVars>
          <dgm:bulletEnabled val="1"/>
        </dgm:presLayoutVars>
      </dgm:prSet>
      <dgm:spPr/>
    </dgm:pt>
  </dgm:ptLst>
  <dgm:cxnLst>
    <dgm:cxn modelId="{0404FD02-D84C-A445-806A-F99C9DAE052A}" srcId="{B3537D7A-D203-9645-9728-30CD6A5067E9}" destId="{85C4E340-E81C-E84A-9A08-CCDA1D55932D}" srcOrd="0" destOrd="0" parTransId="{ECD14909-0D84-D041-A066-5286D9A928B1}" sibTransId="{5E169471-98A2-5045-B072-49D120254770}"/>
    <dgm:cxn modelId="{BAF8B803-9A83-184D-968B-CFF338DE1A61}" type="presOf" srcId="{F3A2CF8A-08F9-1A4D-AFB5-C6F037DFE498}" destId="{DCD076A0-670D-034A-B7BD-AE2F4AA41ADB}" srcOrd="0" destOrd="0" presId="urn:microsoft.com/office/officeart/2005/8/layout/hierarchy3"/>
    <dgm:cxn modelId="{7AB9F907-90D3-374E-ADC4-E644DF0D402F}" type="presOf" srcId="{85C4E340-E81C-E84A-9A08-CCDA1D55932D}" destId="{611F76D1-5924-1E41-B52A-322C5744272D}" srcOrd="1" destOrd="0" presId="urn:microsoft.com/office/officeart/2005/8/layout/hierarchy3"/>
    <dgm:cxn modelId="{A4EA890E-2556-C94E-A13C-1D29AAFD4631}" type="presOf" srcId="{57CD9A79-F6D9-B147-B849-80CBCC5A061F}" destId="{D96AE44A-3C44-EC44-998E-ED9191EF9690}" srcOrd="0" destOrd="0" presId="urn:microsoft.com/office/officeart/2005/8/layout/hierarchy3"/>
    <dgm:cxn modelId="{921E7214-0580-CA4B-B22F-88DA8C31D09E}" srcId="{C521CAC0-B81F-9846-94F9-293DB8575C01}" destId="{267B51BE-BF99-0F46-9ACA-A5B213E0AC82}" srcOrd="1" destOrd="0" parTransId="{A33E1B7E-CDF3-894C-9D21-25EB65EEB351}" sibTransId="{377CB475-9D55-D84F-9C70-BCAFD4D5B0D7}"/>
    <dgm:cxn modelId="{59667215-C396-D94E-B04B-3F42FDCBA848}" type="presOf" srcId="{2CCA3EA7-16FF-C448-A4AF-3F9FC6505E5C}" destId="{16893C48-7B78-A446-8AA3-8DDC24C2842E}" srcOrd="0" destOrd="0" presId="urn:microsoft.com/office/officeart/2005/8/layout/hierarchy3"/>
    <dgm:cxn modelId="{882CDF24-E32C-F949-ADE3-A4585B06E3DE}" type="presOf" srcId="{A33E1B7E-CDF3-894C-9D21-25EB65EEB351}" destId="{2E941969-605B-AE46-A34C-7E312135B267}" srcOrd="0" destOrd="0" presId="urn:microsoft.com/office/officeart/2005/8/layout/hierarchy3"/>
    <dgm:cxn modelId="{A89DB62A-C967-BF4D-804F-717BB452B00C}" type="presOf" srcId="{F59C62E0-7B57-6842-864F-1CAD601190D1}" destId="{0F7E907E-6A65-A844-9F76-E40A1837BD8A}" srcOrd="1" destOrd="0" presId="urn:microsoft.com/office/officeart/2005/8/layout/hierarchy3"/>
    <dgm:cxn modelId="{033EB03A-8A86-CC4B-9CFF-56FEB412FC39}" srcId="{62FC2635-EAF0-F04C-A572-C264D8B40FD1}" destId="{021ED56C-12E0-0245-BA53-529AAC571FDB}" srcOrd="1" destOrd="0" parTransId="{57CD9A79-F6D9-B147-B849-80CBCC5A061F}" sibTransId="{F2A4E2AE-3804-8645-B20A-0C218EDA2039}"/>
    <dgm:cxn modelId="{F772C23C-C2D8-8E46-AD0E-13B0617A63C5}" srcId="{62FC2635-EAF0-F04C-A572-C264D8B40FD1}" destId="{2CCA3EA7-16FF-C448-A4AF-3F9FC6505E5C}" srcOrd="0" destOrd="0" parTransId="{F3C4DC98-2946-E240-9415-DA465A35DCA0}" sibTransId="{1B28D406-A0C6-E248-8F63-FAF3C1C6D355}"/>
    <dgm:cxn modelId="{94DC403F-398C-3C4F-A46B-5509E9905CCA}" type="presOf" srcId="{261B089C-2FF4-244C-B8CC-0E3EAF2306E9}" destId="{272C8D20-EA98-A943-972C-E9B103466273}" srcOrd="1" destOrd="0" presId="urn:microsoft.com/office/officeart/2005/8/layout/hierarchy3"/>
    <dgm:cxn modelId="{59554F44-94C8-0E45-AC79-71E24718D6B3}" type="presOf" srcId="{F3C4DC98-2946-E240-9415-DA465A35DCA0}" destId="{4AF16ED4-8610-CA4F-BF1A-13044E1E716F}" srcOrd="0" destOrd="0" presId="urn:microsoft.com/office/officeart/2005/8/layout/hierarchy3"/>
    <dgm:cxn modelId="{E2E74845-263B-2F4F-A8D0-F56A9C78A97D}" type="presOf" srcId="{85C4E340-E81C-E84A-9A08-CCDA1D55932D}" destId="{4ECBF37D-C49F-C242-8DB0-E7ED58F5E94A}" srcOrd="0" destOrd="0" presId="urn:microsoft.com/office/officeart/2005/8/layout/hierarchy3"/>
    <dgm:cxn modelId="{66CF454D-80F3-8F45-BBDC-0CE6C9AA23FA}" type="presOf" srcId="{EE317581-4D9F-B747-BBFF-B71724E89E65}" destId="{3A5C2006-F9B9-C142-8EDF-74EA25F70CF3}" srcOrd="0" destOrd="0" presId="urn:microsoft.com/office/officeart/2005/8/layout/hierarchy3"/>
    <dgm:cxn modelId="{A0DA904D-E36C-E04C-8EAD-D700629525CB}" type="presOf" srcId="{957A992E-6E61-8D49-AC2C-F921FDDD93CE}" destId="{2643FC94-FE74-CD45-AF69-02AF62ABBEB8}" srcOrd="0" destOrd="0" presId="urn:microsoft.com/office/officeart/2005/8/layout/hierarchy3"/>
    <dgm:cxn modelId="{7CF4F64D-1CB4-8847-BB11-9849B852015A}" type="presOf" srcId="{261B089C-2FF4-244C-B8CC-0E3EAF2306E9}" destId="{5DC654FE-0AD6-8B43-81B5-A67069049B06}" srcOrd="0" destOrd="0" presId="urn:microsoft.com/office/officeart/2005/8/layout/hierarchy3"/>
    <dgm:cxn modelId="{41EB1055-8D31-9F47-A52A-ACB222A4F493}" type="presOf" srcId="{62FC2635-EAF0-F04C-A572-C264D8B40FD1}" destId="{1CA406D2-D316-8F46-BCEF-15BAFA3AE77E}" srcOrd="1" destOrd="0" presId="urn:microsoft.com/office/officeart/2005/8/layout/hierarchy3"/>
    <dgm:cxn modelId="{9E5A9555-1CA3-D44C-B64E-71815FFD2A61}" type="presOf" srcId="{7A51B30B-950C-7644-814B-C7725420AE5D}" destId="{795BCC7C-1B60-4F44-A40C-FB839C08F258}" srcOrd="0" destOrd="0" presId="urn:microsoft.com/office/officeart/2005/8/layout/hierarchy3"/>
    <dgm:cxn modelId="{470B1658-F732-6144-966C-0682A4B1886F}" srcId="{B3537D7A-D203-9645-9728-30CD6A5067E9}" destId="{8E9348FF-D110-0740-A7FB-0E949C203DC4}" srcOrd="5" destOrd="0" parTransId="{E825BE6E-9E80-1D44-9786-765B004282DC}" sibTransId="{3ED47C94-FA9F-824E-924E-DB3843C16885}"/>
    <dgm:cxn modelId="{825E3861-3AAE-8D47-8DA6-65F7A3A94141}" srcId="{8E9348FF-D110-0740-A7FB-0E949C203DC4}" destId="{E64E3288-5730-2947-B5BC-AC7A74B9B6A4}" srcOrd="0" destOrd="0" parTransId="{37C4A54D-932B-C049-B0C7-7E8FD1486480}" sibTransId="{20F21FC1-ABAA-9644-804E-EACE52099A02}"/>
    <dgm:cxn modelId="{34BD7866-2AD8-5849-A7F2-B56649B2DF2D}" type="presOf" srcId="{267B51BE-BF99-0F46-9ACA-A5B213E0AC82}" destId="{200E1E33-D45A-774C-AE29-A11F473086F8}" srcOrd="0" destOrd="0" presId="urn:microsoft.com/office/officeart/2005/8/layout/hierarchy3"/>
    <dgm:cxn modelId="{74383A6D-3959-BD42-9391-185C257D9638}" srcId="{261B089C-2FF4-244C-B8CC-0E3EAF2306E9}" destId="{BA85675F-79B6-1B4C-BE6C-602940E4A752}" srcOrd="1" destOrd="0" parTransId="{B39A12DD-5ADD-224B-A2E8-1A3B19B38AD6}" sibTransId="{49A2D11F-D593-B649-8119-D3DCD01E4B2F}"/>
    <dgm:cxn modelId="{A6704A71-C496-364F-B742-D51CFE5463D5}" type="presOf" srcId="{F59C62E0-7B57-6842-864F-1CAD601190D1}" destId="{0D4DB9DA-A903-1947-9966-6FEAC6B19F69}" srcOrd="0" destOrd="0" presId="urn:microsoft.com/office/officeart/2005/8/layout/hierarchy3"/>
    <dgm:cxn modelId="{6148E971-560F-984A-83F2-56203A9B81F8}" type="presOf" srcId="{8E9348FF-D110-0740-A7FB-0E949C203DC4}" destId="{54920ABF-079F-6148-A2A9-3EC3A28FB43F}" srcOrd="1" destOrd="0" presId="urn:microsoft.com/office/officeart/2005/8/layout/hierarchy3"/>
    <dgm:cxn modelId="{E4EC7075-D38E-8F4D-82EE-5BEDF54531DA}" type="presOf" srcId="{C521CAC0-B81F-9846-94F9-293DB8575C01}" destId="{9C03B6D7-FB38-4541-B931-184867C815C0}" srcOrd="1" destOrd="0" presId="urn:microsoft.com/office/officeart/2005/8/layout/hierarchy3"/>
    <dgm:cxn modelId="{76E40D78-78AD-874F-AF8E-273FD086B8B0}" srcId="{261B089C-2FF4-244C-B8CC-0E3EAF2306E9}" destId="{4E8D2205-C3E3-0A4C-A834-05D10F07A75E}" srcOrd="0" destOrd="0" parTransId="{9F94F020-B636-044B-B2DD-9B5751EA722F}" sibTransId="{EA63EA58-6D72-8448-9040-28551F08B205}"/>
    <dgm:cxn modelId="{B01D1578-3108-8549-84FC-66C16C3FEEA9}" srcId="{B3537D7A-D203-9645-9728-30CD6A5067E9}" destId="{261B089C-2FF4-244C-B8CC-0E3EAF2306E9}" srcOrd="3" destOrd="0" parTransId="{8EAF4BC9-F07C-6742-9DB8-C8F22CDE326A}" sibTransId="{9024FEEF-1A87-9A4B-BF65-A67D302AA841}"/>
    <dgm:cxn modelId="{76CFE17E-4049-2E42-9621-A83C2CFEB284}" srcId="{8E9348FF-D110-0740-A7FB-0E949C203DC4}" destId="{0EA2B3FF-512F-EA4B-A211-EDF2A1BA4D7D}" srcOrd="1" destOrd="0" parTransId="{2F43DDE6-230B-A747-9DE7-449B3F730FC7}" sibTransId="{35E2D640-8FDD-9B48-8811-F0A394B2540F}"/>
    <dgm:cxn modelId="{DA196483-8D33-A94A-B86D-4AA2FCA1B9E7}" srcId="{B3537D7A-D203-9645-9728-30CD6A5067E9}" destId="{62FC2635-EAF0-F04C-A572-C264D8B40FD1}" srcOrd="2" destOrd="0" parTransId="{8DE485A5-04E8-E248-866A-4EB18CA75F7A}" sibTransId="{B12E7707-FEE0-EE4F-A68B-89F799B5141B}"/>
    <dgm:cxn modelId="{B8B59A83-F4AD-584B-8149-95944E540A20}" type="presOf" srcId="{93EC1B84-AFA6-1147-BBF0-17D8D234FFF5}" destId="{1DC022DF-F435-DD43-BC26-2E8516AF14A8}" srcOrd="0" destOrd="0" presId="urn:microsoft.com/office/officeart/2005/8/layout/hierarchy3"/>
    <dgm:cxn modelId="{2B868F86-5C91-D948-AFD1-7C915BE46B7F}" type="presOf" srcId="{43FA2396-6DC2-8E49-83BE-5419D3768B6B}" destId="{6C4679D5-04C3-F440-91DF-361D4A0CFFDE}" srcOrd="0" destOrd="0" presId="urn:microsoft.com/office/officeart/2005/8/layout/hierarchy3"/>
    <dgm:cxn modelId="{C6AC188A-28C9-194F-8CCB-DE188948A3FB}" type="presOf" srcId="{B39A12DD-5ADD-224B-A2E8-1A3B19B38AD6}" destId="{5672D9CC-3B58-6947-AD03-0F22AF403140}" srcOrd="0" destOrd="0" presId="urn:microsoft.com/office/officeart/2005/8/layout/hierarchy3"/>
    <dgm:cxn modelId="{C1DCD38E-373F-8949-9EFF-B72461294817}" type="presOf" srcId="{C521CAC0-B81F-9846-94F9-293DB8575C01}" destId="{A9631200-5F6B-4B4B-9E76-F194645A90F9}" srcOrd="0" destOrd="0" presId="urn:microsoft.com/office/officeart/2005/8/layout/hierarchy3"/>
    <dgm:cxn modelId="{953DA890-785D-DF4A-B9A0-84AF01EA0049}" srcId="{C521CAC0-B81F-9846-94F9-293DB8575C01}" destId="{F3A2CF8A-08F9-1A4D-AFB5-C6F037DFE498}" srcOrd="0" destOrd="0" parTransId="{3907EF2D-C5E0-D149-8EBE-F1B9301C5308}" sibTransId="{E297CC4A-8C68-2242-828A-47090EEB1E36}"/>
    <dgm:cxn modelId="{E1067996-9578-7945-BCCD-5A1149270AA5}" srcId="{85C4E340-E81C-E84A-9A08-CCDA1D55932D}" destId="{8A9FC904-3DD1-D040-82CF-4EED2F4950F2}" srcOrd="1" destOrd="0" parTransId="{EE317581-4D9F-B747-BBFF-B71724E89E65}" sibTransId="{4B6EF8CF-38A4-EE4E-A965-884D10314CDC}"/>
    <dgm:cxn modelId="{39BD9E97-8733-024B-B872-D0201113FB0C}" type="presOf" srcId="{B3537D7A-D203-9645-9728-30CD6A5067E9}" destId="{889F324B-B233-234E-866A-6DFF8FFD710C}" srcOrd="0" destOrd="0" presId="urn:microsoft.com/office/officeart/2005/8/layout/hierarchy3"/>
    <dgm:cxn modelId="{FEA3619D-867A-5D43-8DA8-6A75C36BDB66}" type="presOf" srcId="{4E8D2205-C3E3-0A4C-A834-05D10F07A75E}" destId="{F1CC7143-46DD-1B4B-8A7F-ECC8516F60BA}" srcOrd="0" destOrd="0" presId="urn:microsoft.com/office/officeart/2005/8/layout/hierarchy3"/>
    <dgm:cxn modelId="{631019B7-60CC-084D-AA9B-D533E7DBED2F}" type="presOf" srcId="{326B5623-9F43-2B4A-A728-79F60753FF7E}" destId="{39CFB83B-E72F-FF48-BE37-3B6AB96AF427}" srcOrd="0" destOrd="0" presId="urn:microsoft.com/office/officeart/2005/8/layout/hierarchy3"/>
    <dgm:cxn modelId="{390E92B7-C9B0-B244-9487-A7D722BBF914}" type="presOf" srcId="{9F94F020-B636-044B-B2DD-9B5751EA722F}" destId="{03DBB6AF-AD82-F545-94F8-AEA2EB905ACC}" srcOrd="0" destOrd="0" presId="urn:microsoft.com/office/officeart/2005/8/layout/hierarchy3"/>
    <dgm:cxn modelId="{35F70FBF-E1A8-7A4D-ABFD-0088B8A45682}" type="presOf" srcId="{021ED56C-12E0-0245-BA53-529AAC571FDB}" destId="{FDF818B7-DE24-D044-9512-BFB3D6EF2F85}" srcOrd="0" destOrd="0" presId="urn:microsoft.com/office/officeart/2005/8/layout/hierarchy3"/>
    <dgm:cxn modelId="{04BBACC0-5A84-2845-AE29-445ED17348E0}" type="presOf" srcId="{2F43DDE6-230B-A747-9DE7-449B3F730FC7}" destId="{899EFC35-E689-FF48-80ED-332DEE8E4915}" srcOrd="0" destOrd="0" presId="urn:microsoft.com/office/officeart/2005/8/layout/hierarchy3"/>
    <dgm:cxn modelId="{1B112FC1-6709-4A46-8F0A-5C8DB48B13D9}" type="presOf" srcId="{E64E3288-5730-2947-B5BC-AC7A74B9B6A4}" destId="{8272AA49-B2C0-C548-BE6E-1DA66EB004E6}" srcOrd="0" destOrd="0" presId="urn:microsoft.com/office/officeart/2005/8/layout/hierarchy3"/>
    <dgm:cxn modelId="{FED6B7CB-711D-BA40-B774-9BC71EB4E780}" type="presOf" srcId="{37C4A54D-932B-C049-B0C7-7E8FD1486480}" destId="{BBA9FAC3-6635-7648-8873-67D9390F9610}" srcOrd="0" destOrd="0" presId="urn:microsoft.com/office/officeart/2005/8/layout/hierarchy3"/>
    <dgm:cxn modelId="{663DDCD4-69C7-7A49-B20E-C76F2FA12304}" type="presOf" srcId="{62FC2635-EAF0-F04C-A572-C264D8B40FD1}" destId="{EE396330-29D6-D144-9E19-03B368EC1A34}" srcOrd="0" destOrd="0" presId="urn:microsoft.com/office/officeart/2005/8/layout/hierarchy3"/>
    <dgm:cxn modelId="{1F327CD5-6D6D-5E4E-A8EF-378D5D557F40}" srcId="{F59C62E0-7B57-6842-864F-1CAD601190D1}" destId="{957A992E-6E61-8D49-AC2C-F921FDDD93CE}" srcOrd="0" destOrd="0" parTransId="{93EC1B84-AFA6-1147-BBF0-17D8D234FFF5}" sibTransId="{C6B049A5-30E9-9E43-9A0F-E30AD0712FC3}"/>
    <dgm:cxn modelId="{0AD6A7D5-C662-CE46-A817-49299782CEE7}" type="presOf" srcId="{8EA3A9FF-3ADB-0147-8EA0-6685A0196725}" destId="{F77EBEA2-D744-0F4E-A426-E7421AF76DD5}" srcOrd="0" destOrd="0" presId="urn:microsoft.com/office/officeart/2005/8/layout/hierarchy3"/>
    <dgm:cxn modelId="{A64241E0-39E1-C74C-9B13-6A67BCA13A7F}" srcId="{85C4E340-E81C-E84A-9A08-CCDA1D55932D}" destId="{43FA2396-6DC2-8E49-83BE-5419D3768B6B}" srcOrd="0" destOrd="0" parTransId="{7A51B30B-950C-7644-814B-C7725420AE5D}" sibTransId="{2D39F764-21D0-214B-AAE0-B9B02F3C5997}"/>
    <dgm:cxn modelId="{8DEC8FE1-62D4-B247-B225-92371EF6DA7F}" srcId="{B3537D7A-D203-9645-9728-30CD6A5067E9}" destId="{C521CAC0-B81F-9846-94F9-293DB8575C01}" srcOrd="4" destOrd="0" parTransId="{B189CB57-62D9-D842-BDFA-49CAA5D56718}" sibTransId="{EF823BED-2EE1-0345-9211-AE64896BDE1B}"/>
    <dgm:cxn modelId="{6A3DC9E6-F145-BE46-BCED-2AF513F1A7FD}" srcId="{B3537D7A-D203-9645-9728-30CD6A5067E9}" destId="{F59C62E0-7B57-6842-864F-1CAD601190D1}" srcOrd="1" destOrd="0" parTransId="{33148FC9-4EC9-9D48-B3AA-AEDDF9DF9779}" sibTransId="{4AD4082B-759F-104D-9E9E-C23FB16112D4}"/>
    <dgm:cxn modelId="{C89CC1EA-4B92-7842-90EA-EDC4892ECBB3}" type="presOf" srcId="{0EA2B3FF-512F-EA4B-A211-EDF2A1BA4D7D}" destId="{B12BF8E6-5B53-544E-AC7F-BC090E97569F}" srcOrd="0" destOrd="0" presId="urn:microsoft.com/office/officeart/2005/8/layout/hierarchy3"/>
    <dgm:cxn modelId="{0FF68FED-5917-1A4F-9E15-9F08A5E019D7}" type="presOf" srcId="{8E9348FF-D110-0740-A7FB-0E949C203DC4}" destId="{B87FDFA1-193C-9D4D-8797-EE90BA5EEC80}" srcOrd="0" destOrd="0" presId="urn:microsoft.com/office/officeart/2005/8/layout/hierarchy3"/>
    <dgm:cxn modelId="{C00FB5F3-7DE5-354A-A2D0-BF5D006349E6}" type="presOf" srcId="{BA85675F-79B6-1B4C-BE6C-602940E4A752}" destId="{C7407322-89CE-4345-B049-0497F113A025}" srcOrd="0" destOrd="0" presId="urn:microsoft.com/office/officeart/2005/8/layout/hierarchy3"/>
    <dgm:cxn modelId="{76B1CCF6-A4F7-B44A-A940-5C62F6722628}" type="presOf" srcId="{3907EF2D-C5E0-D149-8EBE-F1B9301C5308}" destId="{EFB874F0-9351-6A43-AC85-F1771C375DE8}" srcOrd="0" destOrd="0" presId="urn:microsoft.com/office/officeart/2005/8/layout/hierarchy3"/>
    <dgm:cxn modelId="{2F8E14FE-6E0F-3443-BD6F-6AD6EBC25FB3}" srcId="{F59C62E0-7B57-6842-864F-1CAD601190D1}" destId="{8EA3A9FF-3ADB-0147-8EA0-6685A0196725}" srcOrd="1" destOrd="0" parTransId="{326B5623-9F43-2B4A-A728-79F60753FF7E}" sibTransId="{699396C8-1597-CF4D-AB2E-580CF579BF40}"/>
    <dgm:cxn modelId="{2387F8FF-2D42-DE48-8E54-FBB73A02604E}" type="presOf" srcId="{8A9FC904-3DD1-D040-82CF-4EED2F4950F2}" destId="{0612FBF4-8E8C-DB42-B632-02ED47D7D8DE}" srcOrd="0" destOrd="0" presId="urn:microsoft.com/office/officeart/2005/8/layout/hierarchy3"/>
    <dgm:cxn modelId="{4C48B80B-60A2-6243-8E76-EE31A013A567}" type="presParOf" srcId="{889F324B-B233-234E-866A-6DFF8FFD710C}" destId="{DE5EB34E-8C9B-0F4A-BEBC-3E4A117779B5}" srcOrd="0" destOrd="0" presId="urn:microsoft.com/office/officeart/2005/8/layout/hierarchy3"/>
    <dgm:cxn modelId="{379E7AE2-C79E-FA43-A761-23E28FD861BE}" type="presParOf" srcId="{DE5EB34E-8C9B-0F4A-BEBC-3E4A117779B5}" destId="{4C96ADCA-F983-4F4C-9A76-77F9D3216BB7}" srcOrd="0" destOrd="0" presId="urn:microsoft.com/office/officeart/2005/8/layout/hierarchy3"/>
    <dgm:cxn modelId="{1F143F48-49BC-1E40-BD3B-2DF357C2B8F2}" type="presParOf" srcId="{4C96ADCA-F983-4F4C-9A76-77F9D3216BB7}" destId="{4ECBF37D-C49F-C242-8DB0-E7ED58F5E94A}" srcOrd="0" destOrd="0" presId="urn:microsoft.com/office/officeart/2005/8/layout/hierarchy3"/>
    <dgm:cxn modelId="{E62186CB-0810-3942-929C-B0554D289A37}" type="presParOf" srcId="{4C96ADCA-F983-4F4C-9A76-77F9D3216BB7}" destId="{611F76D1-5924-1E41-B52A-322C5744272D}" srcOrd="1" destOrd="0" presId="urn:microsoft.com/office/officeart/2005/8/layout/hierarchy3"/>
    <dgm:cxn modelId="{78F65ED1-20AF-C740-9D4A-9DB4534ED39F}" type="presParOf" srcId="{DE5EB34E-8C9B-0F4A-BEBC-3E4A117779B5}" destId="{4AAF6EB9-9379-A843-B79B-AF89D0148930}" srcOrd="1" destOrd="0" presId="urn:microsoft.com/office/officeart/2005/8/layout/hierarchy3"/>
    <dgm:cxn modelId="{F94C4F3E-471A-C744-B84F-92CAB794D3F1}" type="presParOf" srcId="{4AAF6EB9-9379-A843-B79B-AF89D0148930}" destId="{795BCC7C-1B60-4F44-A40C-FB839C08F258}" srcOrd="0" destOrd="0" presId="urn:microsoft.com/office/officeart/2005/8/layout/hierarchy3"/>
    <dgm:cxn modelId="{F1ABD230-076E-5548-B449-7E2399DEAAE8}" type="presParOf" srcId="{4AAF6EB9-9379-A843-B79B-AF89D0148930}" destId="{6C4679D5-04C3-F440-91DF-361D4A0CFFDE}" srcOrd="1" destOrd="0" presId="urn:microsoft.com/office/officeart/2005/8/layout/hierarchy3"/>
    <dgm:cxn modelId="{3DD0B435-EAA2-B345-948F-6358F492275E}" type="presParOf" srcId="{4AAF6EB9-9379-A843-B79B-AF89D0148930}" destId="{3A5C2006-F9B9-C142-8EDF-74EA25F70CF3}" srcOrd="2" destOrd="0" presId="urn:microsoft.com/office/officeart/2005/8/layout/hierarchy3"/>
    <dgm:cxn modelId="{1506F4B8-FB7E-1246-80DB-8332D1C9E1A5}" type="presParOf" srcId="{4AAF6EB9-9379-A843-B79B-AF89D0148930}" destId="{0612FBF4-8E8C-DB42-B632-02ED47D7D8DE}" srcOrd="3" destOrd="0" presId="urn:microsoft.com/office/officeart/2005/8/layout/hierarchy3"/>
    <dgm:cxn modelId="{0D09D85E-FD6A-5A42-958C-67656E1DE3B7}" type="presParOf" srcId="{889F324B-B233-234E-866A-6DFF8FFD710C}" destId="{6DBA6274-AF7D-6449-8B8E-2157A22ABFEB}" srcOrd="1" destOrd="0" presId="urn:microsoft.com/office/officeart/2005/8/layout/hierarchy3"/>
    <dgm:cxn modelId="{5DBB6EA9-F1DB-3C4E-B6E5-7F9E8D456C89}" type="presParOf" srcId="{6DBA6274-AF7D-6449-8B8E-2157A22ABFEB}" destId="{B88C2C4A-9F49-6840-96FF-C5BF3FEA8145}" srcOrd="0" destOrd="0" presId="urn:microsoft.com/office/officeart/2005/8/layout/hierarchy3"/>
    <dgm:cxn modelId="{74E2FE58-275C-B74F-9E7A-E930D5F47250}" type="presParOf" srcId="{B88C2C4A-9F49-6840-96FF-C5BF3FEA8145}" destId="{0D4DB9DA-A903-1947-9966-6FEAC6B19F69}" srcOrd="0" destOrd="0" presId="urn:microsoft.com/office/officeart/2005/8/layout/hierarchy3"/>
    <dgm:cxn modelId="{5F8EB2E4-B64B-144E-9DA4-543F26B08C26}" type="presParOf" srcId="{B88C2C4A-9F49-6840-96FF-C5BF3FEA8145}" destId="{0F7E907E-6A65-A844-9F76-E40A1837BD8A}" srcOrd="1" destOrd="0" presId="urn:microsoft.com/office/officeart/2005/8/layout/hierarchy3"/>
    <dgm:cxn modelId="{1FF835DB-AA92-6A4F-B798-E31E1821E567}" type="presParOf" srcId="{6DBA6274-AF7D-6449-8B8E-2157A22ABFEB}" destId="{FB634630-6937-DA43-8486-A83BD7E08409}" srcOrd="1" destOrd="0" presId="urn:microsoft.com/office/officeart/2005/8/layout/hierarchy3"/>
    <dgm:cxn modelId="{FE4BCCC2-80BF-4C41-8A94-50CD80EA6FAA}" type="presParOf" srcId="{FB634630-6937-DA43-8486-A83BD7E08409}" destId="{1DC022DF-F435-DD43-BC26-2E8516AF14A8}" srcOrd="0" destOrd="0" presId="urn:microsoft.com/office/officeart/2005/8/layout/hierarchy3"/>
    <dgm:cxn modelId="{AC2F0825-4387-004F-B2FD-A25DB34ECFCE}" type="presParOf" srcId="{FB634630-6937-DA43-8486-A83BD7E08409}" destId="{2643FC94-FE74-CD45-AF69-02AF62ABBEB8}" srcOrd="1" destOrd="0" presId="urn:microsoft.com/office/officeart/2005/8/layout/hierarchy3"/>
    <dgm:cxn modelId="{9396EF14-7C89-9C4F-8873-89145797B7B7}" type="presParOf" srcId="{FB634630-6937-DA43-8486-A83BD7E08409}" destId="{39CFB83B-E72F-FF48-BE37-3B6AB96AF427}" srcOrd="2" destOrd="0" presId="urn:microsoft.com/office/officeart/2005/8/layout/hierarchy3"/>
    <dgm:cxn modelId="{5AFF0A4D-8A35-6E4E-AE1E-388FF6F80F03}" type="presParOf" srcId="{FB634630-6937-DA43-8486-A83BD7E08409}" destId="{F77EBEA2-D744-0F4E-A426-E7421AF76DD5}" srcOrd="3" destOrd="0" presId="urn:microsoft.com/office/officeart/2005/8/layout/hierarchy3"/>
    <dgm:cxn modelId="{64471013-4FFB-A642-86D6-45A6AE2B4587}" type="presParOf" srcId="{889F324B-B233-234E-866A-6DFF8FFD710C}" destId="{A700C212-2CA3-0A4A-9A3C-02126C400747}" srcOrd="2" destOrd="0" presId="urn:microsoft.com/office/officeart/2005/8/layout/hierarchy3"/>
    <dgm:cxn modelId="{4D9CD48D-A62F-0944-BE06-2A426908D14F}" type="presParOf" srcId="{A700C212-2CA3-0A4A-9A3C-02126C400747}" destId="{FB2EB45C-3372-B14B-A478-E1ADB04F2C24}" srcOrd="0" destOrd="0" presId="urn:microsoft.com/office/officeart/2005/8/layout/hierarchy3"/>
    <dgm:cxn modelId="{4FBBEED2-B5CB-E048-9F00-B4B89ACE4026}" type="presParOf" srcId="{FB2EB45C-3372-B14B-A478-E1ADB04F2C24}" destId="{EE396330-29D6-D144-9E19-03B368EC1A34}" srcOrd="0" destOrd="0" presId="urn:microsoft.com/office/officeart/2005/8/layout/hierarchy3"/>
    <dgm:cxn modelId="{B4287C3C-3BBA-A64D-9205-9203FF719B17}" type="presParOf" srcId="{FB2EB45C-3372-B14B-A478-E1ADB04F2C24}" destId="{1CA406D2-D316-8F46-BCEF-15BAFA3AE77E}" srcOrd="1" destOrd="0" presId="urn:microsoft.com/office/officeart/2005/8/layout/hierarchy3"/>
    <dgm:cxn modelId="{2DEB6799-566B-2B41-8654-562EC6B19589}" type="presParOf" srcId="{A700C212-2CA3-0A4A-9A3C-02126C400747}" destId="{4AF01B00-6AEB-014E-B0C9-325E8FEEAE83}" srcOrd="1" destOrd="0" presId="urn:microsoft.com/office/officeart/2005/8/layout/hierarchy3"/>
    <dgm:cxn modelId="{8925DB67-810C-9F41-B05F-B0B40550B3CB}" type="presParOf" srcId="{4AF01B00-6AEB-014E-B0C9-325E8FEEAE83}" destId="{4AF16ED4-8610-CA4F-BF1A-13044E1E716F}" srcOrd="0" destOrd="0" presId="urn:microsoft.com/office/officeart/2005/8/layout/hierarchy3"/>
    <dgm:cxn modelId="{5EBF3FA7-669C-1F41-A3E6-0F1F5FE8C086}" type="presParOf" srcId="{4AF01B00-6AEB-014E-B0C9-325E8FEEAE83}" destId="{16893C48-7B78-A446-8AA3-8DDC24C2842E}" srcOrd="1" destOrd="0" presId="urn:microsoft.com/office/officeart/2005/8/layout/hierarchy3"/>
    <dgm:cxn modelId="{22547C0F-BFAC-684B-A19A-3298A6C6DAAC}" type="presParOf" srcId="{4AF01B00-6AEB-014E-B0C9-325E8FEEAE83}" destId="{D96AE44A-3C44-EC44-998E-ED9191EF9690}" srcOrd="2" destOrd="0" presId="urn:microsoft.com/office/officeart/2005/8/layout/hierarchy3"/>
    <dgm:cxn modelId="{5C8A4850-7E4A-FC43-8024-61FEDB0F4A12}" type="presParOf" srcId="{4AF01B00-6AEB-014E-B0C9-325E8FEEAE83}" destId="{FDF818B7-DE24-D044-9512-BFB3D6EF2F85}" srcOrd="3" destOrd="0" presId="urn:microsoft.com/office/officeart/2005/8/layout/hierarchy3"/>
    <dgm:cxn modelId="{93E2C2E4-F800-C94B-895D-0A41EC86C482}" type="presParOf" srcId="{889F324B-B233-234E-866A-6DFF8FFD710C}" destId="{CFD3DD44-2B70-B342-8F87-B4C0BAE776BE}" srcOrd="3" destOrd="0" presId="urn:microsoft.com/office/officeart/2005/8/layout/hierarchy3"/>
    <dgm:cxn modelId="{6891B6C1-B16D-8649-9AC8-121BE3ADC4D7}" type="presParOf" srcId="{CFD3DD44-2B70-B342-8F87-B4C0BAE776BE}" destId="{34BD009B-08FB-2B4E-9D51-209E2586943D}" srcOrd="0" destOrd="0" presId="urn:microsoft.com/office/officeart/2005/8/layout/hierarchy3"/>
    <dgm:cxn modelId="{F86C50C1-1347-384E-A9DC-3D2E015C7DBD}" type="presParOf" srcId="{34BD009B-08FB-2B4E-9D51-209E2586943D}" destId="{5DC654FE-0AD6-8B43-81B5-A67069049B06}" srcOrd="0" destOrd="0" presId="urn:microsoft.com/office/officeart/2005/8/layout/hierarchy3"/>
    <dgm:cxn modelId="{CC76432E-FD7E-B944-84E3-791DC67A6DED}" type="presParOf" srcId="{34BD009B-08FB-2B4E-9D51-209E2586943D}" destId="{272C8D20-EA98-A943-972C-E9B103466273}" srcOrd="1" destOrd="0" presId="urn:microsoft.com/office/officeart/2005/8/layout/hierarchy3"/>
    <dgm:cxn modelId="{CA9AE162-FDA9-C443-B5DD-D8C401DFF8EA}" type="presParOf" srcId="{CFD3DD44-2B70-B342-8F87-B4C0BAE776BE}" destId="{BFE16D30-559B-2A49-9B3A-92E1825C843B}" srcOrd="1" destOrd="0" presId="urn:microsoft.com/office/officeart/2005/8/layout/hierarchy3"/>
    <dgm:cxn modelId="{C3A22478-19A8-4F49-8667-DD359D5C3E5A}" type="presParOf" srcId="{BFE16D30-559B-2A49-9B3A-92E1825C843B}" destId="{03DBB6AF-AD82-F545-94F8-AEA2EB905ACC}" srcOrd="0" destOrd="0" presId="urn:microsoft.com/office/officeart/2005/8/layout/hierarchy3"/>
    <dgm:cxn modelId="{6495E62B-084C-294E-A18A-D1764C95A04D}" type="presParOf" srcId="{BFE16D30-559B-2A49-9B3A-92E1825C843B}" destId="{F1CC7143-46DD-1B4B-8A7F-ECC8516F60BA}" srcOrd="1" destOrd="0" presId="urn:microsoft.com/office/officeart/2005/8/layout/hierarchy3"/>
    <dgm:cxn modelId="{FD124E33-F300-BA43-B620-579E240D02DA}" type="presParOf" srcId="{BFE16D30-559B-2A49-9B3A-92E1825C843B}" destId="{5672D9CC-3B58-6947-AD03-0F22AF403140}" srcOrd="2" destOrd="0" presId="urn:microsoft.com/office/officeart/2005/8/layout/hierarchy3"/>
    <dgm:cxn modelId="{8CBD1CEC-38D5-D748-B621-316290F70C9E}" type="presParOf" srcId="{BFE16D30-559B-2A49-9B3A-92E1825C843B}" destId="{C7407322-89CE-4345-B049-0497F113A025}" srcOrd="3" destOrd="0" presId="urn:microsoft.com/office/officeart/2005/8/layout/hierarchy3"/>
    <dgm:cxn modelId="{5B7976FF-376A-B14B-B362-AC7AA31E5EC1}" type="presParOf" srcId="{889F324B-B233-234E-866A-6DFF8FFD710C}" destId="{BA14621C-26E8-174C-9163-0725BF8FDBF7}" srcOrd="4" destOrd="0" presId="urn:microsoft.com/office/officeart/2005/8/layout/hierarchy3"/>
    <dgm:cxn modelId="{DC71A198-656E-DF44-81EA-9E8849B3ECA3}" type="presParOf" srcId="{BA14621C-26E8-174C-9163-0725BF8FDBF7}" destId="{5E6E90E5-7F51-4647-8AEE-AD4535A8135A}" srcOrd="0" destOrd="0" presId="urn:microsoft.com/office/officeart/2005/8/layout/hierarchy3"/>
    <dgm:cxn modelId="{F46D7F01-C1EF-E54E-AC21-48E5CD1F17CD}" type="presParOf" srcId="{5E6E90E5-7F51-4647-8AEE-AD4535A8135A}" destId="{A9631200-5F6B-4B4B-9E76-F194645A90F9}" srcOrd="0" destOrd="0" presId="urn:microsoft.com/office/officeart/2005/8/layout/hierarchy3"/>
    <dgm:cxn modelId="{A58B56D0-2513-A249-95C7-618E89ED12E3}" type="presParOf" srcId="{5E6E90E5-7F51-4647-8AEE-AD4535A8135A}" destId="{9C03B6D7-FB38-4541-B931-184867C815C0}" srcOrd="1" destOrd="0" presId="urn:microsoft.com/office/officeart/2005/8/layout/hierarchy3"/>
    <dgm:cxn modelId="{49A6D0B4-AFF1-BB49-91DC-6EB768D74F16}" type="presParOf" srcId="{BA14621C-26E8-174C-9163-0725BF8FDBF7}" destId="{0D8F72A7-C5D4-FC40-97C5-485431433055}" srcOrd="1" destOrd="0" presId="urn:microsoft.com/office/officeart/2005/8/layout/hierarchy3"/>
    <dgm:cxn modelId="{40E940D6-F43C-CB4D-A002-F35D380FB775}" type="presParOf" srcId="{0D8F72A7-C5D4-FC40-97C5-485431433055}" destId="{EFB874F0-9351-6A43-AC85-F1771C375DE8}" srcOrd="0" destOrd="0" presId="urn:microsoft.com/office/officeart/2005/8/layout/hierarchy3"/>
    <dgm:cxn modelId="{1077AD70-1C5D-934F-9393-F8A8AF28E12C}" type="presParOf" srcId="{0D8F72A7-C5D4-FC40-97C5-485431433055}" destId="{DCD076A0-670D-034A-B7BD-AE2F4AA41ADB}" srcOrd="1" destOrd="0" presId="urn:microsoft.com/office/officeart/2005/8/layout/hierarchy3"/>
    <dgm:cxn modelId="{E5134103-EEC7-114C-B8BF-D65BCFA55098}" type="presParOf" srcId="{0D8F72A7-C5D4-FC40-97C5-485431433055}" destId="{2E941969-605B-AE46-A34C-7E312135B267}" srcOrd="2" destOrd="0" presId="urn:microsoft.com/office/officeart/2005/8/layout/hierarchy3"/>
    <dgm:cxn modelId="{B8DCD66E-2BB8-6A41-AD24-7ECE41F5A237}" type="presParOf" srcId="{0D8F72A7-C5D4-FC40-97C5-485431433055}" destId="{200E1E33-D45A-774C-AE29-A11F473086F8}" srcOrd="3" destOrd="0" presId="urn:microsoft.com/office/officeart/2005/8/layout/hierarchy3"/>
    <dgm:cxn modelId="{87A509E7-E726-F648-BA07-361D605C4FFA}" type="presParOf" srcId="{889F324B-B233-234E-866A-6DFF8FFD710C}" destId="{755D3A9B-A96A-B24B-A5D6-63DBB2AB0010}" srcOrd="5" destOrd="0" presId="urn:microsoft.com/office/officeart/2005/8/layout/hierarchy3"/>
    <dgm:cxn modelId="{B1724950-E291-DE4D-B7D9-3AD5854F1AE2}" type="presParOf" srcId="{755D3A9B-A96A-B24B-A5D6-63DBB2AB0010}" destId="{66A7B131-A37D-B741-BB7C-7798F880FEF1}" srcOrd="0" destOrd="0" presId="urn:microsoft.com/office/officeart/2005/8/layout/hierarchy3"/>
    <dgm:cxn modelId="{8FAE45FE-1E86-B243-AA5E-3472E5D56D01}" type="presParOf" srcId="{66A7B131-A37D-B741-BB7C-7798F880FEF1}" destId="{B87FDFA1-193C-9D4D-8797-EE90BA5EEC80}" srcOrd="0" destOrd="0" presId="urn:microsoft.com/office/officeart/2005/8/layout/hierarchy3"/>
    <dgm:cxn modelId="{A3B1451E-ACC7-044C-9379-5BE6FB61705D}" type="presParOf" srcId="{66A7B131-A37D-B741-BB7C-7798F880FEF1}" destId="{54920ABF-079F-6148-A2A9-3EC3A28FB43F}" srcOrd="1" destOrd="0" presId="urn:microsoft.com/office/officeart/2005/8/layout/hierarchy3"/>
    <dgm:cxn modelId="{436EDD6A-D312-7E4E-A0C9-985BA037B15C}" type="presParOf" srcId="{755D3A9B-A96A-B24B-A5D6-63DBB2AB0010}" destId="{6833C30B-9AA9-1C41-B353-4489161D53FB}" srcOrd="1" destOrd="0" presId="urn:microsoft.com/office/officeart/2005/8/layout/hierarchy3"/>
    <dgm:cxn modelId="{899ADBC9-60B8-CF40-9193-44ECD3F624A8}" type="presParOf" srcId="{6833C30B-9AA9-1C41-B353-4489161D53FB}" destId="{BBA9FAC3-6635-7648-8873-67D9390F9610}" srcOrd="0" destOrd="0" presId="urn:microsoft.com/office/officeart/2005/8/layout/hierarchy3"/>
    <dgm:cxn modelId="{DF21CE2A-6604-0A4C-A3D7-424930A53345}" type="presParOf" srcId="{6833C30B-9AA9-1C41-B353-4489161D53FB}" destId="{8272AA49-B2C0-C548-BE6E-1DA66EB004E6}" srcOrd="1" destOrd="0" presId="urn:microsoft.com/office/officeart/2005/8/layout/hierarchy3"/>
    <dgm:cxn modelId="{21066249-2C57-7049-AECA-3ECA8BA567B4}" type="presParOf" srcId="{6833C30B-9AA9-1C41-B353-4489161D53FB}" destId="{899EFC35-E689-FF48-80ED-332DEE8E4915}" srcOrd="2" destOrd="0" presId="urn:microsoft.com/office/officeart/2005/8/layout/hierarchy3"/>
    <dgm:cxn modelId="{EA3A1E6C-93AF-4B49-8260-E65D53B5439D}" type="presParOf" srcId="{6833C30B-9AA9-1C41-B353-4489161D53FB}" destId="{B12BF8E6-5B53-544E-AC7F-BC090E97569F}"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BF37D-C49F-C242-8DB0-E7ED58F5E94A}">
      <dsp:nvSpPr>
        <dsp:cNvPr id="0" name=""/>
        <dsp:cNvSpPr/>
      </dsp:nvSpPr>
      <dsp:spPr>
        <a:xfrm>
          <a:off x="9834" y="1008848"/>
          <a:ext cx="1584786" cy="792393"/>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Loop Annotation</a:t>
          </a:r>
        </a:p>
      </dsp:txBody>
      <dsp:txXfrm>
        <a:off x="33042" y="1032056"/>
        <a:ext cx="1538370" cy="745977"/>
      </dsp:txXfrm>
    </dsp:sp>
    <dsp:sp modelId="{795BCC7C-1B60-4F44-A40C-FB839C08F258}">
      <dsp:nvSpPr>
        <dsp:cNvPr id="0" name=""/>
        <dsp:cNvSpPr/>
      </dsp:nvSpPr>
      <dsp:spPr>
        <a:xfrm>
          <a:off x="168313" y="1801242"/>
          <a:ext cx="158478" cy="594295"/>
        </a:xfrm>
        <a:custGeom>
          <a:avLst/>
          <a:gdLst/>
          <a:ahLst/>
          <a:cxnLst/>
          <a:rect l="0" t="0" r="0" b="0"/>
          <a:pathLst>
            <a:path>
              <a:moveTo>
                <a:pt x="0" y="0"/>
              </a:moveTo>
              <a:lnTo>
                <a:pt x="0" y="594295"/>
              </a:lnTo>
              <a:lnTo>
                <a:pt x="158478" y="594295"/>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4679D5-04C3-F440-91DF-361D4A0CFFDE}">
      <dsp:nvSpPr>
        <dsp:cNvPr id="0" name=""/>
        <dsp:cNvSpPr/>
      </dsp:nvSpPr>
      <dsp:spPr>
        <a:xfrm>
          <a:off x="326792" y="1999340"/>
          <a:ext cx="1267829" cy="792393"/>
        </a:xfrm>
        <a:prstGeom prst="roundRect">
          <a:avLst>
            <a:gd name="adj" fmla="val 10000"/>
          </a:avLst>
        </a:prstGeom>
        <a:solidFill>
          <a:schemeClr val="dk1">
            <a:alpha val="90000"/>
            <a:tint val="40000"/>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Pragma CGRA on the loop of C file</a:t>
          </a:r>
        </a:p>
      </dsp:txBody>
      <dsp:txXfrm>
        <a:off x="350000" y="2022548"/>
        <a:ext cx="1221413" cy="745977"/>
      </dsp:txXfrm>
    </dsp:sp>
    <dsp:sp modelId="{3A5C2006-F9B9-C142-8EDF-74EA25F70CF3}">
      <dsp:nvSpPr>
        <dsp:cNvPr id="0" name=""/>
        <dsp:cNvSpPr/>
      </dsp:nvSpPr>
      <dsp:spPr>
        <a:xfrm>
          <a:off x="168313" y="1801242"/>
          <a:ext cx="158478" cy="1584786"/>
        </a:xfrm>
        <a:custGeom>
          <a:avLst/>
          <a:gdLst/>
          <a:ahLst/>
          <a:cxnLst/>
          <a:rect l="0" t="0" r="0" b="0"/>
          <a:pathLst>
            <a:path>
              <a:moveTo>
                <a:pt x="0" y="0"/>
              </a:moveTo>
              <a:lnTo>
                <a:pt x="0" y="1584786"/>
              </a:lnTo>
              <a:lnTo>
                <a:pt x="158478" y="1584786"/>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12FBF4-8E8C-DB42-B632-02ED47D7D8DE}">
      <dsp:nvSpPr>
        <dsp:cNvPr id="0" name=""/>
        <dsp:cNvSpPr/>
      </dsp:nvSpPr>
      <dsp:spPr>
        <a:xfrm>
          <a:off x="326792" y="2989832"/>
          <a:ext cx="1267829" cy="792393"/>
        </a:xfrm>
        <a:prstGeom prst="roundRect">
          <a:avLst>
            <a:gd name="adj" fmla="val 10000"/>
          </a:avLst>
        </a:prstGeom>
        <a:solidFill>
          <a:schemeClr val="dk1">
            <a:alpha val="90000"/>
            <a:tint val="40000"/>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Include Target CGRA CSV and the execution script</a:t>
          </a:r>
        </a:p>
      </dsp:txBody>
      <dsp:txXfrm>
        <a:off x="350000" y="3013040"/>
        <a:ext cx="1221413" cy="745977"/>
      </dsp:txXfrm>
    </dsp:sp>
    <dsp:sp modelId="{0D4DB9DA-A903-1947-9966-6FEAC6B19F69}">
      <dsp:nvSpPr>
        <dsp:cNvPr id="0" name=""/>
        <dsp:cNvSpPr/>
      </dsp:nvSpPr>
      <dsp:spPr>
        <a:xfrm>
          <a:off x="1990818" y="1008848"/>
          <a:ext cx="1584786" cy="792393"/>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Loop Extraction</a:t>
          </a:r>
        </a:p>
      </dsp:txBody>
      <dsp:txXfrm>
        <a:off x="2014026" y="1032056"/>
        <a:ext cx="1538370" cy="745977"/>
      </dsp:txXfrm>
    </dsp:sp>
    <dsp:sp modelId="{1DC022DF-F435-DD43-BC26-2E8516AF14A8}">
      <dsp:nvSpPr>
        <dsp:cNvPr id="0" name=""/>
        <dsp:cNvSpPr/>
      </dsp:nvSpPr>
      <dsp:spPr>
        <a:xfrm>
          <a:off x="2149297" y="1801242"/>
          <a:ext cx="158478" cy="594295"/>
        </a:xfrm>
        <a:custGeom>
          <a:avLst/>
          <a:gdLst/>
          <a:ahLst/>
          <a:cxnLst/>
          <a:rect l="0" t="0" r="0" b="0"/>
          <a:pathLst>
            <a:path>
              <a:moveTo>
                <a:pt x="0" y="0"/>
              </a:moveTo>
              <a:lnTo>
                <a:pt x="0" y="594295"/>
              </a:lnTo>
              <a:lnTo>
                <a:pt x="158478" y="594295"/>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43FC94-FE74-CD45-AF69-02AF62ABBEB8}">
      <dsp:nvSpPr>
        <dsp:cNvPr id="0" name=""/>
        <dsp:cNvSpPr/>
      </dsp:nvSpPr>
      <dsp:spPr>
        <a:xfrm>
          <a:off x="2307775" y="1999340"/>
          <a:ext cx="1267829" cy="792393"/>
        </a:xfrm>
        <a:prstGeom prst="roundRect">
          <a:avLst>
            <a:gd name="adj" fmla="val 10000"/>
          </a:avLst>
        </a:prstGeom>
        <a:solidFill>
          <a:schemeClr val="dk1">
            <a:alpha val="90000"/>
            <a:tint val="40000"/>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LLVM frontend passes to extract the loop</a:t>
          </a:r>
        </a:p>
      </dsp:txBody>
      <dsp:txXfrm>
        <a:off x="2330983" y="2022548"/>
        <a:ext cx="1221413" cy="745977"/>
      </dsp:txXfrm>
    </dsp:sp>
    <dsp:sp modelId="{39CFB83B-E72F-FF48-BE37-3B6AB96AF427}">
      <dsp:nvSpPr>
        <dsp:cNvPr id="0" name=""/>
        <dsp:cNvSpPr/>
      </dsp:nvSpPr>
      <dsp:spPr>
        <a:xfrm>
          <a:off x="2149297" y="1801242"/>
          <a:ext cx="158478" cy="1584786"/>
        </a:xfrm>
        <a:custGeom>
          <a:avLst/>
          <a:gdLst/>
          <a:ahLst/>
          <a:cxnLst/>
          <a:rect l="0" t="0" r="0" b="0"/>
          <a:pathLst>
            <a:path>
              <a:moveTo>
                <a:pt x="0" y="0"/>
              </a:moveTo>
              <a:lnTo>
                <a:pt x="0" y="1584786"/>
              </a:lnTo>
              <a:lnTo>
                <a:pt x="158478" y="1584786"/>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7EBEA2-D744-0F4E-A426-E7421AF76DD5}">
      <dsp:nvSpPr>
        <dsp:cNvPr id="0" name=""/>
        <dsp:cNvSpPr/>
      </dsp:nvSpPr>
      <dsp:spPr>
        <a:xfrm>
          <a:off x="2307775" y="2989832"/>
          <a:ext cx="1267829" cy="792393"/>
        </a:xfrm>
        <a:prstGeom prst="roundRect">
          <a:avLst>
            <a:gd name="adj" fmla="val 10000"/>
          </a:avLst>
        </a:prstGeom>
        <a:solidFill>
          <a:schemeClr val="dk1">
            <a:alpha val="90000"/>
            <a:tint val="40000"/>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Generate IR for the CGRA</a:t>
          </a:r>
        </a:p>
      </dsp:txBody>
      <dsp:txXfrm>
        <a:off x="2330983" y="3013040"/>
        <a:ext cx="1221413" cy="745977"/>
      </dsp:txXfrm>
    </dsp:sp>
    <dsp:sp modelId="{EE396330-29D6-D144-9E19-03B368EC1A34}">
      <dsp:nvSpPr>
        <dsp:cNvPr id="0" name=""/>
        <dsp:cNvSpPr/>
      </dsp:nvSpPr>
      <dsp:spPr>
        <a:xfrm>
          <a:off x="3971802" y="1008848"/>
          <a:ext cx="1584786" cy="792393"/>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DFG generation</a:t>
          </a:r>
        </a:p>
      </dsp:txBody>
      <dsp:txXfrm>
        <a:off x="3995010" y="1032056"/>
        <a:ext cx="1538370" cy="745977"/>
      </dsp:txXfrm>
    </dsp:sp>
    <dsp:sp modelId="{4AF16ED4-8610-CA4F-BF1A-13044E1E716F}">
      <dsp:nvSpPr>
        <dsp:cNvPr id="0" name=""/>
        <dsp:cNvSpPr/>
      </dsp:nvSpPr>
      <dsp:spPr>
        <a:xfrm>
          <a:off x="4130280" y="1801242"/>
          <a:ext cx="158478" cy="594295"/>
        </a:xfrm>
        <a:custGeom>
          <a:avLst/>
          <a:gdLst/>
          <a:ahLst/>
          <a:cxnLst/>
          <a:rect l="0" t="0" r="0" b="0"/>
          <a:pathLst>
            <a:path>
              <a:moveTo>
                <a:pt x="0" y="0"/>
              </a:moveTo>
              <a:lnTo>
                <a:pt x="0" y="594295"/>
              </a:lnTo>
              <a:lnTo>
                <a:pt x="158478" y="594295"/>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893C48-7B78-A446-8AA3-8DDC24C2842E}">
      <dsp:nvSpPr>
        <dsp:cNvPr id="0" name=""/>
        <dsp:cNvSpPr/>
      </dsp:nvSpPr>
      <dsp:spPr>
        <a:xfrm>
          <a:off x="4288759" y="1999340"/>
          <a:ext cx="1267829" cy="792393"/>
        </a:xfrm>
        <a:prstGeom prst="roundRect">
          <a:avLst>
            <a:gd name="adj" fmla="val 10000"/>
          </a:avLst>
        </a:prstGeom>
        <a:solidFill>
          <a:schemeClr val="dk1">
            <a:alpha val="90000"/>
            <a:tint val="40000"/>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Frontend pass to extract loop from IR</a:t>
          </a:r>
        </a:p>
      </dsp:txBody>
      <dsp:txXfrm>
        <a:off x="4311967" y="2022548"/>
        <a:ext cx="1221413" cy="745977"/>
      </dsp:txXfrm>
    </dsp:sp>
    <dsp:sp modelId="{D96AE44A-3C44-EC44-998E-ED9191EF9690}">
      <dsp:nvSpPr>
        <dsp:cNvPr id="0" name=""/>
        <dsp:cNvSpPr/>
      </dsp:nvSpPr>
      <dsp:spPr>
        <a:xfrm>
          <a:off x="4130280" y="1801242"/>
          <a:ext cx="158478" cy="1584786"/>
        </a:xfrm>
        <a:custGeom>
          <a:avLst/>
          <a:gdLst/>
          <a:ahLst/>
          <a:cxnLst/>
          <a:rect l="0" t="0" r="0" b="0"/>
          <a:pathLst>
            <a:path>
              <a:moveTo>
                <a:pt x="0" y="0"/>
              </a:moveTo>
              <a:lnTo>
                <a:pt x="0" y="1584786"/>
              </a:lnTo>
              <a:lnTo>
                <a:pt x="158478" y="1584786"/>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F818B7-DE24-D044-9512-BFB3D6EF2F85}">
      <dsp:nvSpPr>
        <dsp:cNvPr id="0" name=""/>
        <dsp:cNvSpPr/>
      </dsp:nvSpPr>
      <dsp:spPr>
        <a:xfrm>
          <a:off x="4288759" y="2989832"/>
          <a:ext cx="1267829" cy="792393"/>
        </a:xfrm>
        <a:prstGeom prst="roundRect">
          <a:avLst>
            <a:gd name="adj" fmla="val 10000"/>
          </a:avLst>
        </a:prstGeom>
        <a:solidFill>
          <a:schemeClr val="dk1">
            <a:alpha val="90000"/>
            <a:tint val="40000"/>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Support for nested loops</a:t>
          </a:r>
        </a:p>
      </dsp:txBody>
      <dsp:txXfrm>
        <a:off x="4311967" y="3013040"/>
        <a:ext cx="1221413" cy="745977"/>
      </dsp:txXfrm>
    </dsp:sp>
    <dsp:sp modelId="{5DC654FE-0AD6-8B43-81B5-A67069049B06}">
      <dsp:nvSpPr>
        <dsp:cNvPr id="0" name=""/>
        <dsp:cNvSpPr/>
      </dsp:nvSpPr>
      <dsp:spPr>
        <a:xfrm>
          <a:off x="5952785" y="1008848"/>
          <a:ext cx="1584786" cy="792393"/>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Mapping on Target CGRA</a:t>
          </a:r>
        </a:p>
      </dsp:txBody>
      <dsp:txXfrm>
        <a:off x="5975993" y="1032056"/>
        <a:ext cx="1538370" cy="745977"/>
      </dsp:txXfrm>
    </dsp:sp>
    <dsp:sp modelId="{03DBB6AF-AD82-F545-94F8-AEA2EB905ACC}">
      <dsp:nvSpPr>
        <dsp:cNvPr id="0" name=""/>
        <dsp:cNvSpPr/>
      </dsp:nvSpPr>
      <dsp:spPr>
        <a:xfrm>
          <a:off x="6111264" y="1801242"/>
          <a:ext cx="158478" cy="594295"/>
        </a:xfrm>
        <a:custGeom>
          <a:avLst/>
          <a:gdLst/>
          <a:ahLst/>
          <a:cxnLst/>
          <a:rect l="0" t="0" r="0" b="0"/>
          <a:pathLst>
            <a:path>
              <a:moveTo>
                <a:pt x="0" y="0"/>
              </a:moveTo>
              <a:lnTo>
                <a:pt x="0" y="594295"/>
              </a:lnTo>
              <a:lnTo>
                <a:pt x="158478" y="594295"/>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CC7143-46DD-1B4B-8A7F-ECC8516F60BA}">
      <dsp:nvSpPr>
        <dsp:cNvPr id="0" name=""/>
        <dsp:cNvSpPr/>
      </dsp:nvSpPr>
      <dsp:spPr>
        <a:xfrm>
          <a:off x="6269743" y="1999340"/>
          <a:ext cx="1267829" cy="792393"/>
        </a:xfrm>
        <a:prstGeom prst="roundRect">
          <a:avLst>
            <a:gd name="adj" fmla="val 10000"/>
          </a:avLst>
        </a:prstGeom>
        <a:solidFill>
          <a:schemeClr val="dk1">
            <a:alpha val="90000"/>
            <a:tint val="40000"/>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Schedules and Maps on the CGRA</a:t>
          </a:r>
        </a:p>
      </dsp:txBody>
      <dsp:txXfrm>
        <a:off x="6292951" y="2022548"/>
        <a:ext cx="1221413" cy="745977"/>
      </dsp:txXfrm>
    </dsp:sp>
    <dsp:sp modelId="{5672D9CC-3B58-6947-AD03-0F22AF403140}">
      <dsp:nvSpPr>
        <dsp:cNvPr id="0" name=""/>
        <dsp:cNvSpPr/>
      </dsp:nvSpPr>
      <dsp:spPr>
        <a:xfrm>
          <a:off x="6111264" y="1801242"/>
          <a:ext cx="158478" cy="1584786"/>
        </a:xfrm>
        <a:custGeom>
          <a:avLst/>
          <a:gdLst/>
          <a:ahLst/>
          <a:cxnLst/>
          <a:rect l="0" t="0" r="0" b="0"/>
          <a:pathLst>
            <a:path>
              <a:moveTo>
                <a:pt x="0" y="0"/>
              </a:moveTo>
              <a:lnTo>
                <a:pt x="0" y="1584786"/>
              </a:lnTo>
              <a:lnTo>
                <a:pt x="158478" y="1584786"/>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407322-89CE-4345-B049-0497F113A025}">
      <dsp:nvSpPr>
        <dsp:cNvPr id="0" name=""/>
        <dsp:cNvSpPr/>
      </dsp:nvSpPr>
      <dsp:spPr>
        <a:xfrm>
          <a:off x="6269743" y="2989832"/>
          <a:ext cx="1267829" cy="792393"/>
        </a:xfrm>
        <a:prstGeom prst="roundRect">
          <a:avLst>
            <a:gd name="adj" fmla="val 10000"/>
          </a:avLst>
        </a:prstGeom>
        <a:solidFill>
          <a:schemeClr val="dk1">
            <a:alpha val="90000"/>
            <a:tint val="40000"/>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Includes support for IMS CRIMSON -- Also support for multiple mapping algos.</a:t>
          </a:r>
        </a:p>
      </dsp:txBody>
      <dsp:txXfrm>
        <a:off x="6292951" y="3013040"/>
        <a:ext cx="1221413" cy="745977"/>
      </dsp:txXfrm>
    </dsp:sp>
    <dsp:sp modelId="{A9631200-5F6B-4B4B-9E76-F194645A90F9}">
      <dsp:nvSpPr>
        <dsp:cNvPr id="0" name=""/>
        <dsp:cNvSpPr/>
      </dsp:nvSpPr>
      <dsp:spPr>
        <a:xfrm>
          <a:off x="7933769" y="1008848"/>
          <a:ext cx="1584786" cy="792393"/>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Generate Machine Instructions</a:t>
          </a:r>
        </a:p>
      </dsp:txBody>
      <dsp:txXfrm>
        <a:off x="7956977" y="1032056"/>
        <a:ext cx="1538370" cy="745977"/>
      </dsp:txXfrm>
    </dsp:sp>
    <dsp:sp modelId="{EFB874F0-9351-6A43-AC85-F1771C375DE8}">
      <dsp:nvSpPr>
        <dsp:cNvPr id="0" name=""/>
        <dsp:cNvSpPr/>
      </dsp:nvSpPr>
      <dsp:spPr>
        <a:xfrm>
          <a:off x="8092248" y="1801242"/>
          <a:ext cx="158478" cy="594295"/>
        </a:xfrm>
        <a:custGeom>
          <a:avLst/>
          <a:gdLst/>
          <a:ahLst/>
          <a:cxnLst/>
          <a:rect l="0" t="0" r="0" b="0"/>
          <a:pathLst>
            <a:path>
              <a:moveTo>
                <a:pt x="0" y="0"/>
              </a:moveTo>
              <a:lnTo>
                <a:pt x="0" y="594295"/>
              </a:lnTo>
              <a:lnTo>
                <a:pt x="158478" y="594295"/>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D076A0-670D-034A-B7BD-AE2F4AA41ADB}">
      <dsp:nvSpPr>
        <dsp:cNvPr id="0" name=""/>
        <dsp:cNvSpPr/>
      </dsp:nvSpPr>
      <dsp:spPr>
        <a:xfrm>
          <a:off x="8250727" y="1999340"/>
          <a:ext cx="1267829" cy="792393"/>
        </a:xfrm>
        <a:prstGeom prst="roundRect">
          <a:avLst>
            <a:gd name="adj" fmla="val 10000"/>
          </a:avLst>
        </a:prstGeom>
        <a:solidFill>
          <a:schemeClr val="dk1">
            <a:alpha val="90000"/>
            <a:tint val="40000"/>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From the mapping and DFG generate machine instructions.</a:t>
          </a:r>
        </a:p>
      </dsp:txBody>
      <dsp:txXfrm>
        <a:off x="8273935" y="2022548"/>
        <a:ext cx="1221413" cy="745977"/>
      </dsp:txXfrm>
    </dsp:sp>
    <dsp:sp modelId="{2E941969-605B-AE46-A34C-7E312135B267}">
      <dsp:nvSpPr>
        <dsp:cNvPr id="0" name=""/>
        <dsp:cNvSpPr/>
      </dsp:nvSpPr>
      <dsp:spPr>
        <a:xfrm>
          <a:off x="8092248" y="1801242"/>
          <a:ext cx="158478" cy="1584786"/>
        </a:xfrm>
        <a:custGeom>
          <a:avLst/>
          <a:gdLst/>
          <a:ahLst/>
          <a:cxnLst/>
          <a:rect l="0" t="0" r="0" b="0"/>
          <a:pathLst>
            <a:path>
              <a:moveTo>
                <a:pt x="0" y="0"/>
              </a:moveTo>
              <a:lnTo>
                <a:pt x="0" y="1584786"/>
              </a:lnTo>
              <a:lnTo>
                <a:pt x="158478" y="1584786"/>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0E1E33-D45A-774C-AE29-A11F473086F8}">
      <dsp:nvSpPr>
        <dsp:cNvPr id="0" name=""/>
        <dsp:cNvSpPr/>
      </dsp:nvSpPr>
      <dsp:spPr>
        <a:xfrm>
          <a:off x="8250727" y="2989832"/>
          <a:ext cx="1267829" cy="792393"/>
        </a:xfrm>
        <a:prstGeom prst="roundRect">
          <a:avLst>
            <a:gd name="adj" fmla="val 10000"/>
          </a:avLst>
        </a:prstGeom>
        <a:solidFill>
          <a:schemeClr val="dk1">
            <a:alpha val="90000"/>
            <a:tint val="40000"/>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Support for multiple DFG structures, single precision floating point support.</a:t>
          </a:r>
        </a:p>
      </dsp:txBody>
      <dsp:txXfrm>
        <a:off x="8273935" y="3013040"/>
        <a:ext cx="1221413" cy="745977"/>
      </dsp:txXfrm>
    </dsp:sp>
    <dsp:sp modelId="{B87FDFA1-193C-9D4D-8797-EE90BA5EEC80}">
      <dsp:nvSpPr>
        <dsp:cNvPr id="0" name=""/>
        <dsp:cNvSpPr/>
      </dsp:nvSpPr>
      <dsp:spPr>
        <a:xfrm>
          <a:off x="9914753" y="1008848"/>
          <a:ext cx="1584786" cy="792393"/>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Architectural Simulation</a:t>
          </a:r>
        </a:p>
      </dsp:txBody>
      <dsp:txXfrm>
        <a:off x="9937961" y="1032056"/>
        <a:ext cx="1538370" cy="745977"/>
      </dsp:txXfrm>
    </dsp:sp>
    <dsp:sp modelId="{BBA9FAC3-6635-7648-8873-67D9390F9610}">
      <dsp:nvSpPr>
        <dsp:cNvPr id="0" name=""/>
        <dsp:cNvSpPr/>
      </dsp:nvSpPr>
      <dsp:spPr>
        <a:xfrm>
          <a:off x="10073232" y="1801242"/>
          <a:ext cx="158478" cy="594295"/>
        </a:xfrm>
        <a:custGeom>
          <a:avLst/>
          <a:gdLst/>
          <a:ahLst/>
          <a:cxnLst/>
          <a:rect l="0" t="0" r="0" b="0"/>
          <a:pathLst>
            <a:path>
              <a:moveTo>
                <a:pt x="0" y="0"/>
              </a:moveTo>
              <a:lnTo>
                <a:pt x="0" y="594295"/>
              </a:lnTo>
              <a:lnTo>
                <a:pt x="158478" y="594295"/>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72AA49-B2C0-C548-BE6E-1DA66EB004E6}">
      <dsp:nvSpPr>
        <dsp:cNvPr id="0" name=""/>
        <dsp:cNvSpPr/>
      </dsp:nvSpPr>
      <dsp:spPr>
        <a:xfrm>
          <a:off x="10231710" y="1999340"/>
          <a:ext cx="1267829" cy="792393"/>
        </a:xfrm>
        <a:prstGeom prst="roundRect">
          <a:avLst>
            <a:gd name="adj" fmla="val 10000"/>
          </a:avLst>
        </a:prstGeom>
        <a:solidFill>
          <a:schemeClr val="dk1">
            <a:alpha val="90000"/>
            <a:tint val="40000"/>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gem5 based CGRA simulation. Support for multiple CGRA dimensions.</a:t>
          </a:r>
        </a:p>
      </dsp:txBody>
      <dsp:txXfrm>
        <a:off x="10254918" y="2022548"/>
        <a:ext cx="1221413" cy="745977"/>
      </dsp:txXfrm>
    </dsp:sp>
    <dsp:sp modelId="{899EFC35-E689-FF48-80ED-332DEE8E4915}">
      <dsp:nvSpPr>
        <dsp:cNvPr id="0" name=""/>
        <dsp:cNvSpPr/>
      </dsp:nvSpPr>
      <dsp:spPr>
        <a:xfrm>
          <a:off x="10073232" y="1801242"/>
          <a:ext cx="158478" cy="1584786"/>
        </a:xfrm>
        <a:custGeom>
          <a:avLst/>
          <a:gdLst/>
          <a:ahLst/>
          <a:cxnLst/>
          <a:rect l="0" t="0" r="0" b="0"/>
          <a:pathLst>
            <a:path>
              <a:moveTo>
                <a:pt x="0" y="0"/>
              </a:moveTo>
              <a:lnTo>
                <a:pt x="0" y="1584786"/>
              </a:lnTo>
              <a:lnTo>
                <a:pt x="158478" y="1584786"/>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2BF8E6-5B53-544E-AC7F-BC090E97569F}">
      <dsp:nvSpPr>
        <dsp:cNvPr id="0" name=""/>
        <dsp:cNvSpPr/>
      </dsp:nvSpPr>
      <dsp:spPr>
        <a:xfrm>
          <a:off x="10231710" y="2989832"/>
          <a:ext cx="1267829" cy="792393"/>
        </a:xfrm>
        <a:prstGeom prst="roundRect">
          <a:avLst>
            <a:gd name="adj" fmla="val 10000"/>
          </a:avLst>
        </a:prstGeom>
        <a:solidFill>
          <a:schemeClr val="dk1">
            <a:alpha val="90000"/>
            <a:tint val="40000"/>
            <a:hueOff val="0"/>
            <a:satOff val="0"/>
            <a:lumOff val="0"/>
            <a:alphaOff val="0"/>
          </a:schemeClr>
        </a:solidFill>
        <a:ln w="1905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Support for Single Precision FP Executions.</a:t>
          </a:r>
        </a:p>
      </dsp:txBody>
      <dsp:txXfrm>
        <a:off x="10254918" y="3013040"/>
        <a:ext cx="1221413" cy="745977"/>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26B3CD-69B9-AD40-ADB6-D178158BE9FF}" type="datetimeFigureOut">
              <a:rPr lang="en-US" smtClean="0"/>
              <a:t>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069FE3-D2C6-B145-98B2-A935F48632D7}" type="slidenum">
              <a:rPr lang="en-US" smtClean="0"/>
              <a:t>‹#›</a:t>
            </a:fld>
            <a:endParaRPr lang="en-US"/>
          </a:p>
        </p:txBody>
      </p:sp>
    </p:spTree>
    <p:extLst>
      <p:ext uri="{BB962C8B-B14F-4D97-AF65-F5344CB8AC3E}">
        <p14:creationId xmlns:p14="http://schemas.microsoft.com/office/powerpoint/2010/main" val="327289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069FE3-D2C6-B145-98B2-A935F48632D7}" type="slidenum">
              <a:rPr lang="en-US" smtClean="0"/>
              <a:t>8</a:t>
            </a:fld>
            <a:endParaRPr lang="en-US"/>
          </a:p>
        </p:txBody>
      </p:sp>
    </p:spTree>
    <p:extLst>
      <p:ext uri="{BB962C8B-B14F-4D97-AF65-F5344CB8AC3E}">
        <p14:creationId xmlns:p14="http://schemas.microsoft.com/office/powerpoint/2010/main" val="10758253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511300" y="1114425"/>
            <a:ext cx="9448800" cy="1280160"/>
          </a:xfrm>
        </p:spPr>
        <p:txBody>
          <a:bodyPr anchor="t" anchorCtr="0"/>
          <a:lstStyle>
            <a:lvl1pPr algn="r">
              <a:defRPr sz="3200">
                <a:solidFill>
                  <a:schemeClr val="tx1"/>
                </a:solidFill>
              </a:defRPr>
            </a:lvl1pPr>
          </a:lstStyle>
          <a:p>
            <a:r>
              <a:rPr kumimoji="0" lang="en-US" dirty="0"/>
              <a:t>Click to edit Master title style</a:t>
            </a:r>
          </a:p>
        </p:txBody>
      </p:sp>
      <p:sp>
        <p:nvSpPr>
          <p:cNvPr id="9" name="Subtitle 8"/>
          <p:cNvSpPr>
            <a:spLocks noGrp="1"/>
          </p:cNvSpPr>
          <p:nvPr>
            <p:ph type="subTitle" idx="1"/>
          </p:nvPr>
        </p:nvSpPr>
        <p:spPr>
          <a:xfrm>
            <a:off x="1524000" y="3124200"/>
            <a:ext cx="9436100" cy="762000"/>
          </a:xfrm>
        </p:spPr>
        <p:txBody>
          <a:bodyPr/>
          <a:lstStyle>
            <a:lvl1pPr marL="0" indent="0" algn="r">
              <a:buNone/>
              <a:defRPr sz="2000">
                <a:solidFill>
                  <a:schemeClr val="tx2"/>
                </a:solidFill>
                <a:latin typeface="Candara" panose="020E0502030303020204" pitchFamily="34" charset="0"/>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
        <p:nvSpPr>
          <p:cNvPr id="21" name="Rectangle 20"/>
          <p:cNvSpPr/>
          <p:nvPr/>
        </p:nvSpPr>
        <p:spPr>
          <a:xfrm>
            <a:off x="1206500" y="111442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3" name="Rectangle 32"/>
          <p:cNvSpPr/>
          <p:nvPr/>
        </p:nvSpPr>
        <p:spPr>
          <a:xfrm>
            <a:off x="1219200" y="3124200"/>
            <a:ext cx="9753600" cy="7620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Rectangle 21"/>
          <p:cNvSpPr/>
          <p:nvPr/>
        </p:nvSpPr>
        <p:spPr>
          <a:xfrm>
            <a:off x="1206500" y="111442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2" name="Rectangle 31"/>
          <p:cNvSpPr/>
          <p:nvPr/>
        </p:nvSpPr>
        <p:spPr>
          <a:xfrm>
            <a:off x="1219200" y="3124200"/>
            <a:ext cx="304800" cy="7620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5" name="Date Placeholder 27">
            <a:extLst>
              <a:ext uri="{FF2B5EF4-FFF2-40B4-BE49-F238E27FC236}">
                <a16:creationId xmlns:a16="http://schemas.microsoft.com/office/drawing/2014/main" id="{BCE0B330-C09A-8B4E-AA0B-69C4967F3F7C}"/>
              </a:ext>
            </a:extLst>
          </p:cNvPr>
          <p:cNvSpPr>
            <a:spLocks noGrp="1"/>
          </p:cNvSpPr>
          <p:nvPr>
            <p:ph type="dt" sz="half" idx="10"/>
          </p:nvPr>
        </p:nvSpPr>
        <p:spPr>
          <a:xfrm>
            <a:off x="4820050" y="6365810"/>
            <a:ext cx="2551899" cy="365760"/>
          </a:xfrm>
          <a:prstGeom prst="rect">
            <a:avLst/>
          </a:prstGeom>
        </p:spPr>
        <p:txBody>
          <a:bodyPr/>
          <a:lstStyle>
            <a:lvl1pPr algn="ctr">
              <a:defRPr sz="1800"/>
            </a:lvl1pPr>
          </a:lstStyle>
          <a:p>
            <a:fld id="{4CEC71B1-1136-1B4E-97D7-AA143072B72F}" type="datetime3">
              <a:rPr lang="en-US" smtClean="0"/>
              <a:t>20 October 2021</a:t>
            </a:fld>
            <a:endParaRPr lang="en-US" dirty="0"/>
          </a:p>
        </p:txBody>
      </p:sp>
      <p:pic>
        <p:nvPicPr>
          <p:cNvPr id="17" name="Picture 16" descr="A picture containing object, clock, screen, room&#10;&#10;Description automatically generated">
            <a:extLst>
              <a:ext uri="{FF2B5EF4-FFF2-40B4-BE49-F238E27FC236}">
                <a16:creationId xmlns:a16="http://schemas.microsoft.com/office/drawing/2014/main" id="{CDD5D102-CB1C-F145-B6F8-B83F3880C7D9}"/>
              </a:ext>
            </a:extLst>
          </p:cNvPr>
          <p:cNvPicPr>
            <a:picLocks noChangeAspect="1"/>
          </p:cNvPicPr>
          <p:nvPr userDrawn="1"/>
        </p:nvPicPr>
        <p:blipFill>
          <a:blip r:embed="rId2"/>
          <a:stretch>
            <a:fillRect/>
          </a:stretch>
        </p:blipFill>
        <p:spPr>
          <a:xfrm>
            <a:off x="9009128" y="5797598"/>
            <a:ext cx="3315392" cy="1044111"/>
          </a:xfrm>
          <a:prstGeom prst="rect">
            <a:avLst/>
          </a:prstGeom>
        </p:spPr>
      </p:pic>
    </p:spTree>
    <p:extLst>
      <p:ext uri="{BB962C8B-B14F-4D97-AF65-F5344CB8AC3E}">
        <p14:creationId xmlns:p14="http://schemas.microsoft.com/office/powerpoint/2010/main" val="3613014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dirty="0"/>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a:p>
        </p:txBody>
      </p:sp>
      <p:grpSp>
        <p:nvGrpSpPr>
          <p:cNvPr id="8" name="Group 13"/>
          <p:cNvGrpSpPr>
            <a:grpSpLocks/>
          </p:cNvGrpSpPr>
          <p:nvPr/>
        </p:nvGrpSpPr>
        <p:grpSpPr bwMode="auto">
          <a:xfrm>
            <a:off x="10570634" y="5932488"/>
            <a:ext cx="1722966" cy="1008062"/>
            <a:chOff x="4850" y="3497"/>
            <a:chExt cx="814" cy="635"/>
          </a:xfrm>
        </p:grpSpPr>
        <p:sp>
          <p:nvSpPr>
            <p:cNvPr id="9" name="Text Box 8"/>
            <p:cNvSpPr txBox="1">
              <a:spLocks noChangeAspect="1" noChangeArrowheads="1"/>
            </p:cNvSpPr>
            <p:nvPr/>
          </p:nvSpPr>
          <p:spPr bwMode="auto">
            <a:xfrm>
              <a:off x="4850" y="3634"/>
              <a:ext cx="298"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C</a:t>
              </a:r>
            </a:p>
          </p:txBody>
        </p:sp>
        <p:sp>
          <p:nvSpPr>
            <p:cNvPr id="10" name="Text Box 9"/>
            <p:cNvSpPr txBox="1">
              <a:spLocks noChangeAspect="1" noChangeArrowheads="1"/>
            </p:cNvSpPr>
            <p:nvPr/>
          </p:nvSpPr>
          <p:spPr bwMode="auto">
            <a:xfrm>
              <a:off x="5089" y="3497"/>
              <a:ext cx="362"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M</a:t>
              </a:r>
            </a:p>
          </p:txBody>
        </p:sp>
        <p:sp>
          <p:nvSpPr>
            <p:cNvPr id="11" name="Text Box 10"/>
            <p:cNvSpPr txBox="1">
              <a:spLocks noChangeAspect="1" noChangeArrowheads="1"/>
            </p:cNvSpPr>
            <p:nvPr/>
          </p:nvSpPr>
          <p:spPr bwMode="auto">
            <a:xfrm>
              <a:off x="5382" y="3641"/>
              <a:ext cx="282"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L</a:t>
              </a:r>
            </a:p>
          </p:txBody>
        </p:sp>
      </p:grpSp>
      <p:sp>
        <p:nvSpPr>
          <p:cNvPr id="12" name="Date Placeholder 27"/>
          <p:cNvSpPr>
            <a:spLocks noGrp="1"/>
          </p:cNvSpPr>
          <p:nvPr>
            <p:ph type="dt" sz="half" idx="10"/>
          </p:nvPr>
        </p:nvSpPr>
        <p:spPr>
          <a:xfrm>
            <a:off x="7209536" y="6355080"/>
            <a:ext cx="3048000" cy="365760"/>
          </a:xfrm>
          <a:prstGeom prst="rect">
            <a:avLst/>
          </a:prstGeom>
        </p:spPr>
        <p:txBody>
          <a:bodyPr/>
          <a:lstStyle>
            <a:lvl1pPr algn="ctr">
              <a:defRPr sz="1400"/>
            </a:lvl1pPr>
          </a:lstStyle>
          <a:p>
            <a:fld id="{E8C3A03C-BB25-AA4D-9554-A689669F5193}" type="datetime3">
              <a:rPr lang="en-US" smtClean="0"/>
              <a:t>20 October 2021</a:t>
            </a:fld>
            <a:endParaRPr lang="en-US"/>
          </a:p>
        </p:txBody>
      </p:sp>
    </p:spTree>
    <p:extLst>
      <p:ext uri="{BB962C8B-B14F-4D97-AF65-F5344CB8AC3E}">
        <p14:creationId xmlns:p14="http://schemas.microsoft.com/office/powerpoint/2010/main" val="2305583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a:p>
        </p:txBody>
      </p:sp>
      <p:grpSp>
        <p:nvGrpSpPr>
          <p:cNvPr id="11" name="Group 13"/>
          <p:cNvGrpSpPr>
            <a:grpSpLocks/>
          </p:cNvGrpSpPr>
          <p:nvPr/>
        </p:nvGrpSpPr>
        <p:grpSpPr bwMode="auto">
          <a:xfrm>
            <a:off x="10570634" y="5932488"/>
            <a:ext cx="1722966" cy="1008062"/>
            <a:chOff x="4850" y="3497"/>
            <a:chExt cx="814" cy="635"/>
          </a:xfrm>
        </p:grpSpPr>
        <p:sp>
          <p:nvSpPr>
            <p:cNvPr id="12" name="Text Box 8"/>
            <p:cNvSpPr txBox="1">
              <a:spLocks noChangeAspect="1" noChangeArrowheads="1"/>
            </p:cNvSpPr>
            <p:nvPr/>
          </p:nvSpPr>
          <p:spPr bwMode="auto">
            <a:xfrm>
              <a:off x="4850" y="3634"/>
              <a:ext cx="298"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C</a:t>
              </a:r>
            </a:p>
          </p:txBody>
        </p:sp>
        <p:sp>
          <p:nvSpPr>
            <p:cNvPr id="13" name="Text Box 9"/>
            <p:cNvSpPr txBox="1">
              <a:spLocks noChangeAspect="1" noChangeArrowheads="1"/>
            </p:cNvSpPr>
            <p:nvPr/>
          </p:nvSpPr>
          <p:spPr bwMode="auto">
            <a:xfrm>
              <a:off x="5089" y="3497"/>
              <a:ext cx="362"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M</a:t>
              </a:r>
            </a:p>
          </p:txBody>
        </p:sp>
        <p:sp>
          <p:nvSpPr>
            <p:cNvPr id="14" name="Text Box 10"/>
            <p:cNvSpPr txBox="1">
              <a:spLocks noChangeAspect="1" noChangeArrowheads="1"/>
            </p:cNvSpPr>
            <p:nvPr/>
          </p:nvSpPr>
          <p:spPr bwMode="auto">
            <a:xfrm>
              <a:off x="5382" y="3641"/>
              <a:ext cx="282"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L</a:t>
              </a:r>
            </a:p>
          </p:txBody>
        </p:sp>
      </p:grpSp>
      <p:sp>
        <p:nvSpPr>
          <p:cNvPr id="15" name="Date Placeholder 27"/>
          <p:cNvSpPr>
            <a:spLocks noGrp="1"/>
          </p:cNvSpPr>
          <p:nvPr>
            <p:ph type="dt" sz="half" idx="10"/>
          </p:nvPr>
        </p:nvSpPr>
        <p:spPr>
          <a:xfrm>
            <a:off x="7209536" y="6355080"/>
            <a:ext cx="3048000" cy="365760"/>
          </a:xfrm>
          <a:prstGeom prst="rect">
            <a:avLst/>
          </a:prstGeom>
        </p:spPr>
        <p:txBody>
          <a:bodyPr/>
          <a:lstStyle>
            <a:lvl1pPr algn="ctr">
              <a:defRPr sz="1400"/>
            </a:lvl1pPr>
          </a:lstStyle>
          <a:p>
            <a:fld id="{613A5ECC-1BF1-CE40-8E79-93230B01CD05}" type="datetime3">
              <a:rPr lang="en-US" smtClean="0"/>
              <a:t>20 October 2021</a:t>
            </a:fld>
            <a:endParaRPr lang="en-US"/>
          </a:p>
        </p:txBody>
      </p:sp>
      <p:sp>
        <p:nvSpPr>
          <p:cNvPr id="17" name="TextBox 16"/>
          <p:cNvSpPr txBox="1"/>
          <p:nvPr/>
        </p:nvSpPr>
        <p:spPr>
          <a:xfrm>
            <a:off x="2540000" y="6397824"/>
            <a:ext cx="4572000" cy="307777"/>
          </a:xfrm>
          <a:prstGeom prst="rect">
            <a:avLst/>
          </a:prstGeom>
          <a:noFill/>
        </p:spPr>
        <p:txBody>
          <a:bodyPr wrap="square" rtlCol="0">
            <a:spAutoFit/>
          </a:bodyPr>
          <a:lstStyle/>
          <a:p>
            <a:r>
              <a:rPr kumimoji="0" lang="en-US" sz="1400" kern="1200" dirty="0">
                <a:solidFill>
                  <a:srgbClr val="0808C0"/>
                </a:solidFill>
                <a:latin typeface="Comic Sans MS" pitchFamily="66" charset="0"/>
                <a:ea typeface="+mn-ea"/>
                <a:cs typeface="+mn-cs"/>
              </a:rPr>
              <a:t>Web page:  aviral.lab.asu.edu</a:t>
            </a:r>
          </a:p>
        </p:txBody>
      </p:sp>
    </p:spTree>
    <p:extLst>
      <p:ext uri="{BB962C8B-B14F-4D97-AF65-F5344CB8AC3E}">
        <p14:creationId xmlns:p14="http://schemas.microsoft.com/office/powerpoint/2010/main" val="1621323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16610"/>
          </a:xfrm>
        </p:spPr>
        <p:txBody>
          <a:bodyPr/>
          <a:lstStyle/>
          <a:p>
            <a:r>
              <a:rPr kumimoji="0" lang="en-US" dirty="0"/>
              <a:t>Click to edit Master title style</a:t>
            </a:r>
          </a:p>
        </p:txBody>
      </p:sp>
      <p:sp>
        <p:nvSpPr>
          <p:cNvPr id="6" name="Slide Number Placeholder 5"/>
          <p:cNvSpPr>
            <a:spLocks noGrp="1"/>
          </p:cNvSpPr>
          <p:nvPr>
            <p:ph type="sldNum" sz="quarter" idx="12"/>
          </p:nvPr>
        </p:nvSpPr>
        <p:spPr>
          <a:xfrm>
            <a:off x="886950" y="6338389"/>
            <a:ext cx="1261164" cy="365760"/>
          </a:xfrm>
          <a:prstGeom prst="rect">
            <a:avLst/>
          </a:prstGeom>
        </p:spPr>
        <p:txBody>
          <a:bodyPr/>
          <a:lstStyle/>
          <a:p>
            <a:fld id="{86E00D81-A243-204E-9897-44BD133A87DB}" type="slidenum">
              <a:rPr lang="en-US" smtClean="0"/>
              <a:t>‹#›</a:t>
            </a:fld>
            <a:endParaRPr lang="en-US" dirty="0"/>
          </a:p>
        </p:txBody>
      </p:sp>
      <p:sp>
        <p:nvSpPr>
          <p:cNvPr id="8" name="Content Placeholder 7"/>
          <p:cNvSpPr>
            <a:spLocks noGrp="1"/>
          </p:cNvSpPr>
          <p:nvPr>
            <p:ph sz="quarter" idx="1"/>
          </p:nvPr>
        </p:nvSpPr>
        <p:spPr>
          <a:xfrm>
            <a:off x="157507" y="1032691"/>
            <a:ext cx="11508922" cy="4792617"/>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4" name="Date Placeholder 27"/>
          <p:cNvSpPr>
            <a:spLocks noGrp="1"/>
          </p:cNvSpPr>
          <p:nvPr>
            <p:ph type="dt" sz="half" idx="10"/>
          </p:nvPr>
        </p:nvSpPr>
        <p:spPr>
          <a:xfrm>
            <a:off x="4820050" y="6365810"/>
            <a:ext cx="2551899" cy="365760"/>
          </a:xfrm>
          <a:prstGeom prst="rect">
            <a:avLst/>
          </a:prstGeom>
        </p:spPr>
        <p:txBody>
          <a:bodyPr/>
          <a:lstStyle>
            <a:lvl1pPr algn="ctr">
              <a:defRPr sz="1800">
                <a:latin typeface="Candara" panose="020E0502030303020204" pitchFamily="34" charset="0"/>
              </a:defRPr>
            </a:lvl1pPr>
          </a:lstStyle>
          <a:p>
            <a:fld id="{B9040F5D-9D8B-314E-9704-CED87613668D}" type="datetime3">
              <a:rPr lang="en-US" smtClean="0"/>
              <a:t>20 October 2021</a:t>
            </a:fld>
            <a:endParaRPr lang="en-US" dirty="0"/>
          </a:p>
        </p:txBody>
      </p:sp>
    </p:spTree>
    <p:extLst>
      <p:ext uri="{BB962C8B-B14F-4D97-AF65-F5344CB8AC3E}">
        <p14:creationId xmlns:p14="http://schemas.microsoft.com/office/powerpoint/2010/main" val="3628820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1066800"/>
            <a:ext cx="9448800" cy="1280160"/>
          </a:xfrm>
        </p:spPr>
        <p:txBody>
          <a:bodyPr anchor="t" anchorCtr="0"/>
          <a:lstStyle>
            <a:lvl1pPr algn="r">
              <a:buNone/>
              <a:defRPr sz="3200" b="0" cap="none" baseline="0">
                <a:effectLst>
                  <a:outerShdw blurRad="38100" dist="38100" dir="2700000" algn="tl">
                    <a:srgbClr val="000000">
                      <a:alpha val="43137"/>
                    </a:srgbClr>
                  </a:outerShdw>
                </a:effectLst>
              </a:defRPr>
            </a:lvl1pPr>
          </a:lstStyle>
          <a:p>
            <a:r>
              <a:rPr kumimoji="0" lang="en-US" dirty="0"/>
              <a:t>Click to edit Master title style</a:t>
            </a:r>
          </a:p>
        </p:txBody>
      </p:sp>
      <p:sp>
        <p:nvSpPr>
          <p:cNvPr id="3" name="Text Placeholder 2"/>
          <p:cNvSpPr>
            <a:spLocks noGrp="1"/>
          </p:cNvSpPr>
          <p:nvPr>
            <p:ph type="body" idx="1"/>
          </p:nvPr>
        </p:nvSpPr>
        <p:spPr>
          <a:xfrm>
            <a:off x="1727200" y="28956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Click to edit Master text styles</a:t>
            </a:r>
          </a:p>
        </p:txBody>
      </p:sp>
      <p:sp>
        <p:nvSpPr>
          <p:cNvPr id="7" name="Rectangle 6"/>
          <p:cNvSpPr/>
          <p:nvPr/>
        </p:nvSpPr>
        <p:spPr>
          <a:xfrm>
            <a:off x="1219200" y="10668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1219200" y="10668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5" name="Date Placeholder 27">
            <a:extLst>
              <a:ext uri="{FF2B5EF4-FFF2-40B4-BE49-F238E27FC236}">
                <a16:creationId xmlns:a16="http://schemas.microsoft.com/office/drawing/2014/main" id="{8092CCAB-AB79-FF48-BB64-9B731D39FE94}"/>
              </a:ext>
            </a:extLst>
          </p:cNvPr>
          <p:cNvSpPr>
            <a:spLocks noGrp="1"/>
          </p:cNvSpPr>
          <p:nvPr>
            <p:ph type="dt" sz="half" idx="10"/>
          </p:nvPr>
        </p:nvSpPr>
        <p:spPr>
          <a:xfrm>
            <a:off x="4820050" y="6365810"/>
            <a:ext cx="2551899" cy="365760"/>
          </a:xfrm>
          <a:prstGeom prst="rect">
            <a:avLst/>
          </a:prstGeom>
        </p:spPr>
        <p:txBody>
          <a:bodyPr/>
          <a:lstStyle>
            <a:lvl1pPr algn="ctr">
              <a:defRPr sz="1800"/>
            </a:lvl1pPr>
          </a:lstStyle>
          <a:p>
            <a:fld id="{71F5E9E3-B12C-644C-AFF9-11F0CFE8D963}" type="datetime3">
              <a:rPr lang="en-US" smtClean="0"/>
              <a:t>20 October 2021</a:t>
            </a:fld>
            <a:endParaRPr lang="en-US" dirty="0"/>
          </a:p>
        </p:txBody>
      </p:sp>
      <p:pic>
        <p:nvPicPr>
          <p:cNvPr id="18" name="Picture 17" descr="A picture containing object, clock, screen, room&#10;&#10;Description automatically generated">
            <a:extLst>
              <a:ext uri="{FF2B5EF4-FFF2-40B4-BE49-F238E27FC236}">
                <a16:creationId xmlns:a16="http://schemas.microsoft.com/office/drawing/2014/main" id="{3A78478A-CCF5-A64D-882E-20C5BAD06934}"/>
              </a:ext>
            </a:extLst>
          </p:cNvPr>
          <p:cNvPicPr>
            <a:picLocks noChangeAspect="1"/>
          </p:cNvPicPr>
          <p:nvPr userDrawn="1"/>
        </p:nvPicPr>
        <p:blipFill>
          <a:blip r:embed="rId2"/>
          <a:stretch>
            <a:fillRect/>
          </a:stretch>
        </p:blipFill>
        <p:spPr>
          <a:xfrm>
            <a:off x="9009128" y="5797598"/>
            <a:ext cx="3315392" cy="1044111"/>
          </a:xfrm>
          <a:prstGeom prst="rect">
            <a:avLst/>
          </a:prstGeom>
        </p:spPr>
      </p:pic>
    </p:spTree>
    <p:extLst>
      <p:ext uri="{BB962C8B-B14F-4D97-AF65-F5344CB8AC3E}">
        <p14:creationId xmlns:p14="http://schemas.microsoft.com/office/powerpoint/2010/main" val="369534280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85371"/>
          </a:xfrm>
        </p:spPr>
        <p:txBody>
          <a:bodyPr/>
          <a:lstStyle/>
          <a:p>
            <a:r>
              <a:rPr kumimoji="0" lang="en-US" dirty="0"/>
              <a:t>Click to edit Master title style</a:t>
            </a:r>
          </a:p>
        </p:txBody>
      </p:sp>
      <p:sp>
        <p:nvSpPr>
          <p:cNvPr id="9" name="Content Placeholder 8"/>
          <p:cNvSpPr>
            <a:spLocks noGrp="1"/>
          </p:cNvSpPr>
          <p:nvPr>
            <p:ph sz="quarter" idx="1"/>
          </p:nvPr>
        </p:nvSpPr>
        <p:spPr>
          <a:xfrm>
            <a:off x="336550" y="1007758"/>
            <a:ext cx="5388864" cy="493776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1" name="Content Placeholder 10"/>
          <p:cNvSpPr>
            <a:spLocks noGrp="1"/>
          </p:cNvSpPr>
          <p:nvPr>
            <p:ph sz="quarter" idx="2"/>
          </p:nvPr>
        </p:nvSpPr>
        <p:spPr>
          <a:xfrm>
            <a:off x="6231297" y="1048793"/>
            <a:ext cx="5388864" cy="493776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8"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a:p>
        </p:txBody>
      </p:sp>
      <p:sp>
        <p:nvSpPr>
          <p:cNvPr id="16" name="Date Placeholder 27">
            <a:extLst>
              <a:ext uri="{FF2B5EF4-FFF2-40B4-BE49-F238E27FC236}">
                <a16:creationId xmlns:a16="http://schemas.microsoft.com/office/drawing/2014/main" id="{AF625E83-E07C-2D4D-BD0C-10946C3C975A}"/>
              </a:ext>
            </a:extLst>
          </p:cNvPr>
          <p:cNvSpPr>
            <a:spLocks noGrp="1"/>
          </p:cNvSpPr>
          <p:nvPr>
            <p:ph type="dt" sz="half" idx="10"/>
          </p:nvPr>
        </p:nvSpPr>
        <p:spPr>
          <a:xfrm>
            <a:off x="4820050" y="6365810"/>
            <a:ext cx="2551899" cy="365760"/>
          </a:xfrm>
          <a:prstGeom prst="rect">
            <a:avLst/>
          </a:prstGeom>
        </p:spPr>
        <p:txBody>
          <a:bodyPr/>
          <a:lstStyle>
            <a:lvl1pPr algn="ctr">
              <a:defRPr sz="1800"/>
            </a:lvl1pPr>
          </a:lstStyle>
          <a:p>
            <a:fld id="{FE469B46-0238-E54C-BE2E-A7A5BD920259}" type="datetime3">
              <a:rPr lang="en-US" smtClean="0"/>
              <a:t>20 October 2021</a:t>
            </a:fld>
            <a:endParaRPr lang="en-US" dirty="0"/>
          </a:p>
        </p:txBody>
      </p:sp>
    </p:spTree>
    <p:extLst>
      <p:ext uri="{BB962C8B-B14F-4D97-AF65-F5344CB8AC3E}">
        <p14:creationId xmlns:p14="http://schemas.microsoft.com/office/powerpoint/2010/main" val="753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70857"/>
          </a:xfrm>
        </p:spPr>
        <p:txBody>
          <a:bodyPr anchor="ctr"/>
          <a:lstStyle>
            <a:lvl1pPr>
              <a:defRPr/>
            </a:lvl1pPr>
          </a:lstStyle>
          <a:p>
            <a:r>
              <a:rPr kumimoji="0" lang="en-US" dirty="0"/>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dirty="0"/>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dirty="0"/>
              <a:t>Click to edit Master text styles</a:t>
            </a:r>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0"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dirty="0"/>
          </a:p>
        </p:txBody>
      </p:sp>
      <p:sp>
        <p:nvSpPr>
          <p:cNvPr id="18" name="Date Placeholder 27">
            <a:extLst>
              <a:ext uri="{FF2B5EF4-FFF2-40B4-BE49-F238E27FC236}">
                <a16:creationId xmlns:a16="http://schemas.microsoft.com/office/drawing/2014/main" id="{E7970657-EC88-024C-8290-A7B6534FF319}"/>
              </a:ext>
            </a:extLst>
          </p:cNvPr>
          <p:cNvSpPr>
            <a:spLocks noGrp="1"/>
          </p:cNvSpPr>
          <p:nvPr>
            <p:ph type="dt" sz="half" idx="10"/>
          </p:nvPr>
        </p:nvSpPr>
        <p:spPr>
          <a:xfrm>
            <a:off x="4820050" y="6365810"/>
            <a:ext cx="2551899" cy="365760"/>
          </a:xfrm>
          <a:prstGeom prst="rect">
            <a:avLst/>
          </a:prstGeom>
        </p:spPr>
        <p:txBody>
          <a:bodyPr/>
          <a:lstStyle>
            <a:lvl1pPr algn="ctr">
              <a:defRPr sz="1800"/>
            </a:lvl1pPr>
          </a:lstStyle>
          <a:p>
            <a:fld id="{F85DF853-2302-D648-965D-934709AE933F}" type="datetime3">
              <a:rPr lang="en-US" smtClean="0"/>
              <a:t>20 October 2021</a:t>
            </a:fld>
            <a:endParaRPr lang="en-US" dirty="0"/>
          </a:p>
        </p:txBody>
      </p:sp>
    </p:spTree>
    <p:extLst>
      <p:ext uri="{BB962C8B-B14F-4D97-AF65-F5344CB8AC3E}">
        <p14:creationId xmlns:p14="http://schemas.microsoft.com/office/powerpoint/2010/main" val="427483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85371"/>
          </a:xfrm>
        </p:spPr>
        <p:txBody>
          <a:bodyPr/>
          <a:lstStyle/>
          <a:p>
            <a:r>
              <a:rPr kumimoji="0" lang="en-US" dirty="0"/>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7"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dirty="0"/>
          </a:p>
        </p:txBody>
      </p:sp>
      <p:sp>
        <p:nvSpPr>
          <p:cNvPr id="13" name="Date Placeholder 27">
            <a:extLst>
              <a:ext uri="{FF2B5EF4-FFF2-40B4-BE49-F238E27FC236}">
                <a16:creationId xmlns:a16="http://schemas.microsoft.com/office/drawing/2014/main" id="{CAF2259C-C183-3640-A509-F39E34FA1F70}"/>
              </a:ext>
            </a:extLst>
          </p:cNvPr>
          <p:cNvSpPr>
            <a:spLocks noGrp="1"/>
          </p:cNvSpPr>
          <p:nvPr>
            <p:ph type="dt" sz="half" idx="10"/>
          </p:nvPr>
        </p:nvSpPr>
        <p:spPr>
          <a:xfrm>
            <a:off x="4820050" y="6365810"/>
            <a:ext cx="2551899" cy="365760"/>
          </a:xfrm>
          <a:prstGeom prst="rect">
            <a:avLst/>
          </a:prstGeom>
        </p:spPr>
        <p:txBody>
          <a:bodyPr/>
          <a:lstStyle>
            <a:lvl1pPr algn="ctr">
              <a:defRPr sz="1800"/>
            </a:lvl1pPr>
          </a:lstStyle>
          <a:p>
            <a:fld id="{795569A7-622E-2449-87EC-9DE881A1FADA}" type="datetime3">
              <a:rPr lang="en-US" smtClean="0"/>
              <a:t>20 October 2021</a:t>
            </a:fld>
            <a:endParaRPr lang="en-US" dirty="0"/>
          </a:p>
        </p:txBody>
      </p:sp>
    </p:spTree>
    <p:extLst>
      <p:ext uri="{BB962C8B-B14F-4D97-AF65-F5344CB8AC3E}">
        <p14:creationId xmlns:p14="http://schemas.microsoft.com/office/powerpoint/2010/main" val="1395122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7"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a:p>
        </p:txBody>
      </p:sp>
      <p:sp>
        <p:nvSpPr>
          <p:cNvPr id="13" name="Date Placeholder 27">
            <a:extLst>
              <a:ext uri="{FF2B5EF4-FFF2-40B4-BE49-F238E27FC236}">
                <a16:creationId xmlns:a16="http://schemas.microsoft.com/office/drawing/2014/main" id="{483D13DE-6015-8A4F-BDFC-71BF62E8204A}"/>
              </a:ext>
            </a:extLst>
          </p:cNvPr>
          <p:cNvSpPr>
            <a:spLocks noGrp="1"/>
          </p:cNvSpPr>
          <p:nvPr>
            <p:ph type="dt" sz="half" idx="10"/>
          </p:nvPr>
        </p:nvSpPr>
        <p:spPr>
          <a:xfrm>
            <a:off x="4820050" y="6365810"/>
            <a:ext cx="2551899" cy="365760"/>
          </a:xfrm>
          <a:prstGeom prst="rect">
            <a:avLst/>
          </a:prstGeom>
        </p:spPr>
        <p:txBody>
          <a:bodyPr/>
          <a:lstStyle>
            <a:lvl1pPr algn="ctr">
              <a:defRPr sz="1800"/>
            </a:lvl1pPr>
          </a:lstStyle>
          <a:p>
            <a:fld id="{7ECBA14A-2A5E-1B4D-862B-105AE2D767AD}" type="datetime3">
              <a:rPr lang="en-US" smtClean="0"/>
              <a:t>20 October 2021</a:t>
            </a:fld>
            <a:endParaRPr lang="en-US" dirty="0"/>
          </a:p>
        </p:txBody>
      </p:sp>
      <p:pic>
        <p:nvPicPr>
          <p:cNvPr id="16" name="Picture 15" descr="A picture containing object, clock, screen, room&#10;&#10;Description automatically generated">
            <a:extLst>
              <a:ext uri="{FF2B5EF4-FFF2-40B4-BE49-F238E27FC236}">
                <a16:creationId xmlns:a16="http://schemas.microsoft.com/office/drawing/2014/main" id="{29EBD462-D640-5448-9ABD-588D241C240E}"/>
              </a:ext>
            </a:extLst>
          </p:cNvPr>
          <p:cNvPicPr>
            <a:picLocks noChangeAspect="1"/>
          </p:cNvPicPr>
          <p:nvPr userDrawn="1"/>
        </p:nvPicPr>
        <p:blipFill>
          <a:blip r:embed="rId2"/>
          <a:stretch>
            <a:fillRect/>
          </a:stretch>
        </p:blipFill>
        <p:spPr>
          <a:xfrm>
            <a:off x="9009128" y="5797598"/>
            <a:ext cx="3315392" cy="1044111"/>
          </a:xfrm>
          <a:prstGeom prst="rect">
            <a:avLst/>
          </a:prstGeom>
        </p:spPr>
      </p:pic>
    </p:spTree>
    <p:extLst>
      <p:ext uri="{BB962C8B-B14F-4D97-AF65-F5344CB8AC3E}">
        <p14:creationId xmlns:p14="http://schemas.microsoft.com/office/powerpoint/2010/main" val="2773046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endParaRPr kumimoji="0" lang="en-US" dirty="0"/>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a:p>
        </p:txBody>
      </p:sp>
      <p:sp>
        <p:nvSpPr>
          <p:cNvPr id="19" name="TextBox 18"/>
          <p:cNvSpPr txBox="1"/>
          <p:nvPr/>
        </p:nvSpPr>
        <p:spPr>
          <a:xfrm>
            <a:off x="5234432" y="6353175"/>
            <a:ext cx="1723136" cy="338554"/>
          </a:xfrm>
          <a:prstGeom prst="rect">
            <a:avLst/>
          </a:prstGeom>
          <a:noFill/>
        </p:spPr>
        <p:txBody>
          <a:bodyPr wrap="square" rtlCol="0">
            <a:spAutoFit/>
          </a:bodyPr>
          <a:lstStyle/>
          <a:p>
            <a:r>
              <a:rPr kumimoji="0" lang="en-US" sz="1600" kern="1200" dirty="0" err="1">
                <a:solidFill>
                  <a:srgbClr val="0808C0"/>
                </a:solidFill>
                <a:latin typeface="Candara" panose="020E0502030303020204" pitchFamily="34" charset="0"/>
                <a:ea typeface="+mn-ea"/>
                <a:cs typeface="+mn-cs"/>
              </a:rPr>
              <a:t>aviral.lab.asu.edu</a:t>
            </a:r>
            <a:endParaRPr kumimoji="0" lang="en-US" sz="1600" kern="1200" dirty="0">
              <a:solidFill>
                <a:srgbClr val="0808C0"/>
              </a:solidFill>
              <a:latin typeface="Candara" panose="020E0502030303020204" pitchFamily="34" charset="0"/>
              <a:ea typeface="+mn-ea"/>
              <a:cs typeface="+mn-cs"/>
            </a:endParaRPr>
          </a:p>
        </p:txBody>
      </p:sp>
      <p:pic>
        <p:nvPicPr>
          <p:cNvPr id="18" name="Picture 17" descr="A picture containing object, clock, screen, room&#10;&#10;Description automatically generated">
            <a:extLst>
              <a:ext uri="{FF2B5EF4-FFF2-40B4-BE49-F238E27FC236}">
                <a16:creationId xmlns:a16="http://schemas.microsoft.com/office/drawing/2014/main" id="{732FA9EB-AFF4-3F4C-84AF-EC57F8F87443}"/>
              </a:ext>
            </a:extLst>
          </p:cNvPr>
          <p:cNvPicPr>
            <a:picLocks noChangeAspect="1"/>
          </p:cNvPicPr>
          <p:nvPr userDrawn="1"/>
        </p:nvPicPr>
        <p:blipFill>
          <a:blip r:embed="rId2"/>
          <a:stretch>
            <a:fillRect/>
          </a:stretch>
        </p:blipFill>
        <p:spPr>
          <a:xfrm>
            <a:off x="9009128" y="5797598"/>
            <a:ext cx="3315392" cy="1044111"/>
          </a:xfrm>
          <a:prstGeom prst="rect">
            <a:avLst/>
          </a:prstGeom>
        </p:spPr>
      </p:pic>
    </p:spTree>
    <p:extLst>
      <p:ext uri="{BB962C8B-B14F-4D97-AF65-F5344CB8AC3E}">
        <p14:creationId xmlns:p14="http://schemas.microsoft.com/office/powerpoint/2010/main" val="30245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endParaRPr kumimoji="0" lang="en-US" dirty="0"/>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a:p>
        </p:txBody>
      </p:sp>
      <p:grpSp>
        <p:nvGrpSpPr>
          <p:cNvPr id="12" name="Group 13"/>
          <p:cNvGrpSpPr>
            <a:grpSpLocks/>
          </p:cNvGrpSpPr>
          <p:nvPr/>
        </p:nvGrpSpPr>
        <p:grpSpPr bwMode="auto">
          <a:xfrm>
            <a:off x="10570634" y="5932488"/>
            <a:ext cx="1722966" cy="1008062"/>
            <a:chOff x="4850" y="3497"/>
            <a:chExt cx="814" cy="635"/>
          </a:xfrm>
        </p:grpSpPr>
        <p:sp>
          <p:nvSpPr>
            <p:cNvPr id="13" name="Text Box 8"/>
            <p:cNvSpPr txBox="1">
              <a:spLocks noChangeAspect="1" noChangeArrowheads="1"/>
            </p:cNvSpPr>
            <p:nvPr/>
          </p:nvSpPr>
          <p:spPr bwMode="auto">
            <a:xfrm>
              <a:off x="4850" y="3634"/>
              <a:ext cx="298"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C</a:t>
              </a:r>
            </a:p>
          </p:txBody>
        </p:sp>
        <p:sp>
          <p:nvSpPr>
            <p:cNvPr id="14" name="Text Box 9"/>
            <p:cNvSpPr txBox="1">
              <a:spLocks noChangeAspect="1" noChangeArrowheads="1"/>
            </p:cNvSpPr>
            <p:nvPr/>
          </p:nvSpPr>
          <p:spPr bwMode="auto">
            <a:xfrm>
              <a:off x="5089" y="3497"/>
              <a:ext cx="362"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M</a:t>
              </a:r>
            </a:p>
          </p:txBody>
        </p:sp>
        <p:sp>
          <p:nvSpPr>
            <p:cNvPr id="15" name="Text Box 10"/>
            <p:cNvSpPr txBox="1">
              <a:spLocks noChangeAspect="1" noChangeArrowheads="1"/>
            </p:cNvSpPr>
            <p:nvPr/>
          </p:nvSpPr>
          <p:spPr bwMode="auto">
            <a:xfrm>
              <a:off x="5382" y="3641"/>
              <a:ext cx="282"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L</a:t>
              </a:r>
            </a:p>
          </p:txBody>
        </p:sp>
      </p:grpSp>
      <p:sp>
        <p:nvSpPr>
          <p:cNvPr id="16" name="Date Placeholder 27"/>
          <p:cNvSpPr>
            <a:spLocks noGrp="1"/>
          </p:cNvSpPr>
          <p:nvPr>
            <p:ph type="dt" sz="half" idx="10"/>
          </p:nvPr>
        </p:nvSpPr>
        <p:spPr>
          <a:xfrm>
            <a:off x="7209536" y="6355080"/>
            <a:ext cx="3048000" cy="365760"/>
          </a:xfrm>
          <a:prstGeom prst="rect">
            <a:avLst/>
          </a:prstGeom>
        </p:spPr>
        <p:txBody>
          <a:bodyPr/>
          <a:lstStyle>
            <a:lvl1pPr algn="ctr">
              <a:defRPr sz="1400"/>
            </a:lvl1pPr>
          </a:lstStyle>
          <a:p>
            <a:fld id="{5AF1F7F8-6DA5-614B-94BD-389EAE67B9E2}" type="datetime3">
              <a:rPr lang="en-US" smtClean="0"/>
              <a:t>20 October 2021</a:t>
            </a:fld>
            <a:endParaRPr lang="en-US"/>
          </a:p>
        </p:txBody>
      </p:sp>
      <p:sp>
        <p:nvSpPr>
          <p:cNvPr id="18" name="TextBox 17"/>
          <p:cNvSpPr txBox="1"/>
          <p:nvPr/>
        </p:nvSpPr>
        <p:spPr>
          <a:xfrm>
            <a:off x="2540000" y="6397824"/>
            <a:ext cx="4572000" cy="307777"/>
          </a:xfrm>
          <a:prstGeom prst="rect">
            <a:avLst/>
          </a:prstGeom>
          <a:noFill/>
        </p:spPr>
        <p:txBody>
          <a:bodyPr wrap="square" rtlCol="0">
            <a:spAutoFit/>
          </a:bodyPr>
          <a:lstStyle/>
          <a:p>
            <a:r>
              <a:rPr kumimoji="0" lang="en-US" sz="1400" kern="1200" dirty="0">
                <a:solidFill>
                  <a:schemeClr val="tx1"/>
                </a:solidFill>
                <a:latin typeface="Comic Sans MS" pitchFamily="66" charset="0"/>
                <a:ea typeface="+mn-ea"/>
                <a:cs typeface="+mn-cs"/>
              </a:rPr>
              <a:t>Web page:  aviral.lab.asu.edu</a:t>
            </a:r>
          </a:p>
        </p:txBody>
      </p:sp>
    </p:spTree>
    <p:extLst>
      <p:ext uri="{BB962C8B-B14F-4D97-AF65-F5344CB8AC3E}">
        <p14:creationId xmlns:p14="http://schemas.microsoft.com/office/powerpoint/2010/main" val="198336086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0" y="0"/>
            <a:ext cx="12192000" cy="838200"/>
          </a:xfrm>
          <a:prstGeom prst="rect">
            <a:avLst/>
          </a:prstGeom>
        </p:spPr>
        <p:txBody>
          <a:bodyPr vert="horz" anchor="b" anchorCtr="0">
            <a:noAutofit/>
          </a:bodyPr>
          <a:lstStyle/>
          <a:p>
            <a:r>
              <a:rPr kumimoji="0" lang="en-US" dirty="0"/>
              <a:t>Click to edit Master title style</a:t>
            </a:r>
          </a:p>
        </p:txBody>
      </p:sp>
      <p:sp>
        <p:nvSpPr>
          <p:cNvPr id="13" name="Text Placeholder 12"/>
          <p:cNvSpPr>
            <a:spLocks noGrp="1"/>
          </p:cNvSpPr>
          <p:nvPr>
            <p:ph type="body" idx="1"/>
          </p:nvPr>
        </p:nvSpPr>
        <p:spPr>
          <a:xfrm>
            <a:off x="203201" y="990600"/>
            <a:ext cx="11696700" cy="525780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28" name="Straight Connector 27"/>
          <p:cNvSpPr>
            <a:spLocks noChangeShapeType="1"/>
          </p:cNvSpPr>
          <p:nvPr/>
        </p:nvSpPr>
        <p:spPr bwMode="auto">
          <a:xfrm>
            <a:off x="609600" y="6353174"/>
            <a:ext cx="8803340" cy="12636"/>
          </a:xfrm>
          <a:prstGeom prst="line">
            <a:avLst/>
          </a:prstGeom>
          <a:noFill/>
          <a:ln w="12700"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9" name="Straight Connector 28"/>
          <p:cNvSpPr>
            <a:spLocks noChangeShapeType="1"/>
          </p:cNvSpPr>
          <p:nvPr/>
        </p:nvSpPr>
        <p:spPr bwMode="auto">
          <a:xfrm>
            <a:off x="0" y="838200"/>
            <a:ext cx="12192000" cy="0"/>
          </a:xfrm>
          <a:prstGeom prst="line">
            <a:avLst/>
          </a:prstGeom>
          <a:noFill/>
          <a:ln w="63500" cap="flat" cmpd="sng" algn="ctr">
            <a:gradFill flip="none" rotWithShape="1">
              <a:gsLst>
                <a:gs pos="0">
                  <a:srgbClr val="0808C0"/>
                </a:gs>
                <a:gs pos="50000">
                  <a:schemeClr val="accent1">
                    <a:tint val="44500"/>
                    <a:satMod val="160000"/>
                  </a:schemeClr>
                </a:gs>
                <a:gs pos="100000">
                  <a:schemeClr val="accent1">
                    <a:tint val="23500"/>
                    <a:satMod val="160000"/>
                  </a:schemeClr>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Slide Number Placeholder 5"/>
          <p:cNvSpPr>
            <a:spLocks noGrp="1"/>
          </p:cNvSpPr>
          <p:nvPr>
            <p:ph type="sldNum" sz="quarter" idx="4"/>
          </p:nvPr>
        </p:nvSpPr>
        <p:spPr>
          <a:xfrm>
            <a:off x="816864" y="6356350"/>
            <a:ext cx="1723136" cy="365760"/>
          </a:xfrm>
          <a:prstGeom prst="rect">
            <a:avLst/>
          </a:prstGeom>
        </p:spPr>
        <p:txBody>
          <a:bodyPr/>
          <a:lstStyle>
            <a:lvl1pPr>
              <a:defRPr sz="2000">
                <a:latin typeface="Candara" panose="020E0502030303020204" pitchFamily="34" charset="0"/>
              </a:defRPr>
            </a:lvl1pPr>
          </a:lstStyle>
          <a:p>
            <a:fld id="{86E00D81-A243-204E-9897-44BD133A87DB}" type="slidenum">
              <a:rPr lang="en-US" smtClean="0"/>
              <a:pPr/>
              <a:t>‹#›</a:t>
            </a:fld>
            <a:endParaRPr lang="en-US" sz="2000" dirty="0"/>
          </a:p>
        </p:txBody>
      </p:sp>
      <p:pic>
        <p:nvPicPr>
          <p:cNvPr id="3" name="Picture 2" descr="A picture containing object, clock, screen, room&#10;&#10;Description automatically generated">
            <a:extLst>
              <a:ext uri="{FF2B5EF4-FFF2-40B4-BE49-F238E27FC236}">
                <a16:creationId xmlns:a16="http://schemas.microsoft.com/office/drawing/2014/main" id="{08BFDCC2-5E3C-F64F-A838-CACDA0738A6A}"/>
              </a:ext>
            </a:extLst>
          </p:cNvPr>
          <p:cNvPicPr>
            <a:picLocks noChangeAspect="1"/>
          </p:cNvPicPr>
          <p:nvPr userDrawn="1"/>
        </p:nvPicPr>
        <p:blipFill>
          <a:blip r:embed="rId13"/>
          <a:stretch>
            <a:fillRect/>
          </a:stretch>
        </p:blipFill>
        <p:spPr>
          <a:xfrm>
            <a:off x="9412940" y="5888912"/>
            <a:ext cx="2911579" cy="916939"/>
          </a:xfrm>
          <a:prstGeom prst="rect">
            <a:avLst/>
          </a:prstGeom>
        </p:spPr>
      </p:pic>
      <p:sp>
        <p:nvSpPr>
          <p:cNvPr id="21" name="Date Placeholder 27">
            <a:extLst>
              <a:ext uri="{FF2B5EF4-FFF2-40B4-BE49-F238E27FC236}">
                <a16:creationId xmlns:a16="http://schemas.microsoft.com/office/drawing/2014/main" id="{301C601F-B298-1347-BC11-1F805E41861E}"/>
              </a:ext>
            </a:extLst>
          </p:cNvPr>
          <p:cNvSpPr>
            <a:spLocks noGrp="1"/>
          </p:cNvSpPr>
          <p:nvPr>
            <p:ph type="dt" sz="half" idx="2"/>
          </p:nvPr>
        </p:nvSpPr>
        <p:spPr>
          <a:xfrm>
            <a:off x="4820050" y="6365810"/>
            <a:ext cx="2551899" cy="365760"/>
          </a:xfrm>
          <a:prstGeom prst="rect">
            <a:avLst/>
          </a:prstGeom>
        </p:spPr>
        <p:txBody>
          <a:bodyPr/>
          <a:lstStyle>
            <a:lvl1pPr algn="ctr">
              <a:defRPr sz="1800"/>
            </a:lvl1pPr>
          </a:lstStyle>
          <a:p>
            <a:fld id="{484BF05B-EAEE-4542-A26A-642F8FA722E4}" type="datetime3">
              <a:rPr lang="en-US" smtClean="0"/>
              <a:t>20 October 2021</a:t>
            </a:fld>
            <a:endParaRPr lang="en-US" dirty="0"/>
          </a:p>
        </p:txBody>
      </p:sp>
    </p:spTree>
    <p:extLst>
      <p:ext uri="{BB962C8B-B14F-4D97-AF65-F5344CB8AC3E}">
        <p14:creationId xmlns:p14="http://schemas.microsoft.com/office/powerpoint/2010/main" val="6957645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400" b="1" kern="1200">
          <a:solidFill>
            <a:srgbClr val="000066"/>
          </a:solidFill>
          <a:effectLst>
            <a:outerShdw blurRad="38100" dist="38100" dir="2700000" algn="tl">
              <a:srgbClr val="000000">
                <a:alpha val="43137"/>
              </a:srgbClr>
            </a:outerShdw>
          </a:effectLst>
          <a:latin typeface="Candara" pitchFamily="34" charset="0"/>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Candara" pitchFamily="34" charset="0"/>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rgbClr val="002060"/>
          </a:solidFill>
          <a:latin typeface="Candara" pitchFamily="34" charset="0"/>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400" kern="1200">
          <a:solidFill>
            <a:srgbClr val="006600"/>
          </a:solidFill>
          <a:latin typeface="Candara" pitchFamily="34" charset="0"/>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2000" kern="1200">
          <a:solidFill>
            <a:schemeClr val="tx1"/>
          </a:solidFill>
          <a:latin typeface="Candara" pitchFamily="34" charset="0"/>
          <a:ea typeface="+mn-ea"/>
          <a:cs typeface="+mn-cs"/>
        </a:defRPr>
      </a:lvl4pPr>
      <a:lvl5pPr marL="1371600" indent="-228600" algn="l" rtl="0" eaLnBrk="1" latinLnBrk="0" hangingPunct="1">
        <a:spcBef>
          <a:spcPts val="300"/>
        </a:spcBef>
        <a:buClr>
          <a:schemeClr val="accent2"/>
        </a:buClr>
        <a:buSzPct val="70000"/>
        <a:buFont typeface="Wingdings"/>
        <a:buChar char=""/>
        <a:defRPr kumimoji="0" sz="1800" kern="1200">
          <a:solidFill>
            <a:schemeClr val="tx1"/>
          </a:solidFill>
          <a:latin typeface="Candara" pitchFamily="34"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diagramLayout" Target="../diagrams/layout1.xml"/><Relationship Id="rId7" Type="http://schemas.openxmlformats.org/officeDocument/2006/relationships/image" Target="../media/image5.emf"/><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9.emf"/><Relationship Id="rId5" Type="http://schemas.openxmlformats.org/officeDocument/2006/relationships/diagramColors" Target="../diagrams/colors1.xml"/><Relationship Id="rId10" Type="http://schemas.openxmlformats.org/officeDocument/2006/relationships/image" Target="../media/image8.png"/><Relationship Id="rId4" Type="http://schemas.openxmlformats.org/officeDocument/2006/relationships/diagramQuickStyle" Target="../diagrams/quickStyle1.xml"/><Relationship Id="rId9" Type="http://schemas.openxmlformats.org/officeDocument/2006/relationships/image" Target="../media/image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diagramLayout" Target="../diagrams/layout2.xml"/><Relationship Id="rId7" Type="http://schemas.openxmlformats.org/officeDocument/2006/relationships/image" Target="../media/image10.emf"/><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openxmlformats.org/officeDocument/2006/relationships/image" Target="../media/image14.emf"/><Relationship Id="rId5" Type="http://schemas.openxmlformats.org/officeDocument/2006/relationships/diagramColors" Target="../diagrams/colors2.xml"/><Relationship Id="rId10" Type="http://schemas.openxmlformats.org/officeDocument/2006/relationships/image" Target="../media/image13.emf"/><Relationship Id="rId4" Type="http://schemas.openxmlformats.org/officeDocument/2006/relationships/diagramQuickStyle" Target="../diagrams/quickStyle2.xml"/><Relationship Id="rId9"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diagramLayout" Target="../diagrams/layout3.xml"/><Relationship Id="rId7" Type="http://schemas.openxmlformats.org/officeDocument/2006/relationships/image" Target="../media/image15.emf"/><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11" Type="http://schemas.openxmlformats.org/officeDocument/2006/relationships/image" Target="../media/image19.emf"/><Relationship Id="rId5" Type="http://schemas.openxmlformats.org/officeDocument/2006/relationships/diagramColors" Target="../diagrams/colors3.xml"/><Relationship Id="rId10" Type="http://schemas.openxmlformats.org/officeDocument/2006/relationships/image" Target="../media/image18.emf"/><Relationship Id="rId4" Type="http://schemas.openxmlformats.org/officeDocument/2006/relationships/diagramQuickStyle" Target="../diagrams/quickStyle3.xml"/><Relationship Id="rId9" Type="http://schemas.openxmlformats.org/officeDocument/2006/relationships/image" Target="../media/image17.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70C93-2D3C-2944-8D8E-E6F2A5DB74E4}"/>
              </a:ext>
            </a:extLst>
          </p:cNvPr>
          <p:cNvSpPr>
            <a:spLocks noGrp="1"/>
          </p:cNvSpPr>
          <p:nvPr>
            <p:ph type="ctrTitle"/>
          </p:nvPr>
        </p:nvSpPr>
        <p:spPr/>
        <p:txBody>
          <a:bodyPr/>
          <a:lstStyle/>
          <a:p>
            <a:pPr algn="l"/>
            <a:r>
              <a:rPr lang="en-US" dirty="0"/>
              <a:t>Compiler Design for Accelerating Applications on Coarse-Grained Reconfigurable Architectures</a:t>
            </a:r>
          </a:p>
        </p:txBody>
      </p:sp>
      <p:sp>
        <p:nvSpPr>
          <p:cNvPr id="3" name="Subtitle 2">
            <a:extLst>
              <a:ext uri="{FF2B5EF4-FFF2-40B4-BE49-F238E27FC236}">
                <a16:creationId xmlns:a16="http://schemas.microsoft.com/office/drawing/2014/main" id="{CFB08AA6-9C7D-CE48-885A-93F4C83995DA}"/>
              </a:ext>
            </a:extLst>
          </p:cNvPr>
          <p:cNvSpPr>
            <a:spLocks noGrp="1"/>
          </p:cNvSpPr>
          <p:nvPr>
            <p:ph type="subTitle" idx="1"/>
          </p:nvPr>
        </p:nvSpPr>
        <p:spPr/>
        <p:txBody>
          <a:bodyPr>
            <a:normAutofit/>
          </a:bodyPr>
          <a:lstStyle/>
          <a:p>
            <a:pPr algn="l"/>
            <a:r>
              <a:rPr lang="en-US" sz="2800" dirty="0"/>
              <a:t>Mahesh Balasubramanian</a:t>
            </a:r>
          </a:p>
        </p:txBody>
      </p:sp>
    </p:spTree>
    <p:extLst>
      <p:ext uri="{BB962C8B-B14F-4D97-AF65-F5344CB8AC3E}">
        <p14:creationId xmlns:p14="http://schemas.microsoft.com/office/powerpoint/2010/main" val="947707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23863F-7544-4442-8E6D-B08023F2A3BE}"/>
              </a:ext>
            </a:extLst>
          </p:cNvPr>
          <p:cNvSpPr>
            <a:spLocks noGrp="1"/>
          </p:cNvSpPr>
          <p:nvPr>
            <p:ph type="sldNum" sz="quarter" idx="12"/>
          </p:nvPr>
        </p:nvSpPr>
        <p:spPr/>
        <p:txBody>
          <a:bodyPr/>
          <a:lstStyle/>
          <a:p>
            <a:fld id="{86E00D81-A243-204E-9897-44BD133A87DB}" type="slidenum">
              <a:rPr lang="en-US" smtClean="0"/>
              <a:t>9</a:t>
            </a:fld>
            <a:endParaRPr lang="en-US" dirty="0"/>
          </a:p>
        </p:txBody>
      </p:sp>
      <p:graphicFrame>
        <p:nvGraphicFramePr>
          <p:cNvPr id="7" name="Diagram 6">
            <a:extLst>
              <a:ext uri="{FF2B5EF4-FFF2-40B4-BE49-F238E27FC236}">
                <a16:creationId xmlns:a16="http://schemas.microsoft.com/office/drawing/2014/main" id="{42C0B000-DA85-1046-879A-306B5CE87982}"/>
              </a:ext>
            </a:extLst>
          </p:cNvPr>
          <p:cNvGraphicFramePr/>
          <p:nvPr>
            <p:extLst>
              <p:ext uri="{D42A27DB-BD31-4B8C-83A1-F6EECF244321}">
                <p14:modId xmlns:p14="http://schemas.microsoft.com/office/powerpoint/2010/main" val="2141520820"/>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Straight Connector 8">
            <a:extLst>
              <a:ext uri="{FF2B5EF4-FFF2-40B4-BE49-F238E27FC236}">
                <a16:creationId xmlns:a16="http://schemas.microsoft.com/office/drawing/2014/main" id="{3A3483D1-045A-704A-880C-144688F2BBF8}"/>
              </a:ext>
            </a:extLst>
          </p:cNvPr>
          <p:cNvCxnSpPr>
            <a:cxnSpLocks/>
          </p:cNvCxnSpPr>
          <p:nvPr/>
        </p:nvCxnSpPr>
        <p:spPr>
          <a:xfrm>
            <a:off x="6218526" y="3048000"/>
            <a:ext cx="0" cy="2873891"/>
          </a:xfrm>
          <a:prstGeom prst="line">
            <a:avLst/>
          </a:prstGeom>
          <a:ln>
            <a:solidFill>
              <a:srgbClr val="000000"/>
            </a:solidFill>
            <a:tailEnd type="none"/>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2517C23-A02D-1042-A82D-5383D080EB3B}"/>
              </a:ext>
            </a:extLst>
          </p:cNvPr>
          <p:cNvCxnSpPr/>
          <p:nvPr/>
        </p:nvCxnSpPr>
        <p:spPr>
          <a:xfrm>
            <a:off x="0" y="3048000"/>
            <a:ext cx="12192000" cy="0"/>
          </a:xfrm>
          <a:prstGeom prst="line">
            <a:avLst/>
          </a:prstGeom>
          <a:ln>
            <a:solidFill>
              <a:srgbClr val="000000"/>
            </a:solidFill>
            <a:tailEnd type="non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7E18583D-FE07-6445-9E04-752EA5A55B0C}"/>
              </a:ext>
            </a:extLst>
          </p:cNvPr>
          <p:cNvPicPr>
            <a:picLocks noChangeAspect="1"/>
          </p:cNvPicPr>
          <p:nvPr/>
        </p:nvPicPr>
        <p:blipFill rotWithShape="1">
          <a:blip r:embed="rId7"/>
          <a:srcRect r="176"/>
          <a:stretch/>
        </p:blipFill>
        <p:spPr>
          <a:xfrm>
            <a:off x="667495" y="66178"/>
            <a:ext cx="10739336" cy="2922970"/>
          </a:xfrm>
          <a:prstGeom prst="rect">
            <a:avLst/>
          </a:prstGeom>
        </p:spPr>
      </p:pic>
      <p:pic>
        <p:nvPicPr>
          <p:cNvPr id="16" name="Picture 15">
            <a:extLst>
              <a:ext uri="{FF2B5EF4-FFF2-40B4-BE49-F238E27FC236}">
                <a16:creationId xmlns:a16="http://schemas.microsoft.com/office/drawing/2014/main" id="{44278B03-CB30-F948-91DB-3B181D73458B}"/>
              </a:ext>
            </a:extLst>
          </p:cNvPr>
          <p:cNvPicPr>
            <a:picLocks noChangeAspect="1"/>
          </p:cNvPicPr>
          <p:nvPr/>
        </p:nvPicPr>
        <p:blipFill>
          <a:blip r:embed="rId8"/>
          <a:stretch>
            <a:fillRect/>
          </a:stretch>
        </p:blipFill>
        <p:spPr>
          <a:xfrm>
            <a:off x="361310" y="3377229"/>
            <a:ext cx="5175505" cy="2096080"/>
          </a:xfrm>
          <a:prstGeom prst="rect">
            <a:avLst/>
          </a:prstGeom>
        </p:spPr>
      </p:pic>
      <p:pic>
        <p:nvPicPr>
          <p:cNvPr id="20" name="Picture 19">
            <a:extLst>
              <a:ext uri="{FF2B5EF4-FFF2-40B4-BE49-F238E27FC236}">
                <a16:creationId xmlns:a16="http://schemas.microsoft.com/office/drawing/2014/main" id="{B7E8480E-52FB-574F-AD47-6DAAA693349D}"/>
              </a:ext>
            </a:extLst>
          </p:cNvPr>
          <p:cNvPicPr>
            <a:picLocks noChangeAspect="1"/>
          </p:cNvPicPr>
          <p:nvPr/>
        </p:nvPicPr>
        <p:blipFill>
          <a:blip r:embed="rId9"/>
          <a:stretch>
            <a:fillRect/>
          </a:stretch>
        </p:blipFill>
        <p:spPr>
          <a:xfrm>
            <a:off x="285100" y="3271957"/>
            <a:ext cx="5752063" cy="2424961"/>
          </a:xfrm>
          <a:prstGeom prst="rect">
            <a:avLst/>
          </a:prstGeom>
        </p:spPr>
      </p:pic>
      <p:pic>
        <p:nvPicPr>
          <p:cNvPr id="23" name="Picture 22" descr="A picture containing graphical user interface&#10;&#10;Description automatically generated">
            <a:extLst>
              <a:ext uri="{FF2B5EF4-FFF2-40B4-BE49-F238E27FC236}">
                <a16:creationId xmlns:a16="http://schemas.microsoft.com/office/drawing/2014/main" id="{6A9D8E34-A079-C144-B80E-2C6247DA7A7C}"/>
              </a:ext>
            </a:extLst>
          </p:cNvPr>
          <p:cNvPicPr>
            <a:picLocks noChangeAspect="1"/>
          </p:cNvPicPr>
          <p:nvPr/>
        </p:nvPicPr>
        <p:blipFill>
          <a:blip r:embed="rId10"/>
          <a:stretch>
            <a:fillRect/>
          </a:stretch>
        </p:blipFill>
        <p:spPr>
          <a:xfrm>
            <a:off x="6399890" y="3150797"/>
            <a:ext cx="5897263" cy="2906984"/>
          </a:xfrm>
          <a:prstGeom prst="rect">
            <a:avLst/>
          </a:prstGeom>
        </p:spPr>
      </p:pic>
      <p:sp>
        <p:nvSpPr>
          <p:cNvPr id="26" name="TextBox 25">
            <a:extLst>
              <a:ext uri="{FF2B5EF4-FFF2-40B4-BE49-F238E27FC236}">
                <a16:creationId xmlns:a16="http://schemas.microsoft.com/office/drawing/2014/main" id="{7C429B18-CCEE-5140-9208-D0F8D5DF1FE1}"/>
              </a:ext>
            </a:extLst>
          </p:cNvPr>
          <p:cNvSpPr txBox="1"/>
          <p:nvPr/>
        </p:nvSpPr>
        <p:spPr>
          <a:xfrm>
            <a:off x="127001" y="5657671"/>
            <a:ext cx="11937997" cy="800219"/>
          </a:xfrm>
          <a:prstGeom prst="rect">
            <a:avLst/>
          </a:prstGeom>
          <a:solidFill>
            <a:schemeClr val="bg1"/>
          </a:solidFill>
        </p:spPr>
        <p:txBody>
          <a:bodyPr wrap="square" rtlCol="0">
            <a:spAutoFit/>
          </a:bodyPr>
          <a:lstStyle/>
          <a:p>
            <a:r>
              <a:rPr lang="en-US" sz="1400" b="1" dirty="0"/>
              <a:t>[TCAD 2020]</a:t>
            </a:r>
            <a:r>
              <a:rPr lang="en-US" sz="1400" dirty="0"/>
              <a:t> Mahesh Balasubramanian and </a:t>
            </a:r>
            <a:r>
              <a:rPr lang="en-US" sz="1400" dirty="0" err="1"/>
              <a:t>Aviral</a:t>
            </a:r>
            <a:r>
              <a:rPr lang="en-US" sz="1400" dirty="0"/>
              <a:t> Shrivastava, “</a:t>
            </a:r>
            <a:r>
              <a:rPr lang="en-US" sz="1400" b="1" dirty="0"/>
              <a:t>CRIMSON: </a:t>
            </a:r>
            <a:r>
              <a:rPr lang="en-US" sz="1400" dirty="0"/>
              <a:t>Compute-intensive loop acceleration by Randomized Iterative Modulo Scheduling and Optimized Mapping on CGRAs.”,  in IEEE Transactions on Computer-Aided Design of Integrated Circuits and Systems, 2020.   </a:t>
            </a:r>
            <a:endParaRPr lang="en-US" dirty="0"/>
          </a:p>
          <a:p>
            <a:endParaRPr lang="en-US" dirty="0"/>
          </a:p>
        </p:txBody>
      </p:sp>
      <p:pic>
        <p:nvPicPr>
          <p:cNvPr id="4" name="Picture 3">
            <a:extLst>
              <a:ext uri="{FF2B5EF4-FFF2-40B4-BE49-F238E27FC236}">
                <a16:creationId xmlns:a16="http://schemas.microsoft.com/office/drawing/2014/main" id="{57CC7B87-C337-F845-B7C2-3A36A02C7864}"/>
              </a:ext>
            </a:extLst>
          </p:cNvPr>
          <p:cNvPicPr>
            <a:picLocks noChangeAspect="1"/>
          </p:cNvPicPr>
          <p:nvPr/>
        </p:nvPicPr>
        <p:blipFill>
          <a:blip r:embed="rId11"/>
          <a:stretch>
            <a:fillRect/>
          </a:stretch>
        </p:blipFill>
        <p:spPr>
          <a:xfrm>
            <a:off x="2576913" y="32849"/>
            <a:ext cx="6445109" cy="2922970"/>
          </a:xfrm>
          <a:prstGeom prst="rect">
            <a:avLst/>
          </a:prstGeom>
        </p:spPr>
      </p:pic>
    </p:spTree>
    <p:extLst>
      <p:ext uri="{BB962C8B-B14F-4D97-AF65-F5344CB8AC3E}">
        <p14:creationId xmlns:p14="http://schemas.microsoft.com/office/powerpoint/2010/main" val="190788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16"/>
                                        </p:tgtEl>
                                      </p:cBhvr>
                                    </p:animEffect>
                                    <p:set>
                                      <p:cBhvr>
                                        <p:cTn id="11" dur="1" fill="hold">
                                          <p:stCondLst>
                                            <p:cond delay="499"/>
                                          </p:stCondLst>
                                        </p:cTn>
                                        <p:tgtEl>
                                          <p:spTgt spid="16"/>
                                        </p:tgtEl>
                                        <p:attrNameLst>
                                          <p:attrName>style.visibility</p:attrName>
                                        </p:attrNameLst>
                                      </p:cBhvr>
                                      <p:to>
                                        <p:strVal val="hidden"/>
                                      </p:to>
                                    </p:set>
                                  </p:childTnLst>
                                </p:cTn>
                              </p:par>
                              <p:par>
                                <p:cTn id="12" presetID="1"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4C86A-B737-514A-877B-CC67BD4735BF}"/>
              </a:ext>
            </a:extLst>
          </p:cNvPr>
          <p:cNvSpPr>
            <a:spLocks noGrp="1"/>
          </p:cNvSpPr>
          <p:nvPr>
            <p:ph type="title"/>
          </p:nvPr>
        </p:nvSpPr>
        <p:spPr/>
        <p:txBody>
          <a:bodyPr/>
          <a:lstStyle/>
          <a:p>
            <a:r>
              <a:rPr lang="en-US" sz="3600" dirty="0"/>
              <a:t>Compiler Design for Accelerated Computing on CGRAs</a:t>
            </a:r>
          </a:p>
        </p:txBody>
      </p:sp>
      <p:sp>
        <p:nvSpPr>
          <p:cNvPr id="3" name="Slide Number Placeholder 2">
            <a:extLst>
              <a:ext uri="{FF2B5EF4-FFF2-40B4-BE49-F238E27FC236}">
                <a16:creationId xmlns:a16="http://schemas.microsoft.com/office/drawing/2014/main" id="{B3155141-0987-934F-8822-FF2C3BC71EDE}"/>
              </a:ext>
            </a:extLst>
          </p:cNvPr>
          <p:cNvSpPr>
            <a:spLocks noGrp="1"/>
          </p:cNvSpPr>
          <p:nvPr>
            <p:ph type="sldNum" sz="quarter" idx="12"/>
          </p:nvPr>
        </p:nvSpPr>
        <p:spPr/>
        <p:txBody>
          <a:bodyPr/>
          <a:lstStyle/>
          <a:p>
            <a:fld id="{86E00D81-A243-204E-9897-44BD133A87DB}" type="slidenum">
              <a:rPr lang="en-US" smtClean="0"/>
              <a:t>10</a:t>
            </a:fld>
            <a:endParaRPr lang="en-US" dirty="0"/>
          </a:p>
        </p:txBody>
      </p:sp>
      <p:sp>
        <p:nvSpPr>
          <p:cNvPr id="4" name="Content Placeholder 3">
            <a:extLst>
              <a:ext uri="{FF2B5EF4-FFF2-40B4-BE49-F238E27FC236}">
                <a16:creationId xmlns:a16="http://schemas.microsoft.com/office/drawing/2014/main" id="{F113C9CF-14E2-A74F-8607-8464BFCA4236}"/>
              </a:ext>
            </a:extLst>
          </p:cNvPr>
          <p:cNvSpPr>
            <a:spLocks noGrp="1"/>
          </p:cNvSpPr>
          <p:nvPr>
            <p:ph sz="quarter" idx="1"/>
          </p:nvPr>
        </p:nvSpPr>
        <p:spPr/>
        <p:txBody>
          <a:bodyPr>
            <a:normAutofit/>
          </a:bodyPr>
          <a:lstStyle/>
          <a:p>
            <a:r>
              <a:rPr lang="en-US" sz="2400" b="1" i="1" dirty="0"/>
              <a:t>Thesis statement</a:t>
            </a:r>
            <a:r>
              <a:rPr lang="en-US" sz="2400" i="1" dirty="0"/>
              <a:t>: Effective compiler technology and codesign approach is crucial in achieving efficient acceleration of applications on CGRAs.</a:t>
            </a:r>
          </a:p>
          <a:p>
            <a:pPr marL="0" indent="0">
              <a:buNone/>
            </a:pPr>
            <a:endParaRPr lang="en-US" sz="2400" dirty="0"/>
          </a:p>
        </p:txBody>
      </p:sp>
      <p:sp>
        <p:nvSpPr>
          <p:cNvPr id="11" name="Rectangle 10">
            <a:extLst>
              <a:ext uri="{FF2B5EF4-FFF2-40B4-BE49-F238E27FC236}">
                <a16:creationId xmlns:a16="http://schemas.microsoft.com/office/drawing/2014/main" id="{0116A7A7-C7D6-D948-8667-145D7B6CCB86}"/>
              </a:ext>
            </a:extLst>
          </p:cNvPr>
          <p:cNvSpPr/>
          <p:nvPr/>
        </p:nvSpPr>
        <p:spPr>
          <a:xfrm>
            <a:off x="2813714" y="2650032"/>
            <a:ext cx="6564572" cy="532262"/>
          </a:xfrm>
          <a:prstGeom prst="rect">
            <a:avLst/>
          </a:prstGeom>
          <a:solidFill>
            <a:srgbClr val="2094CB"/>
          </a:solidFill>
          <a:ln>
            <a:solidFill>
              <a:schemeClr val="tx1"/>
            </a:solidFill>
          </a:ln>
          <a:scene3d>
            <a:camera prst="orthographicFront"/>
            <a:lightRig rig="threePt" dir="t"/>
          </a:scene3d>
          <a:sp3d contourW="12700">
            <a:bevelB/>
            <a:contourClr>
              <a:srgbClr val="21B1F6"/>
            </a:contourClr>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bg1"/>
                </a:solidFill>
                <a:latin typeface="Arial" panose="020B0604020202020204" pitchFamily="34" charset="0"/>
                <a:cs typeface="Arial" panose="020B0604020202020204" pitchFamily="34" charset="0"/>
              </a:rPr>
              <a:t>Randomized Scheduling Algorithm</a:t>
            </a:r>
          </a:p>
        </p:txBody>
      </p:sp>
      <p:sp>
        <p:nvSpPr>
          <p:cNvPr id="12" name="Rectangle 11">
            <a:extLst>
              <a:ext uri="{FF2B5EF4-FFF2-40B4-BE49-F238E27FC236}">
                <a16:creationId xmlns:a16="http://schemas.microsoft.com/office/drawing/2014/main" id="{B6D60F1F-A743-EC46-8784-6EF1FA58FD11}"/>
              </a:ext>
            </a:extLst>
          </p:cNvPr>
          <p:cNvSpPr/>
          <p:nvPr/>
        </p:nvSpPr>
        <p:spPr>
          <a:xfrm>
            <a:off x="2813713" y="3532589"/>
            <a:ext cx="6564573" cy="532262"/>
          </a:xfrm>
          <a:prstGeom prst="rect">
            <a:avLst/>
          </a:prstGeom>
          <a:solidFill>
            <a:srgbClr val="2094CB"/>
          </a:solidFill>
          <a:ln>
            <a:solidFill>
              <a:schemeClr val="tx1"/>
            </a:solidFill>
          </a:ln>
          <a:scene3d>
            <a:camera prst="orthographicFront"/>
            <a:lightRig rig="threePt" dir="t"/>
          </a:scene3d>
          <a:sp3d contourW="12700">
            <a:bevelB/>
            <a:contourClr>
              <a:srgbClr val="21B1F6"/>
            </a:contourClr>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bg1"/>
                </a:solidFill>
                <a:latin typeface="Arial" panose="020B0604020202020204" pitchFamily="34" charset="0"/>
                <a:cs typeface="Arial" panose="020B0604020202020204" pitchFamily="34" charset="0"/>
              </a:rPr>
              <a:t>Failure-Aware Mapping Algorithm</a:t>
            </a:r>
          </a:p>
        </p:txBody>
      </p:sp>
      <p:sp>
        <p:nvSpPr>
          <p:cNvPr id="13" name="Rectangle 12">
            <a:extLst>
              <a:ext uri="{FF2B5EF4-FFF2-40B4-BE49-F238E27FC236}">
                <a16:creationId xmlns:a16="http://schemas.microsoft.com/office/drawing/2014/main" id="{3CB4744D-482D-8F4B-8914-2E71B32635FB}"/>
              </a:ext>
            </a:extLst>
          </p:cNvPr>
          <p:cNvSpPr/>
          <p:nvPr/>
        </p:nvSpPr>
        <p:spPr>
          <a:xfrm>
            <a:off x="2813712" y="4415146"/>
            <a:ext cx="6564575" cy="532262"/>
          </a:xfrm>
          <a:prstGeom prst="rect">
            <a:avLst/>
          </a:prstGeom>
          <a:solidFill>
            <a:srgbClr val="2094CB"/>
          </a:solidFill>
          <a:ln>
            <a:solidFill>
              <a:schemeClr val="tx1"/>
            </a:solidFill>
          </a:ln>
          <a:scene3d>
            <a:camera prst="orthographicFront"/>
            <a:lightRig rig="threePt" dir="t"/>
          </a:scene3d>
          <a:sp3d contourW="12700">
            <a:bevelB/>
            <a:contourClr>
              <a:srgbClr val="21B1F6"/>
            </a:contourClr>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bg1"/>
                </a:solidFill>
                <a:latin typeface="Arial" panose="020B0604020202020204" pitchFamily="34" charset="0"/>
                <a:cs typeface="Arial" panose="020B0604020202020204" pitchFamily="34" charset="0"/>
              </a:rPr>
              <a:t>Co-design Approach for Mapping Conditionals</a:t>
            </a:r>
          </a:p>
        </p:txBody>
      </p:sp>
      <p:sp>
        <p:nvSpPr>
          <p:cNvPr id="14" name="Rectangle 13">
            <a:extLst>
              <a:ext uri="{FF2B5EF4-FFF2-40B4-BE49-F238E27FC236}">
                <a16:creationId xmlns:a16="http://schemas.microsoft.com/office/drawing/2014/main" id="{EA6B0E00-B5D4-5945-8B68-E8B39C645083}"/>
              </a:ext>
            </a:extLst>
          </p:cNvPr>
          <p:cNvSpPr/>
          <p:nvPr/>
        </p:nvSpPr>
        <p:spPr>
          <a:xfrm>
            <a:off x="2813712" y="5293046"/>
            <a:ext cx="6564576" cy="532262"/>
          </a:xfrm>
          <a:prstGeom prst="rect">
            <a:avLst/>
          </a:prstGeom>
          <a:solidFill>
            <a:srgbClr val="2094CB"/>
          </a:solidFill>
          <a:ln>
            <a:solidFill>
              <a:schemeClr val="tx1"/>
            </a:solidFill>
          </a:ln>
          <a:scene3d>
            <a:camera prst="orthographicFront"/>
            <a:lightRig rig="threePt" dir="t"/>
          </a:scene3d>
          <a:sp3d contourW="12700">
            <a:bevelB/>
            <a:contourClr>
              <a:srgbClr val="21B1F6"/>
            </a:contourClr>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bg1"/>
                </a:solidFill>
                <a:latin typeface="Arial" panose="020B0604020202020204" pitchFamily="34" charset="0"/>
                <a:cs typeface="Arial" panose="020B0604020202020204" pitchFamily="34" charset="0"/>
              </a:rPr>
              <a:t>Compilation Simulation Framework for CGRAs</a:t>
            </a:r>
          </a:p>
        </p:txBody>
      </p:sp>
    </p:spTree>
    <p:extLst>
      <p:ext uri="{BB962C8B-B14F-4D97-AF65-F5344CB8AC3E}">
        <p14:creationId xmlns:p14="http://schemas.microsoft.com/office/powerpoint/2010/main" val="289788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2"/>
                                        </p:tgtEl>
                                        <p:attrNameLst>
                                          <p:attrName>fillcolor</p:attrName>
                                        </p:attrNameLst>
                                      </p:cBhvr>
                                      <p:to>
                                        <a:srgbClr val="D9ED92"/>
                                      </p:to>
                                    </p:animClr>
                                    <p:set>
                                      <p:cBhvr>
                                        <p:cTn id="7" dur="500" fill="hold"/>
                                        <p:tgtEl>
                                          <p:spTgt spid="12"/>
                                        </p:tgtEl>
                                        <p:attrNameLst>
                                          <p:attrName>fill.type</p:attrName>
                                        </p:attrNameLst>
                                      </p:cBhvr>
                                      <p:to>
                                        <p:strVal val="solid"/>
                                      </p:to>
                                    </p:set>
                                    <p:set>
                                      <p:cBhvr>
                                        <p:cTn id="8" dur="500" fill="hold"/>
                                        <p:tgtEl>
                                          <p:spTgt spid="12"/>
                                        </p:tgtEl>
                                        <p:attrNameLst>
                                          <p:attrName>fill.on</p:attrName>
                                        </p:attrNameLst>
                                      </p:cBhvr>
                                      <p:to>
                                        <p:strVal val="true"/>
                                      </p:to>
                                    </p:set>
                                  </p:childTnLst>
                                </p:cTn>
                              </p:par>
                              <p:par>
                                <p:cTn id="9" presetID="3" presetClass="emph" presetSubtype="2" fill="hold" nodeType="withEffect">
                                  <p:stCondLst>
                                    <p:cond delay="0"/>
                                  </p:stCondLst>
                                  <p:childTnLst>
                                    <p:animClr clrSpc="rgb" dir="cw">
                                      <p:cBhvr override="childStyle">
                                        <p:cTn id="10" dur="500" fill="hold"/>
                                        <p:tgtEl>
                                          <p:spTgt spid="12">
                                            <p:txEl>
                                              <p:pRg st="0" end="0"/>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23863F-7544-4442-8E6D-B08023F2A3BE}"/>
              </a:ext>
            </a:extLst>
          </p:cNvPr>
          <p:cNvSpPr>
            <a:spLocks noGrp="1"/>
          </p:cNvSpPr>
          <p:nvPr>
            <p:ph type="sldNum" sz="quarter" idx="12"/>
          </p:nvPr>
        </p:nvSpPr>
        <p:spPr/>
        <p:txBody>
          <a:bodyPr/>
          <a:lstStyle/>
          <a:p>
            <a:fld id="{86E00D81-A243-204E-9897-44BD133A87DB}" type="slidenum">
              <a:rPr lang="en-US" smtClean="0"/>
              <a:t>11</a:t>
            </a:fld>
            <a:endParaRPr lang="en-US" dirty="0"/>
          </a:p>
        </p:txBody>
      </p:sp>
      <p:graphicFrame>
        <p:nvGraphicFramePr>
          <p:cNvPr id="7" name="Diagram 6">
            <a:extLst>
              <a:ext uri="{FF2B5EF4-FFF2-40B4-BE49-F238E27FC236}">
                <a16:creationId xmlns:a16="http://schemas.microsoft.com/office/drawing/2014/main" id="{42C0B000-DA85-1046-879A-306B5CE87982}"/>
              </a:ext>
            </a:extLst>
          </p:cNvPr>
          <p:cNvGraphicFramePr/>
          <p:nvPr>
            <p:extLst>
              <p:ext uri="{D42A27DB-BD31-4B8C-83A1-F6EECF244321}">
                <p14:modId xmlns:p14="http://schemas.microsoft.com/office/powerpoint/2010/main" val="4120300515"/>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1" name="Straight Connector 10">
            <a:extLst>
              <a:ext uri="{FF2B5EF4-FFF2-40B4-BE49-F238E27FC236}">
                <a16:creationId xmlns:a16="http://schemas.microsoft.com/office/drawing/2014/main" id="{E2517C23-A02D-1042-A82D-5383D080EB3B}"/>
              </a:ext>
            </a:extLst>
          </p:cNvPr>
          <p:cNvCxnSpPr/>
          <p:nvPr/>
        </p:nvCxnSpPr>
        <p:spPr>
          <a:xfrm>
            <a:off x="0" y="2496126"/>
            <a:ext cx="12192000" cy="0"/>
          </a:xfrm>
          <a:prstGeom prst="line">
            <a:avLst/>
          </a:prstGeom>
          <a:ln>
            <a:solidFill>
              <a:srgbClr val="000000"/>
            </a:solidFill>
            <a:tailEnd type="non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B2E032AC-103F-244C-A2D4-84D736570C6A}"/>
              </a:ext>
            </a:extLst>
          </p:cNvPr>
          <p:cNvPicPr>
            <a:picLocks noChangeAspect="1"/>
          </p:cNvPicPr>
          <p:nvPr/>
        </p:nvPicPr>
        <p:blipFill rotWithShape="1">
          <a:blip r:embed="rId7"/>
          <a:srcRect l="-1" r="-2290"/>
          <a:stretch/>
        </p:blipFill>
        <p:spPr>
          <a:xfrm>
            <a:off x="0" y="28830"/>
            <a:ext cx="12471203" cy="2467296"/>
          </a:xfrm>
          <a:prstGeom prst="rect">
            <a:avLst/>
          </a:prstGeom>
        </p:spPr>
      </p:pic>
      <p:pic>
        <p:nvPicPr>
          <p:cNvPr id="4" name="Picture 3">
            <a:extLst>
              <a:ext uri="{FF2B5EF4-FFF2-40B4-BE49-F238E27FC236}">
                <a16:creationId xmlns:a16="http://schemas.microsoft.com/office/drawing/2014/main" id="{7B5CEF09-F95E-0841-84A3-DD62728455C1}"/>
              </a:ext>
            </a:extLst>
          </p:cNvPr>
          <p:cNvPicPr>
            <a:picLocks noChangeAspect="1"/>
          </p:cNvPicPr>
          <p:nvPr/>
        </p:nvPicPr>
        <p:blipFill>
          <a:blip r:embed="rId8"/>
          <a:stretch>
            <a:fillRect/>
          </a:stretch>
        </p:blipFill>
        <p:spPr>
          <a:xfrm>
            <a:off x="0" y="2653066"/>
            <a:ext cx="7606047" cy="1799904"/>
          </a:xfrm>
          <a:prstGeom prst="rect">
            <a:avLst/>
          </a:prstGeom>
        </p:spPr>
      </p:pic>
      <p:pic>
        <p:nvPicPr>
          <p:cNvPr id="9" name="Picture 8">
            <a:extLst>
              <a:ext uri="{FF2B5EF4-FFF2-40B4-BE49-F238E27FC236}">
                <a16:creationId xmlns:a16="http://schemas.microsoft.com/office/drawing/2014/main" id="{5BFAC0E3-F8AD-374B-ADD5-B6DAF00535B1}"/>
              </a:ext>
            </a:extLst>
          </p:cNvPr>
          <p:cNvPicPr>
            <a:picLocks noChangeAspect="1"/>
          </p:cNvPicPr>
          <p:nvPr/>
        </p:nvPicPr>
        <p:blipFill>
          <a:blip r:embed="rId9"/>
          <a:stretch>
            <a:fillRect/>
          </a:stretch>
        </p:blipFill>
        <p:spPr>
          <a:xfrm>
            <a:off x="0" y="4399506"/>
            <a:ext cx="7606047" cy="1861679"/>
          </a:xfrm>
          <a:prstGeom prst="rect">
            <a:avLst/>
          </a:prstGeom>
        </p:spPr>
      </p:pic>
      <p:pic>
        <p:nvPicPr>
          <p:cNvPr id="14" name="Picture 13">
            <a:extLst>
              <a:ext uri="{FF2B5EF4-FFF2-40B4-BE49-F238E27FC236}">
                <a16:creationId xmlns:a16="http://schemas.microsoft.com/office/drawing/2014/main" id="{AD33C329-F858-5049-AE78-64F88E4AB65F}"/>
              </a:ext>
            </a:extLst>
          </p:cNvPr>
          <p:cNvPicPr>
            <a:picLocks noChangeAspect="1"/>
          </p:cNvPicPr>
          <p:nvPr/>
        </p:nvPicPr>
        <p:blipFill>
          <a:blip r:embed="rId10"/>
          <a:stretch>
            <a:fillRect/>
          </a:stretch>
        </p:blipFill>
        <p:spPr>
          <a:xfrm>
            <a:off x="7606047" y="2529047"/>
            <a:ext cx="4491725" cy="1923907"/>
          </a:xfrm>
          <a:prstGeom prst="rect">
            <a:avLst/>
          </a:prstGeom>
        </p:spPr>
      </p:pic>
      <p:pic>
        <p:nvPicPr>
          <p:cNvPr id="5" name="Picture 4">
            <a:extLst>
              <a:ext uri="{FF2B5EF4-FFF2-40B4-BE49-F238E27FC236}">
                <a16:creationId xmlns:a16="http://schemas.microsoft.com/office/drawing/2014/main" id="{9C286982-86A6-FD42-AAAB-30284C947A1F}"/>
              </a:ext>
            </a:extLst>
          </p:cNvPr>
          <p:cNvPicPr>
            <a:picLocks noChangeAspect="1"/>
          </p:cNvPicPr>
          <p:nvPr/>
        </p:nvPicPr>
        <p:blipFill>
          <a:blip r:embed="rId11"/>
          <a:stretch>
            <a:fillRect/>
          </a:stretch>
        </p:blipFill>
        <p:spPr>
          <a:xfrm>
            <a:off x="7754687" y="4399505"/>
            <a:ext cx="4343085" cy="2107773"/>
          </a:xfrm>
          <a:prstGeom prst="rect">
            <a:avLst/>
          </a:prstGeom>
        </p:spPr>
      </p:pic>
    </p:spTree>
    <p:extLst>
      <p:ext uri="{BB962C8B-B14F-4D97-AF65-F5344CB8AC3E}">
        <p14:creationId xmlns:p14="http://schemas.microsoft.com/office/powerpoint/2010/main" val="530687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4C86A-B737-514A-877B-CC67BD4735BF}"/>
              </a:ext>
            </a:extLst>
          </p:cNvPr>
          <p:cNvSpPr>
            <a:spLocks noGrp="1"/>
          </p:cNvSpPr>
          <p:nvPr>
            <p:ph type="title"/>
          </p:nvPr>
        </p:nvSpPr>
        <p:spPr/>
        <p:txBody>
          <a:bodyPr/>
          <a:lstStyle/>
          <a:p>
            <a:r>
              <a:rPr lang="en-US" sz="3600" dirty="0"/>
              <a:t>Compiler Design for Accelerated Computing on CGRAs</a:t>
            </a:r>
          </a:p>
        </p:txBody>
      </p:sp>
      <p:sp>
        <p:nvSpPr>
          <p:cNvPr id="3" name="Slide Number Placeholder 2">
            <a:extLst>
              <a:ext uri="{FF2B5EF4-FFF2-40B4-BE49-F238E27FC236}">
                <a16:creationId xmlns:a16="http://schemas.microsoft.com/office/drawing/2014/main" id="{B3155141-0987-934F-8822-FF2C3BC71EDE}"/>
              </a:ext>
            </a:extLst>
          </p:cNvPr>
          <p:cNvSpPr>
            <a:spLocks noGrp="1"/>
          </p:cNvSpPr>
          <p:nvPr>
            <p:ph type="sldNum" sz="quarter" idx="12"/>
          </p:nvPr>
        </p:nvSpPr>
        <p:spPr/>
        <p:txBody>
          <a:bodyPr/>
          <a:lstStyle/>
          <a:p>
            <a:fld id="{86E00D81-A243-204E-9897-44BD133A87DB}" type="slidenum">
              <a:rPr lang="en-US" smtClean="0"/>
              <a:t>12</a:t>
            </a:fld>
            <a:endParaRPr lang="en-US" dirty="0"/>
          </a:p>
        </p:txBody>
      </p:sp>
      <p:sp>
        <p:nvSpPr>
          <p:cNvPr id="4" name="Content Placeholder 3">
            <a:extLst>
              <a:ext uri="{FF2B5EF4-FFF2-40B4-BE49-F238E27FC236}">
                <a16:creationId xmlns:a16="http://schemas.microsoft.com/office/drawing/2014/main" id="{F113C9CF-14E2-A74F-8607-8464BFCA4236}"/>
              </a:ext>
            </a:extLst>
          </p:cNvPr>
          <p:cNvSpPr>
            <a:spLocks noGrp="1"/>
          </p:cNvSpPr>
          <p:nvPr>
            <p:ph sz="quarter" idx="1"/>
          </p:nvPr>
        </p:nvSpPr>
        <p:spPr/>
        <p:txBody>
          <a:bodyPr>
            <a:normAutofit/>
          </a:bodyPr>
          <a:lstStyle/>
          <a:p>
            <a:r>
              <a:rPr lang="en-US" sz="2400" b="1" i="1" dirty="0"/>
              <a:t>Thesis statement</a:t>
            </a:r>
            <a:r>
              <a:rPr lang="en-US" sz="2400" i="1" dirty="0"/>
              <a:t>: Effective compiler technology and codesign approach is crucial in achieving efficient acceleration of applications on CGRAs.</a:t>
            </a:r>
          </a:p>
          <a:p>
            <a:pPr marL="0" indent="0">
              <a:buNone/>
            </a:pPr>
            <a:endParaRPr lang="en-US" sz="2400" dirty="0"/>
          </a:p>
        </p:txBody>
      </p:sp>
      <p:sp>
        <p:nvSpPr>
          <p:cNvPr id="11" name="Rectangle 10">
            <a:extLst>
              <a:ext uri="{FF2B5EF4-FFF2-40B4-BE49-F238E27FC236}">
                <a16:creationId xmlns:a16="http://schemas.microsoft.com/office/drawing/2014/main" id="{0116A7A7-C7D6-D948-8667-145D7B6CCB86}"/>
              </a:ext>
            </a:extLst>
          </p:cNvPr>
          <p:cNvSpPr/>
          <p:nvPr/>
        </p:nvSpPr>
        <p:spPr>
          <a:xfrm>
            <a:off x="2813714" y="2650032"/>
            <a:ext cx="6564572" cy="532262"/>
          </a:xfrm>
          <a:prstGeom prst="rect">
            <a:avLst/>
          </a:prstGeom>
          <a:solidFill>
            <a:srgbClr val="2094CB"/>
          </a:solidFill>
          <a:ln>
            <a:solidFill>
              <a:schemeClr val="tx1"/>
            </a:solidFill>
          </a:ln>
          <a:scene3d>
            <a:camera prst="orthographicFront"/>
            <a:lightRig rig="threePt" dir="t"/>
          </a:scene3d>
          <a:sp3d contourW="12700">
            <a:bevelB/>
            <a:contourClr>
              <a:srgbClr val="21B1F6"/>
            </a:contourClr>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bg1"/>
                </a:solidFill>
                <a:latin typeface="Arial" panose="020B0604020202020204" pitchFamily="34" charset="0"/>
                <a:cs typeface="Arial" panose="020B0604020202020204" pitchFamily="34" charset="0"/>
              </a:rPr>
              <a:t>Randomized Scheduling Algorithm</a:t>
            </a:r>
          </a:p>
        </p:txBody>
      </p:sp>
      <p:sp>
        <p:nvSpPr>
          <p:cNvPr id="12" name="Rectangle 11">
            <a:extLst>
              <a:ext uri="{FF2B5EF4-FFF2-40B4-BE49-F238E27FC236}">
                <a16:creationId xmlns:a16="http://schemas.microsoft.com/office/drawing/2014/main" id="{B6D60F1F-A743-EC46-8784-6EF1FA58FD11}"/>
              </a:ext>
            </a:extLst>
          </p:cNvPr>
          <p:cNvSpPr/>
          <p:nvPr/>
        </p:nvSpPr>
        <p:spPr>
          <a:xfrm>
            <a:off x="2813713" y="3532589"/>
            <a:ext cx="6564573" cy="532262"/>
          </a:xfrm>
          <a:prstGeom prst="rect">
            <a:avLst/>
          </a:prstGeom>
          <a:solidFill>
            <a:srgbClr val="2094CB"/>
          </a:solidFill>
          <a:ln>
            <a:solidFill>
              <a:schemeClr val="tx1"/>
            </a:solidFill>
          </a:ln>
          <a:scene3d>
            <a:camera prst="orthographicFront"/>
            <a:lightRig rig="threePt" dir="t"/>
          </a:scene3d>
          <a:sp3d contourW="12700">
            <a:bevelB/>
            <a:contourClr>
              <a:srgbClr val="21B1F6"/>
            </a:contourClr>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bg1"/>
                </a:solidFill>
                <a:latin typeface="Arial" panose="020B0604020202020204" pitchFamily="34" charset="0"/>
                <a:cs typeface="Arial" panose="020B0604020202020204" pitchFamily="34" charset="0"/>
              </a:rPr>
              <a:t>Failure-Aware Mapping Algorithm</a:t>
            </a:r>
          </a:p>
        </p:txBody>
      </p:sp>
      <p:sp>
        <p:nvSpPr>
          <p:cNvPr id="13" name="Rectangle 12">
            <a:extLst>
              <a:ext uri="{FF2B5EF4-FFF2-40B4-BE49-F238E27FC236}">
                <a16:creationId xmlns:a16="http://schemas.microsoft.com/office/drawing/2014/main" id="{3CB4744D-482D-8F4B-8914-2E71B32635FB}"/>
              </a:ext>
            </a:extLst>
          </p:cNvPr>
          <p:cNvSpPr/>
          <p:nvPr/>
        </p:nvSpPr>
        <p:spPr>
          <a:xfrm>
            <a:off x="2813712" y="4415146"/>
            <a:ext cx="6564575" cy="532262"/>
          </a:xfrm>
          <a:prstGeom prst="rect">
            <a:avLst/>
          </a:prstGeom>
          <a:solidFill>
            <a:srgbClr val="2094CB"/>
          </a:solidFill>
          <a:ln>
            <a:solidFill>
              <a:schemeClr val="tx1"/>
            </a:solidFill>
          </a:ln>
          <a:scene3d>
            <a:camera prst="orthographicFront"/>
            <a:lightRig rig="threePt" dir="t"/>
          </a:scene3d>
          <a:sp3d contourW="12700">
            <a:bevelB/>
            <a:contourClr>
              <a:srgbClr val="21B1F6"/>
            </a:contourClr>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bg1"/>
                </a:solidFill>
                <a:latin typeface="Arial" panose="020B0604020202020204" pitchFamily="34" charset="0"/>
                <a:cs typeface="Arial" panose="020B0604020202020204" pitchFamily="34" charset="0"/>
              </a:rPr>
              <a:t>Co-design Approach for Mapping Conditionals</a:t>
            </a:r>
          </a:p>
        </p:txBody>
      </p:sp>
      <p:sp>
        <p:nvSpPr>
          <p:cNvPr id="14" name="Rectangle 13">
            <a:extLst>
              <a:ext uri="{FF2B5EF4-FFF2-40B4-BE49-F238E27FC236}">
                <a16:creationId xmlns:a16="http://schemas.microsoft.com/office/drawing/2014/main" id="{EA6B0E00-B5D4-5945-8B68-E8B39C645083}"/>
              </a:ext>
            </a:extLst>
          </p:cNvPr>
          <p:cNvSpPr/>
          <p:nvPr/>
        </p:nvSpPr>
        <p:spPr>
          <a:xfrm>
            <a:off x="2813712" y="5293046"/>
            <a:ext cx="6564576" cy="532262"/>
          </a:xfrm>
          <a:prstGeom prst="rect">
            <a:avLst/>
          </a:prstGeom>
          <a:solidFill>
            <a:srgbClr val="2094CB"/>
          </a:solidFill>
          <a:ln>
            <a:solidFill>
              <a:schemeClr val="tx1"/>
            </a:solidFill>
          </a:ln>
          <a:scene3d>
            <a:camera prst="orthographicFront"/>
            <a:lightRig rig="threePt" dir="t"/>
          </a:scene3d>
          <a:sp3d contourW="12700">
            <a:bevelB/>
            <a:contourClr>
              <a:srgbClr val="21B1F6"/>
            </a:contourClr>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bg1"/>
                </a:solidFill>
                <a:latin typeface="Arial" panose="020B0604020202020204" pitchFamily="34" charset="0"/>
                <a:cs typeface="Arial" panose="020B0604020202020204" pitchFamily="34" charset="0"/>
              </a:rPr>
              <a:t>Compilation Simulation Framework for CGRAs</a:t>
            </a:r>
          </a:p>
        </p:txBody>
      </p:sp>
    </p:spTree>
    <p:extLst>
      <p:ext uri="{BB962C8B-B14F-4D97-AF65-F5344CB8AC3E}">
        <p14:creationId xmlns:p14="http://schemas.microsoft.com/office/powerpoint/2010/main" val="210816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3"/>
                                        </p:tgtEl>
                                        <p:attrNameLst>
                                          <p:attrName>fillcolor</p:attrName>
                                        </p:attrNameLst>
                                      </p:cBhvr>
                                      <p:to>
                                        <a:srgbClr val="D9ED92"/>
                                      </p:to>
                                    </p:animClr>
                                    <p:set>
                                      <p:cBhvr>
                                        <p:cTn id="7" dur="500" fill="hold"/>
                                        <p:tgtEl>
                                          <p:spTgt spid="13"/>
                                        </p:tgtEl>
                                        <p:attrNameLst>
                                          <p:attrName>fill.type</p:attrName>
                                        </p:attrNameLst>
                                      </p:cBhvr>
                                      <p:to>
                                        <p:strVal val="solid"/>
                                      </p:to>
                                    </p:set>
                                    <p:set>
                                      <p:cBhvr>
                                        <p:cTn id="8" dur="500" fill="hold"/>
                                        <p:tgtEl>
                                          <p:spTgt spid="13"/>
                                        </p:tgtEl>
                                        <p:attrNameLst>
                                          <p:attrName>fill.on</p:attrName>
                                        </p:attrNameLst>
                                      </p:cBhvr>
                                      <p:to>
                                        <p:strVal val="true"/>
                                      </p:to>
                                    </p:set>
                                  </p:childTnLst>
                                </p:cTn>
                              </p:par>
                              <p:par>
                                <p:cTn id="9" presetID="3" presetClass="emph" presetSubtype="2" fill="hold" nodeType="withEffect">
                                  <p:stCondLst>
                                    <p:cond delay="0"/>
                                  </p:stCondLst>
                                  <p:childTnLst>
                                    <p:animClr clrSpc="rgb" dir="cw">
                                      <p:cBhvr override="childStyle">
                                        <p:cTn id="10" dur="500" fill="hold"/>
                                        <p:tgtEl>
                                          <p:spTgt spid="13">
                                            <p:txEl>
                                              <p:pRg st="0" end="0"/>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23863F-7544-4442-8E6D-B08023F2A3BE}"/>
              </a:ext>
            </a:extLst>
          </p:cNvPr>
          <p:cNvSpPr>
            <a:spLocks noGrp="1"/>
          </p:cNvSpPr>
          <p:nvPr>
            <p:ph type="sldNum" sz="quarter" idx="12"/>
          </p:nvPr>
        </p:nvSpPr>
        <p:spPr/>
        <p:txBody>
          <a:bodyPr/>
          <a:lstStyle/>
          <a:p>
            <a:fld id="{86E00D81-A243-204E-9897-44BD133A87DB}" type="slidenum">
              <a:rPr lang="en-US" smtClean="0"/>
              <a:t>13</a:t>
            </a:fld>
            <a:endParaRPr lang="en-US" dirty="0"/>
          </a:p>
        </p:txBody>
      </p:sp>
      <p:graphicFrame>
        <p:nvGraphicFramePr>
          <p:cNvPr id="7" name="Diagram 6">
            <a:extLst>
              <a:ext uri="{FF2B5EF4-FFF2-40B4-BE49-F238E27FC236}">
                <a16:creationId xmlns:a16="http://schemas.microsoft.com/office/drawing/2014/main" id="{42C0B000-DA85-1046-879A-306B5CE87982}"/>
              </a:ext>
            </a:extLst>
          </p:cNvPr>
          <p:cNvGraphicFramePr/>
          <p:nvPr>
            <p:extLst>
              <p:ext uri="{D42A27DB-BD31-4B8C-83A1-F6EECF244321}">
                <p14:modId xmlns:p14="http://schemas.microsoft.com/office/powerpoint/2010/main" val="3855244911"/>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Straight Connector 8">
            <a:extLst>
              <a:ext uri="{FF2B5EF4-FFF2-40B4-BE49-F238E27FC236}">
                <a16:creationId xmlns:a16="http://schemas.microsoft.com/office/drawing/2014/main" id="{3A3483D1-045A-704A-880C-144688F2BBF8}"/>
              </a:ext>
            </a:extLst>
          </p:cNvPr>
          <p:cNvCxnSpPr>
            <a:cxnSpLocks/>
          </p:cNvCxnSpPr>
          <p:nvPr/>
        </p:nvCxnSpPr>
        <p:spPr>
          <a:xfrm>
            <a:off x="7493000" y="0"/>
            <a:ext cx="0" cy="3149600"/>
          </a:xfrm>
          <a:prstGeom prst="line">
            <a:avLst/>
          </a:prstGeom>
          <a:ln>
            <a:solidFill>
              <a:srgbClr val="000000"/>
            </a:solidFill>
            <a:tailEnd type="none"/>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2517C23-A02D-1042-A82D-5383D080EB3B}"/>
              </a:ext>
            </a:extLst>
          </p:cNvPr>
          <p:cNvCxnSpPr/>
          <p:nvPr/>
        </p:nvCxnSpPr>
        <p:spPr>
          <a:xfrm>
            <a:off x="25400" y="3149600"/>
            <a:ext cx="12192000" cy="0"/>
          </a:xfrm>
          <a:prstGeom prst="line">
            <a:avLst/>
          </a:prstGeom>
          <a:ln>
            <a:solidFill>
              <a:srgbClr val="000000"/>
            </a:solidFill>
            <a:tailEnd type="non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B6871B28-2A36-C04C-BF0F-A8FB5282A436}"/>
              </a:ext>
            </a:extLst>
          </p:cNvPr>
          <p:cNvPicPr>
            <a:picLocks noChangeAspect="1"/>
          </p:cNvPicPr>
          <p:nvPr/>
        </p:nvPicPr>
        <p:blipFill>
          <a:blip r:embed="rId7"/>
          <a:stretch>
            <a:fillRect/>
          </a:stretch>
        </p:blipFill>
        <p:spPr>
          <a:xfrm>
            <a:off x="114300" y="501649"/>
            <a:ext cx="3073400" cy="2174495"/>
          </a:xfrm>
          <a:prstGeom prst="rect">
            <a:avLst/>
          </a:prstGeom>
        </p:spPr>
      </p:pic>
      <p:pic>
        <p:nvPicPr>
          <p:cNvPr id="10" name="Picture 9">
            <a:extLst>
              <a:ext uri="{FF2B5EF4-FFF2-40B4-BE49-F238E27FC236}">
                <a16:creationId xmlns:a16="http://schemas.microsoft.com/office/drawing/2014/main" id="{5911A200-2F9A-5044-BFFC-0D9BD049886B}"/>
              </a:ext>
            </a:extLst>
          </p:cNvPr>
          <p:cNvPicPr>
            <a:picLocks noChangeAspect="1"/>
          </p:cNvPicPr>
          <p:nvPr/>
        </p:nvPicPr>
        <p:blipFill>
          <a:blip r:embed="rId8"/>
          <a:stretch>
            <a:fillRect/>
          </a:stretch>
        </p:blipFill>
        <p:spPr>
          <a:xfrm>
            <a:off x="3391972" y="-20528"/>
            <a:ext cx="4016962" cy="3098799"/>
          </a:xfrm>
          <a:prstGeom prst="rect">
            <a:avLst/>
          </a:prstGeom>
        </p:spPr>
      </p:pic>
      <p:pic>
        <p:nvPicPr>
          <p:cNvPr id="14" name="Picture 13">
            <a:extLst>
              <a:ext uri="{FF2B5EF4-FFF2-40B4-BE49-F238E27FC236}">
                <a16:creationId xmlns:a16="http://schemas.microsoft.com/office/drawing/2014/main" id="{D3E01A60-3439-D242-B7B1-639A87FE6D41}"/>
              </a:ext>
            </a:extLst>
          </p:cNvPr>
          <p:cNvPicPr>
            <a:picLocks noChangeAspect="1"/>
          </p:cNvPicPr>
          <p:nvPr/>
        </p:nvPicPr>
        <p:blipFill>
          <a:blip r:embed="rId9"/>
          <a:stretch>
            <a:fillRect/>
          </a:stretch>
        </p:blipFill>
        <p:spPr>
          <a:xfrm>
            <a:off x="448362" y="3175001"/>
            <a:ext cx="6666126" cy="2501670"/>
          </a:xfrm>
          <a:prstGeom prst="rect">
            <a:avLst/>
          </a:prstGeom>
        </p:spPr>
      </p:pic>
      <p:pic>
        <p:nvPicPr>
          <p:cNvPr id="16" name="Picture 15">
            <a:extLst>
              <a:ext uri="{FF2B5EF4-FFF2-40B4-BE49-F238E27FC236}">
                <a16:creationId xmlns:a16="http://schemas.microsoft.com/office/drawing/2014/main" id="{218E52E8-4464-F54A-BBD9-444F98D5D4F1}"/>
              </a:ext>
            </a:extLst>
          </p:cNvPr>
          <p:cNvPicPr>
            <a:picLocks noChangeAspect="1"/>
          </p:cNvPicPr>
          <p:nvPr/>
        </p:nvPicPr>
        <p:blipFill>
          <a:blip r:embed="rId10"/>
          <a:stretch>
            <a:fillRect/>
          </a:stretch>
        </p:blipFill>
        <p:spPr>
          <a:xfrm>
            <a:off x="7410450" y="3128020"/>
            <a:ext cx="4684926" cy="2425253"/>
          </a:xfrm>
          <a:prstGeom prst="rect">
            <a:avLst/>
          </a:prstGeom>
        </p:spPr>
      </p:pic>
      <p:pic>
        <p:nvPicPr>
          <p:cNvPr id="20" name="Picture 19">
            <a:extLst>
              <a:ext uri="{FF2B5EF4-FFF2-40B4-BE49-F238E27FC236}">
                <a16:creationId xmlns:a16="http://schemas.microsoft.com/office/drawing/2014/main" id="{15D63939-1C5C-E841-8BFF-8B89694F9198}"/>
              </a:ext>
            </a:extLst>
          </p:cNvPr>
          <p:cNvPicPr>
            <a:picLocks noChangeAspect="1"/>
          </p:cNvPicPr>
          <p:nvPr/>
        </p:nvPicPr>
        <p:blipFill rotWithShape="1">
          <a:blip r:embed="rId11"/>
          <a:srcRect r="37604"/>
          <a:stretch/>
        </p:blipFill>
        <p:spPr>
          <a:xfrm>
            <a:off x="7518400" y="523454"/>
            <a:ext cx="4526034" cy="2445593"/>
          </a:xfrm>
          <a:prstGeom prst="rect">
            <a:avLst/>
          </a:prstGeom>
        </p:spPr>
      </p:pic>
      <p:sp>
        <p:nvSpPr>
          <p:cNvPr id="21" name="TextBox 20">
            <a:extLst>
              <a:ext uri="{FF2B5EF4-FFF2-40B4-BE49-F238E27FC236}">
                <a16:creationId xmlns:a16="http://schemas.microsoft.com/office/drawing/2014/main" id="{8049F093-36B7-7942-937B-04C71910768E}"/>
              </a:ext>
            </a:extLst>
          </p:cNvPr>
          <p:cNvSpPr txBox="1"/>
          <p:nvPr/>
        </p:nvSpPr>
        <p:spPr>
          <a:xfrm>
            <a:off x="247650" y="5632098"/>
            <a:ext cx="11696700" cy="800219"/>
          </a:xfrm>
          <a:prstGeom prst="rect">
            <a:avLst/>
          </a:prstGeom>
          <a:solidFill>
            <a:schemeClr val="bg1"/>
          </a:solidFill>
        </p:spPr>
        <p:txBody>
          <a:bodyPr wrap="square" rtlCol="0">
            <a:spAutoFit/>
          </a:bodyPr>
          <a:lstStyle/>
          <a:p>
            <a:r>
              <a:rPr lang="en-US" sz="1400" b="1" dirty="0"/>
              <a:t>[DATE 2018] </a:t>
            </a:r>
            <a:r>
              <a:rPr lang="en-US" sz="1400" dirty="0"/>
              <a:t>Mahesh Balasubramanian, </a:t>
            </a:r>
            <a:r>
              <a:rPr lang="en-US" sz="1400" dirty="0" err="1"/>
              <a:t>Shail</a:t>
            </a:r>
            <a:r>
              <a:rPr lang="en-US" sz="1400" dirty="0"/>
              <a:t> Dave, </a:t>
            </a:r>
            <a:r>
              <a:rPr lang="en-US" sz="1400" dirty="0" err="1"/>
              <a:t>Aviral</a:t>
            </a:r>
            <a:r>
              <a:rPr lang="en-US" sz="1400" dirty="0"/>
              <a:t> Shrivastava, </a:t>
            </a:r>
            <a:r>
              <a:rPr lang="en-US" sz="1400" dirty="0" err="1"/>
              <a:t>Reiley</a:t>
            </a:r>
            <a:r>
              <a:rPr lang="en-US" sz="1400" dirty="0"/>
              <a:t> </a:t>
            </a:r>
            <a:r>
              <a:rPr lang="en-US" sz="1400" dirty="0" err="1"/>
              <a:t>Jeyapaul</a:t>
            </a:r>
            <a:r>
              <a:rPr lang="en-US" sz="1400" dirty="0"/>
              <a:t>, "LASER: A Hardware/Software Approach to Accelerate Complicated Loops on CGRAs", in </a:t>
            </a:r>
            <a:r>
              <a:rPr lang="en-US" sz="1400" i="1" dirty="0"/>
              <a:t>Proceedings of the 21st International Conference on Design Automation and Test in Europe</a:t>
            </a:r>
            <a:r>
              <a:rPr lang="en-US" sz="1400" dirty="0"/>
              <a:t>, 2018  </a:t>
            </a:r>
          </a:p>
          <a:p>
            <a:endParaRPr lang="en-US" dirty="0"/>
          </a:p>
        </p:txBody>
      </p:sp>
    </p:spTree>
    <p:extLst>
      <p:ext uri="{BB962C8B-B14F-4D97-AF65-F5344CB8AC3E}">
        <p14:creationId xmlns:p14="http://schemas.microsoft.com/office/powerpoint/2010/main" val="739643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4C86A-B737-514A-877B-CC67BD4735BF}"/>
              </a:ext>
            </a:extLst>
          </p:cNvPr>
          <p:cNvSpPr>
            <a:spLocks noGrp="1"/>
          </p:cNvSpPr>
          <p:nvPr>
            <p:ph type="title"/>
          </p:nvPr>
        </p:nvSpPr>
        <p:spPr/>
        <p:txBody>
          <a:bodyPr/>
          <a:lstStyle/>
          <a:p>
            <a:r>
              <a:rPr lang="en-US" sz="3600" dirty="0"/>
              <a:t>Compiler Design for Accelerated Computing on CGRAs</a:t>
            </a:r>
          </a:p>
        </p:txBody>
      </p:sp>
      <p:sp>
        <p:nvSpPr>
          <p:cNvPr id="3" name="Slide Number Placeholder 2">
            <a:extLst>
              <a:ext uri="{FF2B5EF4-FFF2-40B4-BE49-F238E27FC236}">
                <a16:creationId xmlns:a16="http://schemas.microsoft.com/office/drawing/2014/main" id="{B3155141-0987-934F-8822-FF2C3BC71EDE}"/>
              </a:ext>
            </a:extLst>
          </p:cNvPr>
          <p:cNvSpPr>
            <a:spLocks noGrp="1"/>
          </p:cNvSpPr>
          <p:nvPr>
            <p:ph type="sldNum" sz="quarter" idx="12"/>
          </p:nvPr>
        </p:nvSpPr>
        <p:spPr/>
        <p:txBody>
          <a:bodyPr/>
          <a:lstStyle/>
          <a:p>
            <a:fld id="{86E00D81-A243-204E-9897-44BD133A87DB}" type="slidenum">
              <a:rPr lang="en-US" smtClean="0"/>
              <a:t>14</a:t>
            </a:fld>
            <a:endParaRPr lang="en-US" dirty="0"/>
          </a:p>
        </p:txBody>
      </p:sp>
      <p:sp>
        <p:nvSpPr>
          <p:cNvPr id="4" name="Content Placeholder 3">
            <a:extLst>
              <a:ext uri="{FF2B5EF4-FFF2-40B4-BE49-F238E27FC236}">
                <a16:creationId xmlns:a16="http://schemas.microsoft.com/office/drawing/2014/main" id="{F113C9CF-14E2-A74F-8607-8464BFCA4236}"/>
              </a:ext>
            </a:extLst>
          </p:cNvPr>
          <p:cNvSpPr>
            <a:spLocks noGrp="1"/>
          </p:cNvSpPr>
          <p:nvPr>
            <p:ph sz="quarter" idx="1"/>
          </p:nvPr>
        </p:nvSpPr>
        <p:spPr/>
        <p:txBody>
          <a:bodyPr>
            <a:normAutofit/>
          </a:bodyPr>
          <a:lstStyle/>
          <a:p>
            <a:r>
              <a:rPr lang="en-US" sz="2400" b="1" i="1" dirty="0"/>
              <a:t>Thesis statement</a:t>
            </a:r>
            <a:r>
              <a:rPr lang="en-US" sz="2400" i="1" dirty="0"/>
              <a:t>: Effective compiler technology and codesign approach is crucial in achieving efficient acceleration of applications on CGRAs.</a:t>
            </a:r>
          </a:p>
          <a:p>
            <a:pPr marL="0" indent="0">
              <a:buNone/>
            </a:pPr>
            <a:endParaRPr lang="en-US" sz="2400" dirty="0"/>
          </a:p>
        </p:txBody>
      </p:sp>
      <p:sp>
        <p:nvSpPr>
          <p:cNvPr id="11" name="Rectangle 10">
            <a:extLst>
              <a:ext uri="{FF2B5EF4-FFF2-40B4-BE49-F238E27FC236}">
                <a16:creationId xmlns:a16="http://schemas.microsoft.com/office/drawing/2014/main" id="{0116A7A7-C7D6-D948-8667-145D7B6CCB86}"/>
              </a:ext>
            </a:extLst>
          </p:cNvPr>
          <p:cNvSpPr/>
          <p:nvPr/>
        </p:nvSpPr>
        <p:spPr>
          <a:xfrm>
            <a:off x="2813714" y="2650032"/>
            <a:ext cx="6564572" cy="532262"/>
          </a:xfrm>
          <a:prstGeom prst="rect">
            <a:avLst/>
          </a:prstGeom>
          <a:solidFill>
            <a:srgbClr val="2094CB"/>
          </a:solidFill>
          <a:ln>
            <a:solidFill>
              <a:schemeClr val="tx1"/>
            </a:solidFill>
          </a:ln>
          <a:scene3d>
            <a:camera prst="orthographicFront"/>
            <a:lightRig rig="threePt" dir="t"/>
          </a:scene3d>
          <a:sp3d contourW="12700">
            <a:bevelB/>
            <a:contourClr>
              <a:srgbClr val="21B1F6"/>
            </a:contourClr>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bg1"/>
                </a:solidFill>
                <a:latin typeface="Arial" panose="020B0604020202020204" pitchFamily="34" charset="0"/>
                <a:cs typeface="Arial" panose="020B0604020202020204" pitchFamily="34" charset="0"/>
              </a:rPr>
              <a:t>Randomized Scheduling Algorithm</a:t>
            </a:r>
          </a:p>
        </p:txBody>
      </p:sp>
      <p:sp>
        <p:nvSpPr>
          <p:cNvPr id="12" name="Rectangle 11">
            <a:extLst>
              <a:ext uri="{FF2B5EF4-FFF2-40B4-BE49-F238E27FC236}">
                <a16:creationId xmlns:a16="http://schemas.microsoft.com/office/drawing/2014/main" id="{B6D60F1F-A743-EC46-8784-6EF1FA58FD11}"/>
              </a:ext>
            </a:extLst>
          </p:cNvPr>
          <p:cNvSpPr/>
          <p:nvPr/>
        </p:nvSpPr>
        <p:spPr>
          <a:xfrm>
            <a:off x="2813713" y="3532589"/>
            <a:ext cx="6564573" cy="532262"/>
          </a:xfrm>
          <a:prstGeom prst="rect">
            <a:avLst/>
          </a:prstGeom>
          <a:solidFill>
            <a:srgbClr val="2094CB"/>
          </a:solidFill>
          <a:ln>
            <a:solidFill>
              <a:schemeClr val="tx1"/>
            </a:solidFill>
          </a:ln>
          <a:scene3d>
            <a:camera prst="orthographicFront"/>
            <a:lightRig rig="threePt" dir="t"/>
          </a:scene3d>
          <a:sp3d contourW="12700">
            <a:bevelB/>
            <a:contourClr>
              <a:srgbClr val="21B1F6"/>
            </a:contourClr>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bg1"/>
                </a:solidFill>
                <a:latin typeface="Arial" panose="020B0604020202020204" pitchFamily="34" charset="0"/>
                <a:cs typeface="Arial" panose="020B0604020202020204" pitchFamily="34" charset="0"/>
              </a:rPr>
              <a:t>Failure-Aware Mapping Algorithm</a:t>
            </a:r>
          </a:p>
        </p:txBody>
      </p:sp>
      <p:sp>
        <p:nvSpPr>
          <p:cNvPr id="13" name="Rectangle 12">
            <a:extLst>
              <a:ext uri="{FF2B5EF4-FFF2-40B4-BE49-F238E27FC236}">
                <a16:creationId xmlns:a16="http://schemas.microsoft.com/office/drawing/2014/main" id="{3CB4744D-482D-8F4B-8914-2E71B32635FB}"/>
              </a:ext>
            </a:extLst>
          </p:cNvPr>
          <p:cNvSpPr/>
          <p:nvPr/>
        </p:nvSpPr>
        <p:spPr>
          <a:xfrm>
            <a:off x="2813712" y="4415146"/>
            <a:ext cx="6564575" cy="532262"/>
          </a:xfrm>
          <a:prstGeom prst="rect">
            <a:avLst/>
          </a:prstGeom>
          <a:solidFill>
            <a:srgbClr val="2094CB"/>
          </a:solidFill>
          <a:ln>
            <a:solidFill>
              <a:schemeClr val="tx1"/>
            </a:solidFill>
          </a:ln>
          <a:scene3d>
            <a:camera prst="orthographicFront"/>
            <a:lightRig rig="threePt" dir="t"/>
          </a:scene3d>
          <a:sp3d contourW="12700">
            <a:bevelB/>
            <a:contourClr>
              <a:srgbClr val="21B1F6"/>
            </a:contourClr>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bg1"/>
                </a:solidFill>
                <a:latin typeface="Arial" panose="020B0604020202020204" pitchFamily="34" charset="0"/>
                <a:cs typeface="Arial" panose="020B0604020202020204" pitchFamily="34" charset="0"/>
              </a:rPr>
              <a:t>Co-design Approach for Mapping Conditionals</a:t>
            </a:r>
          </a:p>
        </p:txBody>
      </p:sp>
      <p:sp>
        <p:nvSpPr>
          <p:cNvPr id="14" name="Rectangle 13">
            <a:extLst>
              <a:ext uri="{FF2B5EF4-FFF2-40B4-BE49-F238E27FC236}">
                <a16:creationId xmlns:a16="http://schemas.microsoft.com/office/drawing/2014/main" id="{EA6B0E00-B5D4-5945-8B68-E8B39C645083}"/>
              </a:ext>
            </a:extLst>
          </p:cNvPr>
          <p:cNvSpPr/>
          <p:nvPr/>
        </p:nvSpPr>
        <p:spPr>
          <a:xfrm>
            <a:off x="2813712" y="5293046"/>
            <a:ext cx="6564576" cy="532262"/>
          </a:xfrm>
          <a:prstGeom prst="rect">
            <a:avLst/>
          </a:prstGeom>
          <a:solidFill>
            <a:srgbClr val="2094CB"/>
          </a:solidFill>
          <a:ln>
            <a:solidFill>
              <a:schemeClr val="tx1"/>
            </a:solidFill>
          </a:ln>
          <a:scene3d>
            <a:camera prst="orthographicFront"/>
            <a:lightRig rig="threePt" dir="t"/>
          </a:scene3d>
          <a:sp3d contourW="12700">
            <a:bevelB/>
            <a:contourClr>
              <a:srgbClr val="21B1F6"/>
            </a:contourClr>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bg1"/>
                </a:solidFill>
                <a:latin typeface="Arial" panose="020B0604020202020204" pitchFamily="34" charset="0"/>
                <a:cs typeface="Arial" panose="020B0604020202020204" pitchFamily="34" charset="0"/>
              </a:rPr>
              <a:t>Compilation Simulation Framework for CGRAs</a:t>
            </a:r>
          </a:p>
        </p:txBody>
      </p:sp>
    </p:spTree>
    <p:extLst>
      <p:ext uri="{BB962C8B-B14F-4D97-AF65-F5344CB8AC3E}">
        <p14:creationId xmlns:p14="http://schemas.microsoft.com/office/powerpoint/2010/main" val="7743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4"/>
                                        </p:tgtEl>
                                        <p:attrNameLst>
                                          <p:attrName>fillcolor</p:attrName>
                                        </p:attrNameLst>
                                      </p:cBhvr>
                                      <p:to>
                                        <a:srgbClr val="D9ED92"/>
                                      </p:to>
                                    </p:animClr>
                                    <p:set>
                                      <p:cBhvr>
                                        <p:cTn id="7" dur="500" fill="hold"/>
                                        <p:tgtEl>
                                          <p:spTgt spid="14"/>
                                        </p:tgtEl>
                                        <p:attrNameLst>
                                          <p:attrName>fill.type</p:attrName>
                                        </p:attrNameLst>
                                      </p:cBhvr>
                                      <p:to>
                                        <p:strVal val="solid"/>
                                      </p:to>
                                    </p:set>
                                    <p:set>
                                      <p:cBhvr>
                                        <p:cTn id="8" dur="500" fill="hold"/>
                                        <p:tgtEl>
                                          <p:spTgt spid="14"/>
                                        </p:tgtEl>
                                        <p:attrNameLst>
                                          <p:attrName>fill.on</p:attrName>
                                        </p:attrNameLst>
                                      </p:cBhvr>
                                      <p:to>
                                        <p:strVal val="true"/>
                                      </p:to>
                                    </p:set>
                                  </p:childTnLst>
                                </p:cTn>
                              </p:par>
                              <p:par>
                                <p:cTn id="9" presetID="3" presetClass="emph" presetSubtype="2" fill="hold" nodeType="withEffect">
                                  <p:stCondLst>
                                    <p:cond delay="0"/>
                                  </p:stCondLst>
                                  <p:childTnLst>
                                    <p:animClr clrSpc="rgb" dir="cw">
                                      <p:cBhvr override="childStyle">
                                        <p:cTn id="10" dur="500" fill="hold"/>
                                        <p:tgtEl>
                                          <p:spTgt spid="14">
                                            <p:txEl>
                                              <p:pRg st="0" end="0"/>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E7800-9694-0140-8BAE-26E398B238CA}"/>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9AEC805B-0282-4947-924F-8D31633F31C8}"/>
              </a:ext>
            </a:extLst>
          </p:cNvPr>
          <p:cNvSpPr>
            <a:spLocks noGrp="1"/>
          </p:cNvSpPr>
          <p:nvPr>
            <p:ph type="sldNum" sz="quarter" idx="12"/>
          </p:nvPr>
        </p:nvSpPr>
        <p:spPr/>
        <p:txBody>
          <a:bodyPr/>
          <a:lstStyle/>
          <a:p>
            <a:fld id="{86E00D81-A243-204E-9897-44BD133A87DB}" type="slidenum">
              <a:rPr lang="en-US" smtClean="0"/>
              <a:t>15</a:t>
            </a:fld>
            <a:endParaRPr lang="en-US" dirty="0"/>
          </a:p>
        </p:txBody>
      </p:sp>
      <p:sp>
        <p:nvSpPr>
          <p:cNvPr id="4" name="Content Placeholder 3">
            <a:extLst>
              <a:ext uri="{FF2B5EF4-FFF2-40B4-BE49-F238E27FC236}">
                <a16:creationId xmlns:a16="http://schemas.microsoft.com/office/drawing/2014/main" id="{81638625-F176-424B-B4E4-B7D39E878135}"/>
              </a:ext>
            </a:extLst>
          </p:cNvPr>
          <p:cNvSpPr>
            <a:spLocks noGrp="1"/>
          </p:cNvSpPr>
          <p:nvPr>
            <p:ph sz="quarter" idx="1"/>
          </p:nvPr>
        </p:nvSpPr>
        <p:spPr/>
        <p:txBody>
          <a:bodyPr>
            <a:normAutofit/>
          </a:bodyPr>
          <a:lstStyle/>
          <a:p>
            <a:pPr>
              <a:buFont typeface="Wingdings" pitchFamily="2" charset="2"/>
              <a:buChar char="§"/>
            </a:pPr>
            <a:r>
              <a:rPr lang="en-US" sz="3200" dirty="0"/>
              <a:t>Thesis Contributions</a:t>
            </a:r>
          </a:p>
          <a:p>
            <a:pPr>
              <a:buFont typeface="Wingdings" pitchFamily="2" charset="2"/>
              <a:buChar char="§"/>
            </a:pPr>
            <a:endParaRPr lang="en-US" sz="3200" dirty="0"/>
          </a:p>
          <a:p>
            <a:pPr>
              <a:buFont typeface="Wingdings" pitchFamily="2" charset="2"/>
              <a:buChar char="§"/>
            </a:pPr>
            <a:r>
              <a:rPr lang="en-US" sz="3200" dirty="0" err="1">
                <a:solidFill>
                  <a:srgbClr val="00B050"/>
                </a:solidFill>
              </a:rPr>
              <a:t>PathSeeker</a:t>
            </a:r>
            <a:r>
              <a:rPr lang="en-US" sz="3200" dirty="0">
                <a:solidFill>
                  <a:srgbClr val="00B050"/>
                </a:solidFill>
              </a:rPr>
              <a:t>: A Fast Mapping Algorithm for CGRAs</a:t>
            </a:r>
          </a:p>
          <a:p>
            <a:pPr>
              <a:buFont typeface="Wingdings" pitchFamily="2" charset="2"/>
              <a:buChar char="§"/>
            </a:pPr>
            <a:endParaRPr lang="en-US" sz="3200" dirty="0"/>
          </a:p>
          <a:p>
            <a:pPr>
              <a:buFont typeface="Wingdings" pitchFamily="2" charset="2"/>
              <a:buChar char="§"/>
            </a:pPr>
            <a:r>
              <a:rPr lang="en-US" sz="3200" dirty="0"/>
              <a:t>CGRA Compilation and Simulation Framework </a:t>
            </a:r>
            <a:endParaRPr lang="en-US" sz="2800" dirty="0"/>
          </a:p>
          <a:p>
            <a:pPr lvl="1">
              <a:buFont typeface="Wingdings" pitchFamily="2" charset="2"/>
              <a:buChar char="§"/>
            </a:pPr>
            <a:r>
              <a:rPr lang="en-US" sz="2800" dirty="0"/>
              <a:t>Capabilities of the Framework </a:t>
            </a:r>
          </a:p>
          <a:p>
            <a:pPr lvl="1">
              <a:buFont typeface="Wingdings" pitchFamily="2" charset="2"/>
              <a:buChar char="§"/>
            </a:pPr>
            <a:r>
              <a:rPr lang="en-US" sz="2800" dirty="0"/>
              <a:t>Challenges and improvements</a:t>
            </a:r>
          </a:p>
          <a:p>
            <a:pPr lvl="1">
              <a:buFont typeface="Wingdings" pitchFamily="2" charset="2"/>
              <a:buChar char="§"/>
            </a:pPr>
            <a:endParaRPr lang="en-US" sz="2800" dirty="0"/>
          </a:p>
        </p:txBody>
      </p:sp>
    </p:spTree>
    <p:extLst>
      <p:ext uri="{BB962C8B-B14F-4D97-AF65-F5344CB8AC3E}">
        <p14:creationId xmlns:p14="http://schemas.microsoft.com/office/powerpoint/2010/main" val="676971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07EC-1846-FE4D-875B-C05DEBA3BDF3}"/>
              </a:ext>
            </a:extLst>
          </p:cNvPr>
          <p:cNvSpPr>
            <a:spLocks noGrp="1"/>
          </p:cNvSpPr>
          <p:nvPr>
            <p:ph type="title"/>
          </p:nvPr>
        </p:nvSpPr>
        <p:spPr/>
        <p:txBody>
          <a:bodyPr/>
          <a:lstStyle/>
          <a:p>
            <a:r>
              <a:rPr lang="en-US" dirty="0"/>
              <a:t>Classification of Mapping Algorithm</a:t>
            </a:r>
          </a:p>
        </p:txBody>
      </p:sp>
      <p:sp>
        <p:nvSpPr>
          <p:cNvPr id="3" name="Slide Number Placeholder 2">
            <a:extLst>
              <a:ext uri="{FF2B5EF4-FFF2-40B4-BE49-F238E27FC236}">
                <a16:creationId xmlns:a16="http://schemas.microsoft.com/office/drawing/2014/main" id="{C0091314-D6CD-5348-998E-BCC52A9FA00F}"/>
              </a:ext>
            </a:extLst>
          </p:cNvPr>
          <p:cNvSpPr>
            <a:spLocks noGrp="1"/>
          </p:cNvSpPr>
          <p:nvPr>
            <p:ph type="sldNum" sz="quarter" idx="12"/>
          </p:nvPr>
        </p:nvSpPr>
        <p:spPr/>
        <p:txBody>
          <a:bodyPr/>
          <a:lstStyle/>
          <a:p>
            <a:fld id="{86E00D81-A243-204E-9897-44BD133A87DB}" type="slidenum">
              <a:rPr lang="en-US" smtClean="0"/>
              <a:t>16</a:t>
            </a:fld>
            <a:endParaRPr lang="en-US" dirty="0"/>
          </a:p>
        </p:txBody>
      </p:sp>
      <p:sp>
        <p:nvSpPr>
          <p:cNvPr id="4" name="Content Placeholder 3">
            <a:extLst>
              <a:ext uri="{FF2B5EF4-FFF2-40B4-BE49-F238E27FC236}">
                <a16:creationId xmlns:a16="http://schemas.microsoft.com/office/drawing/2014/main" id="{388625E4-F2A4-764E-977E-BF45B3603269}"/>
              </a:ext>
            </a:extLst>
          </p:cNvPr>
          <p:cNvSpPr>
            <a:spLocks noGrp="1"/>
          </p:cNvSpPr>
          <p:nvPr>
            <p:ph sz="quarter" idx="1"/>
          </p:nvPr>
        </p:nvSpPr>
        <p:spPr/>
        <p:txBody>
          <a:bodyPr/>
          <a:lstStyle/>
          <a:p>
            <a:r>
              <a:rPr lang="en-US" dirty="0"/>
              <a:t>Scheduling and Mapping :</a:t>
            </a:r>
          </a:p>
          <a:p>
            <a:pPr lvl="1"/>
            <a:r>
              <a:rPr lang="en-US" dirty="0"/>
              <a:t>Scheduling – Finds a timeslot in which a node needs to be executed (Temporal)</a:t>
            </a:r>
          </a:p>
          <a:p>
            <a:pPr lvl="1"/>
            <a:r>
              <a:rPr lang="en-US" dirty="0"/>
              <a:t>Mapping – Finds a Processing Elements (PE) in which a node is executed (Spatial)</a:t>
            </a:r>
          </a:p>
          <a:p>
            <a:r>
              <a:rPr lang="en-US" dirty="0"/>
              <a:t>Mapping algorithms can be classified into two categories: </a:t>
            </a:r>
          </a:p>
          <a:p>
            <a:pPr lvl="1"/>
            <a:r>
              <a:rPr lang="en-US" dirty="0"/>
              <a:t>Restart : On a failure to find a mapping for a node, the current mapping is discarded and a new mapping process is started.</a:t>
            </a:r>
          </a:p>
          <a:p>
            <a:pPr lvl="2"/>
            <a:r>
              <a:rPr lang="en-US" dirty="0"/>
              <a:t>Simulated Annealing, RAMP. </a:t>
            </a:r>
          </a:p>
          <a:p>
            <a:pPr lvl="1"/>
            <a:r>
              <a:rPr lang="en-US" dirty="0"/>
              <a:t>Backtracking : On a failure to find a mapping for a node, the previously mapped nodes is recursively unmapped and remapped to a new position until a valid mapping is found.</a:t>
            </a:r>
          </a:p>
          <a:p>
            <a:pPr lvl="2"/>
            <a:r>
              <a:rPr lang="en-US" dirty="0" err="1"/>
              <a:t>GraphMinor</a:t>
            </a:r>
            <a:r>
              <a:rPr lang="en-US" dirty="0"/>
              <a:t>.</a:t>
            </a:r>
          </a:p>
        </p:txBody>
      </p:sp>
    </p:spTree>
    <p:extLst>
      <p:ext uri="{BB962C8B-B14F-4D97-AF65-F5344CB8AC3E}">
        <p14:creationId xmlns:p14="http://schemas.microsoft.com/office/powerpoint/2010/main" val="1998196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15EBB-7AA8-D142-9551-3AAA949A4466}"/>
              </a:ext>
            </a:extLst>
          </p:cNvPr>
          <p:cNvSpPr>
            <a:spLocks noGrp="1"/>
          </p:cNvSpPr>
          <p:nvPr>
            <p:ph type="title"/>
          </p:nvPr>
        </p:nvSpPr>
        <p:spPr/>
        <p:txBody>
          <a:bodyPr/>
          <a:lstStyle/>
          <a:p>
            <a:r>
              <a:rPr lang="en-US" dirty="0"/>
              <a:t>Limitations of existing techniques</a:t>
            </a:r>
          </a:p>
        </p:txBody>
      </p:sp>
      <p:sp>
        <p:nvSpPr>
          <p:cNvPr id="3" name="Slide Number Placeholder 2">
            <a:extLst>
              <a:ext uri="{FF2B5EF4-FFF2-40B4-BE49-F238E27FC236}">
                <a16:creationId xmlns:a16="http://schemas.microsoft.com/office/drawing/2014/main" id="{536D7FC0-82D4-2041-9531-85083930CC09}"/>
              </a:ext>
            </a:extLst>
          </p:cNvPr>
          <p:cNvSpPr>
            <a:spLocks noGrp="1"/>
          </p:cNvSpPr>
          <p:nvPr>
            <p:ph type="sldNum" sz="quarter" idx="12"/>
          </p:nvPr>
        </p:nvSpPr>
        <p:spPr/>
        <p:txBody>
          <a:bodyPr/>
          <a:lstStyle/>
          <a:p>
            <a:fld id="{86E00D81-A243-204E-9897-44BD133A87DB}" type="slidenum">
              <a:rPr lang="en-US" smtClean="0"/>
              <a:t>17</a:t>
            </a:fld>
            <a:endParaRPr lang="en-US" dirty="0"/>
          </a:p>
        </p:txBody>
      </p:sp>
      <p:sp>
        <p:nvSpPr>
          <p:cNvPr id="4" name="Content Placeholder 3">
            <a:extLst>
              <a:ext uri="{FF2B5EF4-FFF2-40B4-BE49-F238E27FC236}">
                <a16:creationId xmlns:a16="http://schemas.microsoft.com/office/drawing/2014/main" id="{F8F781AF-8845-144C-9D9D-03D0E7D1E031}"/>
              </a:ext>
            </a:extLst>
          </p:cNvPr>
          <p:cNvSpPr>
            <a:spLocks noGrp="1"/>
          </p:cNvSpPr>
          <p:nvPr>
            <p:ph sz="quarter" idx="1"/>
          </p:nvPr>
        </p:nvSpPr>
        <p:spPr/>
        <p:txBody>
          <a:bodyPr/>
          <a:lstStyle/>
          <a:p>
            <a:r>
              <a:rPr lang="en-US" dirty="0"/>
              <a:t>Restarting techniques like RAMP, explores different routing options like memory etc., but does not address the mapping failure.</a:t>
            </a:r>
          </a:p>
          <a:p>
            <a:r>
              <a:rPr lang="en-US" dirty="0"/>
              <a:t>Backtracking does not address the mapping failure pertaining to the failed nodes.</a:t>
            </a:r>
          </a:p>
          <a:p>
            <a:r>
              <a:rPr lang="en-US" dirty="0"/>
              <a:t>Backtracking is not a suitable solution:</a:t>
            </a:r>
          </a:p>
          <a:p>
            <a:pPr lvl="1"/>
            <a:r>
              <a:rPr lang="en-US" dirty="0" err="1"/>
              <a:t>Unmapping</a:t>
            </a:r>
            <a:r>
              <a:rPr lang="en-US" dirty="0"/>
              <a:t> the previously mapped node may not be right since the root of the problem may not be the previous node.</a:t>
            </a:r>
          </a:p>
          <a:p>
            <a:r>
              <a:rPr lang="en-US" dirty="0"/>
              <a:t>They do not learn from the failure and take corrective actions to rectify it.</a:t>
            </a:r>
          </a:p>
        </p:txBody>
      </p:sp>
    </p:spTree>
    <p:extLst>
      <p:ext uri="{BB962C8B-B14F-4D97-AF65-F5344CB8AC3E}">
        <p14:creationId xmlns:p14="http://schemas.microsoft.com/office/powerpoint/2010/main" val="3287616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7AA1-73BE-6442-9745-9EB8E428CB9E}"/>
              </a:ext>
            </a:extLst>
          </p:cNvPr>
          <p:cNvSpPr>
            <a:spLocks noGrp="1"/>
          </p:cNvSpPr>
          <p:nvPr>
            <p:ph type="title"/>
          </p:nvPr>
        </p:nvSpPr>
        <p:spPr/>
        <p:txBody>
          <a:bodyPr/>
          <a:lstStyle/>
          <a:p>
            <a:r>
              <a:rPr lang="en-US" dirty="0"/>
              <a:t>Motivating Example</a:t>
            </a:r>
          </a:p>
        </p:txBody>
      </p:sp>
      <p:sp>
        <p:nvSpPr>
          <p:cNvPr id="3" name="Slide Number Placeholder 2">
            <a:extLst>
              <a:ext uri="{FF2B5EF4-FFF2-40B4-BE49-F238E27FC236}">
                <a16:creationId xmlns:a16="http://schemas.microsoft.com/office/drawing/2014/main" id="{57C3736A-783B-D741-98C7-0B0E912E5B95}"/>
              </a:ext>
            </a:extLst>
          </p:cNvPr>
          <p:cNvSpPr>
            <a:spLocks noGrp="1"/>
          </p:cNvSpPr>
          <p:nvPr>
            <p:ph type="sldNum" sz="quarter" idx="12"/>
          </p:nvPr>
        </p:nvSpPr>
        <p:spPr/>
        <p:txBody>
          <a:bodyPr/>
          <a:lstStyle/>
          <a:p>
            <a:fld id="{86E00D81-A243-204E-9897-44BD133A87DB}" type="slidenum">
              <a:rPr lang="en-US" smtClean="0"/>
              <a:t>18</a:t>
            </a:fld>
            <a:endParaRPr lang="en-US" dirty="0"/>
          </a:p>
        </p:txBody>
      </p:sp>
      <p:grpSp>
        <p:nvGrpSpPr>
          <p:cNvPr id="75" name="Group 74">
            <a:extLst>
              <a:ext uri="{FF2B5EF4-FFF2-40B4-BE49-F238E27FC236}">
                <a16:creationId xmlns:a16="http://schemas.microsoft.com/office/drawing/2014/main" id="{1CB9E869-6AE8-0A46-A49D-9C8849733028}"/>
              </a:ext>
            </a:extLst>
          </p:cNvPr>
          <p:cNvGrpSpPr/>
          <p:nvPr/>
        </p:nvGrpSpPr>
        <p:grpSpPr>
          <a:xfrm>
            <a:off x="305023" y="1062743"/>
            <a:ext cx="868869" cy="2475320"/>
            <a:chOff x="366807" y="2496126"/>
            <a:chExt cx="1055232" cy="3006249"/>
          </a:xfrm>
        </p:grpSpPr>
        <p:sp>
          <p:nvSpPr>
            <p:cNvPr id="7" name="Oval 6">
              <a:extLst>
                <a:ext uri="{FF2B5EF4-FFF2-40B4-BE49-F238E27FC236}">
                  <a16:creationId xmlns:a16="http://schemas.microsoft.com/office/drawing/2014/main" id="{214A422C-5D34-C74B-9334-A2D1A935B83B}"/>
                </a:ext>
              </a:extLst>
            </p:cNvPr>
            <p:cNvSpPr/>
            <p:nvPr/>
          </p:nvSpPr>
          <p:spPr>
            <a:xfrm>
              <a:off x="396442" y="452151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E32DDCA3-8419-704A-82FD-CBDED0688041}"/>
                </a:ext>
              </a:extLst>
            </p:cNvPr>
            <p:cNvSpPr/>
            <p:nvPr/>
          </p:nvSpPr>
          <p:spPr>
            <a:xfrm>
              <a:off x="761234" y="249612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9722F383-BDB2-FB4C-8CE9-C8578F000C8C}"/>
                </a:ext>
              </a:extLst>
            </p:cNvPr>
            <p:cNvSpPr/>
            <p:nvPr/>
          </p:nvSpPr>
          <p:spPr>
            <a:xfrm>
              <a:off x="366807" y="3120627"/>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DCDF050E-524C-7742-9955-1C1DFC8C713C}"/>
                </a:ext>
              </a:extLst>
            </p:cNvPr>
            <p:cNvSpPr/>
            <p:nvPr/>
          </p:nvSpPr>
          <p:spPr>
            <a:xfrm>
              <a:off x="1027612" y="312441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41650FC-F931-744F-9436-A3967195732D}"/>
                </a:ext>
              </a:extLst>
            </p:cNvPr>
            <p:cNvSpPr/>
            <p:nvPr/>
          </p:nvSpPr>
          <p:spPr>
            <a:xfrm>
              <a:off x="378355" y="382757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59B5643A-FC84-AB45-AC35-10F11C813E56}"/>
                </a:ext>
              </a:extLst>
            </p:cNvPr>
            <p:cNvSpPr/>
            <p:nvPr/>
          </p:nvSpPr>
          <p:spPr>
            <a:xfrm>
              <a:off x="784719" y="5086391"/>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8F4E0736-27A8-4749-A30E-B6708ECF9BCD}"/>
                </a:ext>
              </a:extLst>
            </p:cNvPr>
            <p:cNvCxnSpPr>
              <a:stCxn id="8" idx="4"/>
              <a:endCxn id="9" idx="0"/>
            </p:cNvCxnSpPr>
            <p:nvPr/>
          </p:nvCxnSpPr>
          <p:spPr>
            <a:xfrm flipH="1">
              <a:off x="564020" y="2912110"/>
              <a:ext cx="394427" cy="2085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A83B5C4-D70B-2F4B-8D81-6A8175BB3D38}"/>
                </a:ext>
              </a:extLst>
            </p:cNvPr>
            <p:cNvCxnSpPr>
              <a:stCxn id="8" idx="4"/>
              <a:endCxn id="10" idx="0"/>
            </p:cNvCxnSpPr>
            <p:nvPr/>
          </p:nvCxnSpPr>
          <p:spPr>
            <a:xfrm>
              <a:off x="958447" y="2912110"/>
              <a:ext cx="266378" cy="212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C65753C-EA29-934B-BCCF-A79BC3F87C37}"/>
                </a:ext>
              </a:extLst>
            </p:cNvPr>
            <p:cNvCxnSpPr>
              <a:cxnSpLocks/>
              <a:stCxn id="9" idx="4"/>
              <a:endCxn id="11" idx="0"/>
            </p:cNvCxnSpPr>
            <p:nvPr/>
          </p:nvCxnSpPr>
          <p:spPr>
            <a:xfrm>
              <a:off x="564021" y="3536611"/>
              <a:ext cx="11548" cy="290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742C948-749C-7949-897A-0A28F0EC8016}"/>
                </a:ext>
              </a:extLst>
            </p:cNvPr>
            <p:cNvCxnSpPr>
              <a:cxnSpLocks/>
              <a:stCxn id="11" idx="4"/>
              <a:endCxn id="7" idx="0"/>
            </p:cNvCxnSpPr>
            <p:nvPr/>
          </p:nvCxnSpPr>
          <p:spPr>
            <a:xfrm>
              <a:off x="575569" y="4243556"/>
              <a:ext cx="18087" cy="27796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E5FB9D65-A092-A24A-AC70-308CDFF2CC9D}"/>
                </a:ext>
              </a:extLst>
            </p:cNvPr>
            <p:cNvSpPr/>
            <p:nvPr/>
          </p:nvSpPr>
          <p:spPr>
            <a:xfrm>
              <a:off x="1027612" y="3834394"/>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518E49F5-E148-224C-88AC-76250BFB5394}"/>
                </a:ext>
              </a:extLst>
            </p:cNvPr>
            <p:cNvCxnSpPr>
              <a:cxnSpLocks/>
              <a:stCxn id="10" idx="4"/>
              <a:endCxn id="38" idx="0"/>
            </p:cNvCxnSpPr>
            <p:nvPr/>
          </p:nvCxnSpPr>
          <p:spPr>
            <a:xfrm>
              <a:off x="1224826" y="3540396"/>
              <a:ext cx="0" cy="293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32382AF0-2825-3B43-89B9-24136299C2D6}"/>
                </a:ext>
              </a:extLst>
            </p:cNvPr>
            <p:cNvCxnSpPr>
              <a:cxnSpLocks/>
              <a:stCxn id="7" idx="4"/>
              <a:endCxn id="15" idx="1"/>
            </p:cNvCxnSpPr>
            <p:nvPr/>
          </p:nvCxnSpPr>
          <p:spPr>
            <a:xfrm>
              <a:off x="593656" y="4937500"/>
              <a:ext cx="248825" cy="209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Curved Connector 49">
              <a:extLst>
                <a:ext uri="{FF2B5EF4-FFF2-40B4-BE49-F238E27FC236}">
                  <a16:creationId xmlns:a16="http://schemas.microsoft.com/office/drawing/2014/main" id="{2F428D7E-1D17-824A-BDEF-FEC5696F2E20}"/>
                </a:ext>
              </a:extLst>
            </p:cNvPr>
            <p:cNvCxnSpPr>
              <a:stCxn id="15" idx="0"/>
              <a:endCxn id="11" idx="6"/>
            </p:cNvCxnSpPr>
            <p:nvPr/>
          </p:nvCxnSpPr>
          <p:spPr>
            <a:xfrm rot="16200000" flipV="1">
              <a:off x="351945" y="4456402"/>
              <a:ext cx="1050827" cy="20915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2" name="Curved Connector 51">
              <a:extLst>
                <a:ext uri="{FF2B5EF4-FFF2-40B4-BE49-F238E27FC236}">
                  <a16:creationId xmlns:a16="http://schemas.microsoft.com/office/drawing/2014/main" id="{B3A504E4-170A-C14F-AEFF-158F9A2F2405}"/>
                </a:ext>
              </a:extLst>
            </p:cNvPr>
            <p:cNvCxnSpPr>
              <a:stCxn id="7" idx="2"/>
              <a:endCxn id="11" idx="2"/>
            </p:cNvCxnSpPr>
            <p:nvPr/>
          </p:nvCxnSpPr>
          <p:spPr>
            <a:xfrm rot="10800000">
              <a:off x="378356" y="4035564"/>
              <a:ext cx="18087" cy="693944"/>
            </a:xfrm>
            <a:prstGeom prst="curvedConnector3">
              <a:avLst>
                <a:gd name="adj1" fmla="val 866065"/>
              </a:avLst>
            </a:prstGeom>
            <a:ln>
              <a:tailEnd type="triangle"/>
            </a:ln>
          </p:spPr>
          <p:style>
            <a:lnRef idx="1">
              <a:schemeClr val="dk1"/>
            </a:lnRef>
            <a:fillRef idx="0">
              <a:schemeClr val="dk1"/>
            </a:fillRef>
            <a:effectRef idx="0">
              <a:schemeClr val="dk1"/>
            </a:effectRef>
            <a:fontRef idx="minor">
              <a:schemeClr val="tx1"/>
            </a:fontRef>
          </p:style>
        </p:cxnSp>
        <p:cxnSp>
          <p:nvCxnSpPr>
            <p:cNvPr id="54" name="Curved Connector 53">
              <a:extLst>
                <a:ext uri="{FF2B5EF4-FFF2-40B4-BE49-F238E27FC236}">
                  <a16:creationId xmlns:a16="http://schemas.microsoft.com/office/drawing/2014/main" id="{07FC40AB-BABF-2948-A7BA-3839DE3BE778}"/>
                </a:ext>
              </a:extLst>
            </p:cNvPr>
            <p:cNvCxnSpPr>
              <a:stCxn id="10" idx="7"/>
              <a:endCxn id="8" idx="6"/>
            </p:cNvCxnSpPr>
            <p:nvPr/>
          </p:nvCxnSpPr>
          <p:spPr>
            <a:xfrm rot="16200000" flipV="1">
              <a:off x="1019363" y="2840417"/>
              <a:ext cx="481213" cy="208616"/>
            </a:xfrm>
            <a:prstGeom prst="curvedConnector2">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grpSp>
      <p:sp>
        <p:nvSpPr>
          <p:cNvPr id="76" name="TextBox 75">
            <a:extLst>
              <a:ext uri="{FF2B5EF4-FFF2-40B4-BE49-F238E27FC236}">
                <a16:creationId xmlns:a16="http://schemas.microsoft.com/office/drawing/2014/main" id="{254C408A-53FD-9048-A7F6-B36C9E573A80}"/>
              </a:ext>
            </a:extLst>
          </p:cNvPr>
          <p:cNvSpPr txBox="1"/>
          <p:nvPr/>
        </p:nvSpPr>
        <p:spPr>
          <a:xfrm>
            <a:off x="171226" y="3786893"/>
            <a:ext cx="19672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 DFG of a loop</a:t>
            </a:r>
          </a:p>
        </p:txBody>
      </p:sp>
      <p:grpSp>
        <p:nvGrpSpPr>
          <p:cNvPr id="78" name="Group 77">
            <a:extLst>
              <a:ext uri="{FF2B5EF4-FFF2-40B4-BE49-F238E27FC236}">
                <a16:creationId xmlns:a16="http://schemas.microsoft.com/office/drawing/2014/main" id="{B6AC87D8-26CC-FF46-A512-4983D2B64FBD}"/>
              </a:ext>
            </a:extLst>
          </p:cNvPr>
          <p:cNvGrpSpPr/>
          <p:nvPr/>
        </p:nvGrpSpPr>
        <p:grpSpPr>
          <a:xfrm>
            <a:off x="228399" y="4445861"/>
            <a:ext cx="2959644" cy="940185"/>
            <a:chOff x="760402" y="4038081"/>
            <a:chExt cx="4043218" cy="978971"/>
          </a:xfrm>
        </p:grpSpPr>
        <p:grpSp>
          <p:nvGrpSpPr>
            <p:cNvPr id="80" name="Group 79">
              <a:extLst>
                <a:ext uri="{FF2B5EF4-FFF2-40B4-BE49-F238E27FC236}">
                  <a16:creationId xmlns:a16="http://schemas.microsoft.com/office/drawing/2014/main" id="{F869C103-3E34-964F-B189-473AB916CB65}"/>
                </a:ext>
              </a:extLst>
            </p:cNvPr>
            <p:cNvGrpSpPr/>
            <p:nvPr/>
          </p:nvGrpSpPr>
          <p:grpSpPr>
            <a:xfrm>
              <a:off x="760402" y="4038081"/>
              <a:ext cx="4043218" cy="978971"/>
              <a:chOff x="212898" y="4038081"/>
              <a:chExt cx="5185202" cy="1255476"/>
            </a:xfrm>
          </p:grpSpPr>
          <p:grpSp>
            <p:nvGrpSpPr>
              <p:cNvPr id="82" name="Group 81">
                <a:extLst>
                  <a:ext uri="{FF2B5EF4-FFF2-40B4-BE49-F238E27FC236}">
                    <a16:creationId xmlns:a16="http://schemas.microsoft.com/office/drawing/2014/main" id="{C3CF71B3-EDCA-704A-8BA5-5BA6AF19C2D8}"/>
                  </a:ext>
                </a:extLst>
              </p:cNvPr>
              <p:cNvGrpSpPr/>
              <p:nvPr/>
            </p:nvGrpSpPr>
            <p:grpSpPr>
              <a:xfrm>
                <a:off x="212898" y="4038081"/>
                <a:ext cx="2450068" cy="1201749"/>
                <a:chOff x="7968766" y="963418"/>
                <a:chExt cx="2450068" cy="1201749"/>
              </a:xfrm>
            </p:grpSpPr>
            <p:cxnSp>
              <p:nvCxnSpPr>
                <p:cNvPr id="87" name="Straight Arrow Connector 86">
                  <a:extLst>
                    <a:ext uri="{FF2B5EF4-FFF2-40B4-BE49-F238E27FC236}">
                      <a16:creationId xmlns:a16="http://schemas.microsoft.com/office/drawing/2014/main" id="{14223CDD-E741-DA4D-A0EF-6DE37D302217}"/>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8" name="Rectangle 87">
                  <a:extLst>
                    <a:ext uri="{FF2B5EF4-FFF2-40B4-BE49-F238E27FC236}">
                      <a16:creationId xmlns:a16="http://schemas.microsoft.com/office/drawing/2014/main" id="{96DBFDE4-1E51-D246-9319-07F2DC31C43A}"/>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2</a:t>
                  </a:r>
                </a:p>
              </p:txBody>
            </p:sp>
            <p:sp>
              <p:nvSpPr>
                <p:cNvPr id="89" name="Rectangle 88">
                  <a:extLst>
                    <a:ext uri="{FF2B5EF4-FFF2-40B4-BE49-F238E27FC236}">
                      <a16:creationId xmlns:a16="http://schemas.microsoft.com/office/drawing/2014/main" id="{713B99E4-EEA3-EA46-B587-46EBCF96AED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83" name="Group 82">
                <a:extLst>
                  <a:ext uri="{FF2B5EF4-FFF2-40B4-BE49-F238E27FC236}">
                    <a16:creationId xmlns:a16="http://schemas.microsoft.com/office/drawing/2014/main" id="{40CE0FB0-D374-DB47-8DD7-2738F4633648}"/>
                  </a:ext>
                </a:extLst>
              </p:cNvPr>
              <p:cNvGrpSpPr/>
              <p:nvPr/>
            </p:nvGrpSpPr>
            <p:grpSpPr>
              <a:xfrm>
                <a:off x="2948032" y="4091808"/>
                <a:ext cx="2450068" cy="1201749"/>
                <a:chOff x="7968766" y="963418"/>
                <a:chExt cx="2450068" cy="1201749"/>
              </a:xfrm>
            </p:grpSpPr>
            <p:cxnSp>
              <p:nvCxnSpPr>
                <p:cNvPr id="84" name="Straight Arrow Connector 83">
                  <a:extLst>
                    <a:ext uri="{FF2B5EF4-FFF2-40B4-BE49-F238E27FC236}">
                      <a16:creationId xmlns:a16="http://schemas.microsoft.com/office/drawing/2014/main" id="{52136142-0526-4344-9A1B-5E2237B52170}"/>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5" name="Rectangle 84">
                  <a:extLst>
                    <a:ext uri="{FF2B5EF4-FFF2-40B4-BE49-F238E27FC236}">
                      <a16:creationId xmlns:a16="http://schemas.microsoft.com/office/drawing/2014/main" id="{4DDBC3F7-5B48-BF46-A012-D9F5BDEF44A9}"/>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4</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3C759941-A726-CD4A-9B42-3D1EEC39164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3</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cxnSp>
          <p:nvCxnSpPr>
            <p:cNvPr id="81" name="Straight Arrow Connector 80">
              <a:extLst>
                <a:ext uri="{FF2B5EF4-FFF2-40B4-BE49-F238E27FC236}">
                  <a16:creationId xmlns:a16="http://schemas.microsoft.com/office/drawing/2014/main" id="{66D7358F-14E3-9840-8B09-EC23669AC20F}"/>
                </a:ext>
              </a:extLst>
            </p:cNvPr>
            <p:cNvCxnSpPr/>
            <p:nvPr/>
          </p:nvCxnSpPr>
          <p:spPr>
            <a:xfrm>
              <a:off x="2613244" y="4574441"/>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grpSp>
      <p:sp>
        <p:nvSpPr>
          <p:cNvPr id="90" name="TextBox 89">
            <a:extLst>
              <a:ext uri="{FF2B5EF4-FFF2-40B4-BE49-F238E27FC236}">
                <a16:creationId xmlns:a16="http://schemas.microsoft.com/office/drawing/2014/main" id="{45ED6F9D-7F0B-274C-A124-F56945D2D937}"/>
              </a:ext>
            </a:extLst>
          </p:cNvPr>
          <p:cNvSpPr txBox="1"/>
          <p:nvPr/>
        </p:nvSpPr>
        <p:spPr>
          <a:xfrm>
            <a:off x="433663" y="5574634"/>
            <a:ext cx="189898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 Target CGRA</a:t>
            </a:r>
          </a:p>
        </p:txBody>
      </p:sp>
      <p:grpSp>
        <p:nvGrpSpPr>
          <p:cNvPr id="115" name="Group 114">
            <a:extLst>
              <a:ext uri="{FF2B5EF4-FFF2-40B4-BE49-F238E27FC236}">
                <a16:creationId xmlns:a16="http://schemas.microsoft.com/office/drawing/2014/main" id="{3EA76A84-F975-6D41-8026-189BEBC5BF09}"/>
              </a:ext>
            </a:extLst>
          </p:cNvPr>
          <p:cNvGrpSpPr/>
          <p:nvPr/>
        </p:nvGrpSpPr>
        <p:grpSpPr>
          <a:xfrm>
            <a:off x="3350755" y="1432115"/>
            <a:ext cx="4669116" cy="4001490"/>
            <a:chOff x="6730710" y="1158583"/>
            <a:chExt cx="4669116" cy="4001490"/>
          </a:xfrm>
        </p:grpSpPr>
        <p:grpSp>
          <p:nvGrpSpPr>
            <p:cNvPr id="91" name="Group 90">
              <a:extLst>
                <a:ext uri="{FF2B5EF4-FFF2-40B4-BE49-F238E27FC236}">
                  <a16:creationId xmlns:a16="http://schemas.microsoft.com/office/drawing/2014/main" id="{A0ABACAA-CC2B-FC45-9A4A-B66DEC3D5FA0}"/>
                </a:ext>
              </a:extLst>
            </p:cNvPr>
            <p:cNvGrpSpPr/>
            <p:nvPr/>
          </p:nvGrpSpPr>
          <p:grpSpPr>
            <a:xfrm>
              <a:off x="6730710" y="1158583"/>
              <a:ext cx="4669116" cy="4001490"/>
              <a:chOff x="2479124" y="1163486"/>
              <a:chExt cx="4669116" cy="4001490"/>
            </a:xfrm>
          </p:grpSpPr>
          <p:cxnSp>
            <p:nvCxnSpPr>
              <p:cNvPr id="92" name="Straight Arrow Connector 91">
                <a:extLst>
                  <a:ext uri="{FF2B5EF4-FFF2-40B4-BE49-F238E27FC236}">
                    <a16:creationId xmlns:a16="http://schemas.microsoft.com/office/drawing/2014/main" id="{1C210D8D-0A20-6646-8BAA-B91CBF0C4598}"/>
                  </a:ext>
                </a:extLst>
              </p:cNvPr>
              <p:cNvCxnSpPr>
                <a:cxnSpLocks/>
              </p:cNvCxnSpPr>
              <p:nvPr/>
            </p:nvCxnSpPr>
            <p:spPr>
              <a:xfrm>
                <a:off x="2997987" y="1509341"/>
                <a:ext cx="0" cy="3655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D769550-BF75-EC47-AD49-04001C21589A}"/>
                  </a:ext>
                </a:extLst>
              </p:cNvPr>
              <p:cNvCxnSpPr>
                <a:cxnSpLocks/>
              </p:cNvCxnSpPr>
              <p:nvPr/>
            </p:nvCxnSpPr>
            <p:spPr>
              <a:xfrm>
                <a:off x="2997987" y="2632584"/>
                <a:ext cx="4150253" cy="3426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CCFA55A7-84F5-1848-9429-95FBABA48D1A}"/>
                  </a:ext>
                </a:extLst>
              </p:cNvPr>
              <p:cNvCxnSpPr>
                <a:cxnSpLocks/>
              </p:cNvCxnSpPr>
              <p:nvPr/>
            </p:nvCxnSpPr>
            <p:spPr>
              <a:xfrm>
                <a:off x="2986800" y="3766594"/>
                <a:ext cx="4161440" cy="2761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4747E56-D05E-EC4B-946D-6425839DD9CA}"/>
                  </a:ext>
                </a:extLst>
              </p:cNvPr>
              <p:cNvCxnSpPr>
                <a:cxnSpLocks/>
              </p:cNvCxnSpPr>
              <p:nvPr/>
            </p:nvCxnSpPr>
            <p:spPr>
              <a:xfrm>
                <a:off x="3012205" y="4974460"/>
                <a:ext cx="4124513" cy="114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9A3B2FAB-B8AB-E34D-B644-9D2A74E71104}"/>
                  </a:ext>
                </a:extLst>
              </p:cNvPr>
              <p:cNvSpPr txBox="1"/>
              <p:nvPr/>
            </p:nvSpPr>
            <p:spPr>
              <a:xfrm>
                <a:off x="2525157" y="1163486"/>
                <a:ext cx="68903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Time</a:t>
                </a:r>
              </a:p>
            </p:txBody>
          </p:sp>
          <p:sp>
            <p:nvSpPr>
              <p:cNvPr id="97" name="TextBox 96">
                <a:extLst>
                  <a:ext uri="{FF2B5EF4-FFF2-40B4-BE49-F238E27FC236}">
                    <a16:creationId xmlns:a16="http://schemas.microsoft.com/office/drawing/2014/main" id="{233BDBBA-0522-3E49-A31A-0806AFF0AA75}"/>
                  </a:ext>
                </a:extLst>
              </p:cNvPr>
              <p:cNvSpPr txBox="1"/>
              <p:nvPr/>
            </p:nvSpPr>
            <p:spPr>
              <a:xfrm>
                <a:off x="2525157" y="293669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i+1</a:t>
                </a:r>
              </a:p>
            </p:txBody>
          </p:sp>
          <p:sp>
            <p:nvSpPr>
              <p:cNvPr id="98" name="TextBox 97">
                <a:extLst>
                  <a:ext uri="{FF2B5EF4-FFF2-40B4-BE49-F238E27FC236}">
                    <a16:creationId xmlns:a16="http://schemas.microsoft.com/office/drawing/2014/main" id="{8710C221-5D20-D942-B5A5-2D6C4435C93D}"/>
                  </a:ext>
                </a:extLst>
              </p:cNvPr>
              <p:cNvSpPr txBox="1"/>
              <p:nvPr/>
            </p:nvSpPr>
            <p:spPr>
              <a:xfrm>
                <a:off x="2479124" y="1939663"/>
                <a:ext cx="350802"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T</a:t>
                </a:r>
                <a:r>
                  <a:rPr lang="en-US" baseline="-25000" dirty="0" err="1">
                    <a:latin typeface="Arial" panose="020B0604020202020204" pitchFamily="34" charset="0"/>
                    <a:cs typeface="Arial" panose="020B0604020202020204" pitchFamily="34" charset="0"/>
                  </a:rPr>
                  <a:t>i</a:t>
                </a:r>
                <a:endParaRPr lang="en-US" baseline="-25000" dirty="0">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4A15A5DF-9FFA-0349-BF3B-7A0A404B70B8}"/>
                  </a:ext>
                </a:extLst>
              </p:cNvPr>
              <p:cNvSpPr txBox="1"/>
              <p:nvPr/>
            </p:nvSpPr>
            <p:spPr>
              <a:xfrm>
                <a:off x="2539150" y="416865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i+2</a:t>
                </a:r>
              </a:p>
            </p:txBody>
          </p:sp>
        </p:grpSp>
        <p:grpSp>
          <p:nvGrpSpPr>
            <p:cNvPr id="100" name="Group 99">
              <a:extLst>
                <a:ext uri="{FF2B5EF4-FFF2-40B4-BE49-F238E27FC236}">
                  <a16:creationId xmlns:a16="http://schemas.microsoft.com/office/drawing/2014/main" id="{C0FABB88-068F-6D46-9731-BB0C1B5386A3}"/>
                </a:ext>
              </a:extLst>
            </p:cNvPr>
            <p:cNvGrpSpPr/>
            <p:nvPr/>
          </p:nvGrpSpPr>
          <p:grpSpPr>
            <a:xfrm>
              <a:off x="7611951" y="1665625"/>
              <a:ext cx="3678594" cy="890686"/>
              <a:chOff x="8083673" y="1413277"/>
              <a:chExt cx="3678594" cy="890686"/>
            </a:xfrm>
          </p:grpSpPr>
          <p:sp>
            <p:nvSpPr>
              <p:cNvPr id="101" name="Rectangle 100">
                <a:extLst>
                  <a:ext uri="{FF2B5EF4-FFF2-40B4-BE49-F238E27FC236}">
                    <a16:creationId xmlns:a16="http://schemas.microsoft.com/office/drawing/2014/main" id="{305C1481-6CDB-7940-995C-6DAB6031D8A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8758AE75-24C0-7D44-8771-516951963C0D}"/>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5938B0F4-F467-3246-B346-08CC9CE03761}"/>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6936DC9E-843A-3B4A-A7BB-2880B430C79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694908CE-F62E-C846-A7E8-DCBE971E5B3A}"/>
                </a:ext>
              </a:extLst>
            </p:cNvPr>
            <p:cNvGrpSpPr/>
            <p:nvPr/>
          </p:nvGrpSpPr>
          <p:grpSpPr>
            <a:xfrm>
              <a:off x="7479809" y="2746987"/>
              <a:ext cx="3678594" cy="890686"/>
              <a:chOff x="8083673" y="1413277"/>
              <a:chExt cx="3678594" cy="890686"/>
            </a:xfrm>
          </p:grpSpPr>
          <p:sp>
            <p:nvSpPr>
              <p:cNvPr id="106" name="Rectangle 105">
                <a:extLst>
                  <a:ext uri="{FF2B5EF4-FFF2-40B4-BE49-F238E27FC236}">
                    <a16:creationId xmlns:a16="http://schemas.microsoft.com/office/drawing/2014/main" id="{FE35895F-BA38-CA47-A8D6-A91B19A7F0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C947C9E-7592-504E-B8D5-82A63B8F2C28}"/>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D130B4DF-DD8C-CF4E-8469-C928EC2E9EFA}"/>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5FBE2DF4-4A13-8A4D-A5D5-1E2D0BCF35A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0" name="Group 109">
              <a:extLst>
                <a:ext uri="{FF2B5EF4-FFF2-40B4-BE49-F238E27FC236}">
                  <a16:creationId xmlns:a16="http://schemas.microsoft.com/office/drawing/2014/main" id="{1C1CF16E-AFB8-1D48-AA1A-B385BA84E99F}"/>
                </a:ext>
              </a:extLst>
            </p:cNvPr>
            <p:cNvGrpSpPr/>
            <p:nvPr/>
          </p:nvGrpSpPr>
          <p:grpSpPr>
            <a:xfrm>
              <a:off x="7417635" y="3951443"/>
              <a:ext cx="3678594" cy="890686"/>
              <a:chOff x="8083673" y="1413277"/>
              <a:chExt cx="3678594" cy="890686"/>
            </a:xfrm>
          </p:grpSpPr>
          <p:sp>
            <p:nvSpPr>
              <p:cNvPr id="111" name="Rectangle 110">
                <a:extLst>
                  <a:ext uri="{FF2B5EF4-FFF2-40B4-BE49-F238E27FC236}">
                    <a16:creationId xmlns:a16="http://schemas.microsoft.com/office/drawing/2014/main" id="{8FB36F18-64AF-C74E-8012-8D9F58F403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58CA6845-3747-1848-91EA-D2E3ECBA877E}"/>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D7D87D40-250A-EC42-8F9B-244343C2A3E8}"/>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743D447-3D9F-D343-B22E-E0C89D0D09E4}"/>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116" name="Oval 115">
            <a:extLst>
              <a:ext uri="{FF2B5EF4-FFF2-40B4-BE49-F238E27FC236}">
                <a16:creationId xmlns:a16="http://schemas.microsoft.com/office/drawing/2014/main" id="{DE796383-B89A-A343-A2E8-493828A42D7E}"/>
              </a:ext>
            </a:extLst>
          </p:cNvPr>
          <p:cNvSpPr/>
          <p:nvPr/>
        </p:nvSpPr>
        <p:spPr>
          <a:xfrm>
            <a:off x="634554" y="106629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17" name="Oval 116">
            <a:extLst>
              <a:ext uri="{FF2B5EF4-FFF2-40B4-BE49-F238E27FC236}">
                <a16:creationId xmlns:a16="http://schemas.microsoft.com/office/drawing/2014/main" id="{0738EAB1-2FE1-594D-91A3-AE91F540BB90}"/>
              </a:ext>
            </a:extLst>
          </p:cNvPr>
          <p:cNvSpPr/>
          <p:nvPr/>
        </p:nvSpPr>
        <p:spPr>
          <a:xfrm>
            <a:off x="308489" y="158102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18" name="Oval 117">
            <a:extLst>
              <a:ext uri="{FF2B5EF4-FFF2-40B4-BE49-F238E27FC236}">
                <a16:creationId xmlns:a16="http://schemas.microsoft.com/office/drawing/2014/main" id="{16B944F3-4756-B74F-B6CD-ED7F6EA1C379}"/>
              </a:ext>
            </a:extLst>
          </p:cNvPr>
          <p:cNvSpPr/>
          <p:nvPr/>
        </p:nvSpPr>
        <p:spPr>
          <a:xfrm>
            <a:off x="852590" y="159639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9" name="Oval 118">
            <a:extLst>
              <a:ext uri="{FF2B5EF4-FFF2-40B4-BE49-F238E27FC236}">
                <a16:creationId xmlns:a16="http://schemas.microsoft.com/office/drawing/2014/main" id="{A5C0A7EF-F864-8849-B303-9D8D662EE2C4}"/>
              </a:ext>
            </a:extLst>
          </p:cNvPr>
          <p:cNvSpPr/>
          <p:nvPr/>
        </p:nvSpPr>
        <p:spPr>
          <a:xfrm>
            <a:off x="305022" y="2163116"/>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20" name="Oval 119">
            <a:extLst>
              <a:ext uri="{FF2B5EF4-FFF2-40B4-BE49-F238E27FC236}">
                <a16:creationId xmlns:a16="http://schemas.microsoft.com/office/drawing/2014/main" id="{073CD3F5-0C5F-C14D-A96E-49F6681F8B60}"/>
              </a:ext>
            </a:extLst>
          </p:cNvPr>
          <p:cNvSpPr/>
          <p:nvPr/>
        </p:nvSpPr>
        <p:spPr>
          <a:xfrm>
            <a:off x="856233" y="2168425"/>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21" name="Oval 120">
            <a:extLst>
              <a:ext uri="{FF2B5EF4-FFF2-40B4-BE49-F238E27FC236}">
                <a16:creationId xmlns:a16="http://schemas.microsoft.com/office/drawing/2014/main" id="{4AFEEBF7-1DC7-FF4B-AF17-FFD93B717770}"/>
              </a:ext>
            </a:extLst>
          </p:cNvPr>
          <p:cNvSpPr/>
          <p:nvPr/>
        </p:nvSpPr>
        <p:spPr>
          <a:xfrm>
            <a:off x="331471" y="273450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22" name="Oval 121">
            <a:extLst>
              <a:ext uri="{FF2B5EF4-FFF2-40B4-BE49-F238E27FC236}">
                <a16:creationId xmlns:a16="http://schemas.microsoft.com/office/drawing/2014/main" id="{FDA32DA0-15C6-B040-8B57-E41F554A92C0}"/>
              </a:ext>
            </a:extLst>
          </p:cNvPr>
          <p:cNvSpPr/>
          <p:nvPr/>
        </p:nvSpPr>
        <p:spPr>
          <a:xfrm>
            <a:off x="653741" y="319930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24" name="TextBox 123">
            <a:extLst>
              <a:ext uri="{FF2B5EF4-FFF2-40B4-BE49-F238E27FC236}">
                <a16:creationId xmlns:a16="http://schemas.microsoft.com/office/drawing/2014/main" id="{77B1BE4F-44DD-7A46-876F-B370210AA964}"/>
              </a:ext>
            </a:extLst>
          </p:cNvPr>
          <p:cNvSpPr txBox="1"/>
          <p:nvPr/>
        </p:nvSpPr>
        <p:spPr>
          <a:xfrm>
            <a:off x="7394463" y="952146"/>
            <a:ext cx="1508105" cy="461665"/>
          </a:xfrm>
          <a:prstGeom prst="rect">
            <a:avLst/>
          </a:prstGeom>
          <a:noFill/>
        </p:spPr>
        <p:txBody>
          <a:bodyPr wrap="none" rtlCol="0">
            <a:spAutoFit/>
          </a:bodyPr>
          <a:lstStyle/>
          <a:p>
            <a:r>
              <a:rPr lang="en-US" sz="2400" dirty="0">
                <a:latin typeface="Candara" panose="020E0502030303020204" pitchFamily="34" charset="0"/>
              </a:rPr>
              <a:t>Attempts</a:t>
            </a:r>
            <a:r>
              <a:rPr lang="en-US" dirty="0"/>
              <a:t>: </a:t>
            </a:r>
          </a:p>
        </p:txBody>
      </p:sp>
      <p:sp>
        <p:nvSpPr>
          <p:cNvPr id="126" name="TextBox 125">
            <a:extLst>
              <a:ext uri="{FF2B5EF4-FFF2-40B4-BE49-F238E27FC236}">
                <a16:creationId xmlns:a16="http://schemas.microsoft.com/office/drawing/2014/main" id="{92DD690F-14D8-A642-AE7E-C92F84291CC2}"/>
              </a:ext>
            </a:extLst>
          </p:cNvPr>
          <p:cNvSpPr txBox="1"/>
          <p:nvPr/>
        </p:nvSpPr>
        <p:spPr>
          <a:xfrm>
            <a:off x="8711650" y="908895"/>
            <a:ext cx="381836" cy="523220"/>
          </a:xfrm>
          <a:prstGeom prst="rect">
            <a:avLst/>
          </a:prstGeom>
          <a:noFill/>
        </p:spPr>
        <p:txBody>
          <a:bodyPr wrap="none" rtlCol="0">
            <a:spAutoFit/>
          </a:bodyPr>
          <a:lstStyle/>
          <a:p>
            <a:r>
              <a:rPr lang="en-US" sz="2800" dirty="0">
                <a:solidFill>
                  <a:srgbClr val="FF0000"/>
                </a:solidFill>
                <a:latin typeface="Candara" panose="020E0502030303020204" pitchFamily="34" charset="0"/>
              </a:rPr>
              <a:t>0</a:t>
            </a:r>
          </a:p>
        </p:txBody>
      </p:sp>
      <p:graphicFrame>
        <p:nvGraphicFramePr>
          <p:cNvPr id="131" name="Table 131">
            <a:extLst>
              <a:ext uri="{FF2B5EF4-FFF2-40B4-BE49-F238E27FC236}">
                <a16:creationId xmlns:a16="http://schemas.microsoft.com/office/drawing/2014/main" id="{11C40379-90B4-B243-AB90-6BE2A9559061}"/>
              </a:ext>
            </a:extLst>
          </p:cNvPr>
          <p:cNvGraphicFramePr>
            <a:graphicFrameLocks noGrp="1"/>
          </p:cNvGraphicFramePr>
          <p:nvPr>
            <p:extLst>
              <p:ext uri="{D42A27DB-BD31-4B8C-83A1-F6EECF244321}">
                <p14:modId xmlns:p14="http://schemas.microsoft.com/office/powerpoint/2010/main" val="1226459188"/>
              </p:ext>
            </p:extLst>
          </p:nvPr>
        </p:nvGraphicFramePr>
        <p:xfrm>
          <a:off x="8988909" y="1801446"/>
          <a:ext cx="3084420" cy="4000380"/>
        </p:xfrm>
        <a:graphic>
          <a:graphicData uri="http://schemas.openxmlformats.org/drawingml/2006/table">
            <a:tbl>
              <a:tblPr firstRow="1" bandRow="1">
                <a:tableStyleId>{5940675A-B579-460E-94D1-54222C63F5DA}</a:tableStyleId>
              </a:tblPr>
              <a:tblGrid>
                <a:gridCol w="1542210">
                  <a:extLst>
                    <a:ext uri="{9D8B030D-6E8A-4147-A177-3AD203B41FA5}">
                      <a16:colId xmlns:a16="http://schemas.microsoft.com/office/drawing/2014/main" val="2463022565"/>
                    </a:ext>
                  </a:extLst>
                </a:gridCol>
                <a:gridCol w="1542210">
                  <a:extLst>
                    <a:ext uri="{9D8B030D-6E8A-4147-A177-3AD203B41FA5}">
                      <a16:colId xmlns:a16="http://schemas.microsoft.com/office/drawing/2014/main" val="1084358331"/>
                    </a:ext>
                  </a:extLst>
                </a:gridCol>
              </a:tblGrid>
              <a:tr h="400038">
                <a:tc>
                  <a:txBody>
                    <a:bodyPr/>
                    <a:lstStyle/>
                    <a:p>
                      <a:r>
                        <a:rPr lang="en-US" dirty="0">
                          <a:latin typeface="Candara" panose="020E0502030303020204" pitchFamily="34" charset="0"/>
                        </a:rPr>
                        <a:t>Mapped</a:t>
                      </a:r>
                    </a:p>
                  </a:txBody>
                  <a:tcPr/>
                </a:tc>
                <a:tc>
                  <a:txBody>
                    <a:bodyPr/>
                    <a:lstStyle/>
                    <a:p>
                      <a:r>
                        <a:rPr lang="en-US" dirty="0">
                          <a:latin typeface="Candara" panose="020E0502030303020204" pitchFamily="34" charset="0"/>
                        </a:rPr>
                        <a:t>Unmapped</a:t>
                      </a:r>
                    </a:p>
                  </a:txBody>
                  <a:tcPr/>
                </a:tc>
                <a:extLst>
                  <a:ext uri="{0D108BD9-81ED-4DB2-BD59-A6C34878D82A}">
                    <a16:rowId xmlns:a16="http://schemas.microsoft.com/office/drawing/2014/main" val="1352878452"/>
                  </a:ext>
                </a:extLst>
              </a:tr>
              <a:tr h="400038">
                <a:tc>
                  <a:txBody>
                    <a:bodyPr/>
                    <a:lstStyle/>
                    <a:p>
                      <a:endParaRPr lang="en-US" dirty="0"/>
                    </a:p>
                  </a:txBody>
                  <a:tcPr/>
                </a:tc>
                <a:tc>
                  <a:txBody>
                    <a:bodyPr/>
                    <a:lstStyle/>
                    <a:p>
                      <a:endParaRPr lang="en-US"/>
                    </a:p>
                  </a:txBody>
                  <a:tcPr/>
                </a:tc>
                <a:extLst>
                  <a:ext uri="{0D108BD9-81ED-4DB2-BD59-A6C34878D82A}">
                    <a16:rowId xmlns:a16="http://schemas.microsoft.com/office/drawing/2014/main" val="2988912544"/>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323068587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1417660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732966870"/>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516464492"/>
                  </a:ext>
                </a:extLst>
              </a:tr>
              <a:tr h="400038">
                <a:tc>
                  <a:txBody>
                    <a:bodyPr/>
                    <a:lstStyle/>
                    <a:p>
                      <a:endParaRPr lang="en-US"/>
                    </a:p>
                  </a:txBody>
                  <a:tcPr/>
                </a:tc>
                <a:tc>
                  <a:txBody>
                    <a:bodyPr/>
                    <a:lstStyle/>
                    <a:p>
                      <a:endParaRPr lang="en-US" dirty="0"/>
                    </a:p>
                  </a:txBody>
                  <a:tcPr/>
                </a:tc>
                <a:extLst>
                  <a:ext uri="{0D108BD9-81ED-4DB2-BD59-A6C34878D82A}">
                    <a16:rowId xmlns:a16="http://schemas.microsoft.com/office/drawing/2014/main" val="251828944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6525011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112262769"/>
                  </a:ext>
                </a:extLst>
              </a:tr>
              <a:tr h="400038">
                <a:tc>
                  <a:txBody>
                    <a:bodyPr/>
                    <a:lstStyle/>
                    <a:p>
                      <a:endParaRPr lang="en-US"/>
                    </a:p>
                  </a:txBody>
                  <a:tcPr/>
                </a:tc>
                <a:tc>
                  <a:txBody>
                    <a:bodyPr/>
                    <a:lstStyle/>
                    <a:p>
                      <a:endParaRPr lang="en-US" dirty="0"/>
                    </a:p>
                  </a:txBody>
                  <a:tcPr/>
                </a:tc>
                <a:extLst>
                  <a:ext uri="{0D108BD9-81ED-4DB2-BD59-A6C34878D82A}">
                    <a16:rowId xmlns:a16="http://schemas.microsoft.com/office/drawing/2014/main" val="568681502"/>
                  </a:ext>
                </a:extLst>
              </a:tr>
            </a:tbl>
          </a:graphicData>
        </a:graphic>
      </p:graphicFrame>
      <p:sp>
        <p:nvSpPr>
          <p:cNvPr id="132" name="Oval 131">
            <a:extLst>
              <a:ext uri="{FF2B5EF4-FFF2-40B4-BE49-F238E27FC236}">
                <a16:creationId xmlns:a16="http://schemas.microsoft.com/office/drawing/2014/main" id="{C9D8D91F-4791-E749-BED6-0F891CB63334}"/>
              </a:ext>
            </a:extLst>
          </p:cNvPr>
          <p:cNvSpPr/>
          <p:nvPr/>
        </p:nvSpPr>
        <p:spPr>
          <a:xfrm>
            <a:off x="5221084" y="3202909"/>
            <a:ext cx="317785" cy="3351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p:txBody>
      </p:sp>
      <p:sp>
        <p:nvSpPr>
          <p:cNvPr id="133" name="Oval 132">
            <a:extLst>
              <a:ext uri="{FF2B5EF4-FFF2-40B4-BE49-F238E27FC236}">
                <a16:creationId xmlns:a16="http://schemas.microsoft.com/office/drawing/2014/main" id="{B4AF44FF-6450-6D43-A27D-4E46AFAD3121}"/>
              </a:ext>
            </a:extLst>
          </p:cNvPr>
          <p:cNvSpPr/>
          <p:nvPr/>
        </p:nvSpPr>
        <p:spPr>
          <a:xfrm>
            <a:off x="5202204" y="4413122"/>
            <a:ext cx="319083" cy="3365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p:txBody>
      </p:sp>
      <p:cxnSp>
        <p:nvCxnSpPr>
          <p:cNvPr id="135" name="Straight Arrow Connector 134">
            <a:extLst>
              <a:ext uri="{FF2B5EF4-FFF2-40B4-BE49-F238E27FC236}">
                <a16:creationId xmlns:a16="http://schemas.microsoft.com/office/drawing/2014/main" id="{47BCE91F-0EAF-3542-AD37-9057DB38BFE8}"/>
              </a:ext>
            </a:extLst>
          </p:cNvPr>
          <p:cNvCxnSpPr/>
          <p:nvPr/>
        </p:nvCxnSpPr>
        <p:spPr>
          <a:xfrm>
            <a:off x="4519246" y="2577624"/>
            <a:ext cx="0" cy="668082"/>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9E45B843-2A54-C348-8B63-126E276F6248}"/>
              </a:ext>
            </a:extLst>
          </p:cNvPr>
          <p:cNvCxnSpPr>
            <a:cxnSpLocks/>
            <a:endCxn id="132" idx="1"/>
          </p:cNvCxnSpPr>
          <p:nvPr/>
        </p:nvCxnSpPr>
        <p:spPr>
          <a:xfrm>
            <a:off x="4559582" y="2588367"/>
            <a:ext cx="708041" cy="663624"/>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777964CB-96F0-C849-89E4-BA5395A3E76B}"/>
              </a:ext>
            </a:extLst>
          </p:cNvPr>
          <p:cNvCxnSpPr>
            <a:cxnSpLocks/>
          </p:cNvCxnSpPr>
          <p:nvPr/>
        </p:nvCxnSpPr>
        <p:spPr>
          <a:xfrm flipH="1">
            <a:off x="4512972" y="3655647"/>
            <a:ext cx="855166" cy="790214"/>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26F4B309-2E66-1F43-8666-4163483EE322}"/>
              </a:ext>
            </a:extLst>
          </p:cNvPr>
          <p:cNvCxnSpPr/>
          <p:nvPr/>
        </p:nvCxnSpPr>
        <p:spPr>
          <a:xfrm>
            <a:off x="4421665" y="3701182"/>
            <a:ext cx="0" cy="668082"/>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a:extLst>
              <a:ext uri="{FF2B5EF4-FFF2-40B4-BE49-F238E27FC236}">
                <a16:creationId xmlns:a16="http://schemas.microsoft.com/office/drawing/2014/main" id="{9799101E-4C2E-D744-AFCC-E26BC95CAA93}"/>
              </a:ext>
            </a:extLst>
          </p:cNvPr>
          <p:cNvCxnSpPr>
            <a:cxnSpLocks/>
          </p:cNvCxnSpPr>
          <p:nvPr/>
        </p:nvCxnSpPr>
        <p:spPr>
          <a:xfrm>
            <a:off x="5454048" y="2615997"/>
            <a:ext cx="872666" cy="606075"/>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AF4907C7-5A96-5D49-82E5-0AB0393FC5AF}"/>
              </a:ext>
            </a:extLst>
          </p:cNvPr>
          <p:cNvCxnSpPr>
            <a:cxnSpLocks/>
            <a:endCxn id="133" idx="7"/>
          </p:cNvCxnSpPr>
          <p:nvPr/>
        </p:nvCxnSpPr>
        <p:spPr>
          <a:xfrm flipH="1">
            <a:off x="5474558" y="3765110"/>
            <a:ext cx="872666" cy="697295"/>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67603E09-4613-D347-9773-68FC3EC9B87A}"/>
              </a:ext>
            </a:extLst>
          </p:cNvPr>
          <p:cNvCxnSpPr>
            <a:cxnSpLocks/>
          </p:cNvCxnSpPr>
          <p:nvPr/>
        </p:nvCxnSpPr>
        <p:spPr>
          <a:xfrm flipH="1">
            <a:off x="6339433" y="3732706"/>
            <a:ext cx="19920" cy="753389"/>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4" name="Curved Connector 153">
            <a:extLst>
              <a:ext uri="{FF2B5EF4-FFF2-40B4-BE49-F238E27FC236}">
                <a16:creationId xmlns:a16="http://schemas.microsoft.com/office/drawing/2014/main" id="{7600CF1B-94FC-634C-B1E0-35EDAB679B03}"/>
              </a:ext>
            </a:extLst>
          </p:cNvPr>
          <p:cNvCxnSpPr>
            <a:cxnSpLocks/>
            <a:stCxn id="112" idx="1"/>
            <a:endCxn id="102" idx="1"/>
          </p:cNvCxnSpPr>
          <p:nvPr/>
        </p:nvCxnSpPr>
        <p:spPr>
          <a:xfrm rot="10800000" flipH="1">
            <a:off x="4037680" y="2358175"/>
            <a:ext cx="194316" cy="2285818"/>
          </a:xfrm>
          <a:prstGeom prst="curvedConnector3">
            <a:avLst>
              <a:gd name="adj1" fmla="val -117643"/>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7" name="Curved Connector 156">
            <a:extLst>
              <a:ext uri="{FF2B5EF4-FFF2-40B4-BE49-F238E27FC236}">
                <a16:creationId xmlns:a16="http://schemas.microsoft.com/office/drawing/2014/main" id="{C2BA4608-A0C1-B845-BC02-64CD2E01F7AB}"/>
              </a:ext>
            </a:extLst>
          </p:cNvPr>
          <p:cNvCxnSpPr>
            <a:cxnSpLocks/>
            <a:stCxn id="111" idx="3"/>
          </p:cNvCxnSpPr>
          <p:nvPr/>
        </p:nvCxnSpPr>
        <p:spPr>
          <a:xfrm flipH="1" flipV="1">
            <a:off x="5678605" y="2159044"/>
            <a:ext cx="97253" cy="2499483"/>
          </a:xfrm>
          <a:prstGeom prst="curvedConnector4">
            <a:avLst>
              <a:gd name="adj1" fmla="val -235057"/>
              <a:gd name="adj2" fmla="val 106926"/>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71" name="Oval 170">
            <a:extLst>
              <a:ext uri="{FF2B5EF4-FFF2-40B4-BE49-F238E27FC236}">
                <a16:creationId xmlns:a16="http://schemas.microsoft.com/office/drawing/2014/main" id="{959DAF8C-5CF1-C54A-9726-8576516B7328}"/>
              </a:ext>
            </a:extLst>
          </p:cNvPr>
          <p:cNvSpPr/>
          <p:nvPr/>
        </p:nvSpPr>
        <p:spPr>
          <a:xfrm>
            <a:off x="9565137" y="4208650"/>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72" name="Oval 171">
            <a:extLst>
              <a:ext uri="{FF2B5EF4-FFF2-40B4-BE49-F238E27FC236}">
                <a16:creationId xmlns:a16="http://schemas.microsoft.com/office/drawing/2014/main" id="{2D585D16-FDB1-0E4B-9E1F-3C1CB57EAE3E}"/>
              </a:ext>
            </a:extLst>
          </p:cNvPr>
          <p:cNvSpPr/>
          <p:nvPr/>
        </p:nvSpPr>
        <p:spPr>
          <a:xfrm>
            <a:off x="11083787"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73" name="Oval 172">
            <a:extLst>
              <a:ext uri="{FF2B5EF4-FFF2-40B4-BE49-F238E27FC236}">
                <a16:creationId xmlns:a16="http://schemas.microsoft.com/office/drawing/2014/main" id="{5C81E376-CE67-A74D-8740-5D66B4094CE5}"/>
              </a:ext>
            </a:extLst>
          </p:cNvPr>
          <p:cNvSpPr/>
          <p:nvPr/>
        </p:nvSpPr>
        <p:spPr>
          <a:xfrm>
            <a:off x="9539577" y="3809127"/>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74" name="Oval 173">
            <a:extLst>
              <a:ext uri="{FF2B5EF4-FFF2-40B4-BE49-F238E27FC236}">
                <a16:creationId xmlns:a16="http://schemas.microsoft.com/office/drawing/2014/main" id="{9E371883-4DC7-3941-93B6-9A7CA57391A7}"/>
              </a:ext>
            </a:extLst>
          </p:cNvPr>
          <p:cNvSpPr/>
          <p:nvPr/>
        </p:nvSpPr>
        <p:spPr>
          <a:xfrm>
            <a:off x="9618561" y="5027672"/>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75" name="Oval 174">
            <a:extLst>
              <a:ext uri="{FF2B5EF4-FFF2-40B4-BE49-F238E27FC236}">
                <a16:creationId xmlns:a16="http://schemas.microsoft.com/office/drawing/2014/main" id="{63216AE6-58D0-0940-98CA-47C0AA661F8C}"/>
              </a:ext>
            </a:extLst>
          </p:cNvPr>
          <p:cNvSpPr/>
          <p:nvPr/>
        </p:nvSpPr>
        <p:spPr>
          <a:xfrm>
            <a:off x="9502207" y="302133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76" name="Oval 175">
            <a:extLst>
              <a:ext uri="{FF2B5EF4-FFF2-40B4-BE49-F238E27FC236}">
                <a16:creationId xmlns:a16="http://schemas.microsoft.com/office/drawing/2014/main" id="{ADD97746-0B76-4D44-880B-343911C75384}"/>
              </a:ext>
            </a:extLst>
          </p:cNvPr>
          <p:cNvSpPr/>
          <p:nvPr/>
        </p:nvSpPr>
        <p:spPr>
          <a:xfrm>
            <a:off x="9486384" y="262046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77" name="Oval 176">
            <a:extLst>
              <a:ext uri="{FF2B5EF4-FFF2-40B4-BE49-F238E27FC236}">
                <a16:creationId xmlns:a16="http://schemas.microsoft.com/office/drawing/2014/main" id="{728D6076-0800-2A48-BAD6-77E53C4334CE}"/>
              </a:ext>
            </a:extLst>
          </p:cNvPr>
          <p:cNvSpPr/>
          <p:nvPr/>
        </p:nvSpPr>
        <p:spPr>
          <a:xfrm>
            <a:off x="9486384"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78" name="Oval 177">
            <a:extLst>
              <a:ext uri="{FF2B5EF4-FFF2-40B4-BE49-F238E27FC236}">
                <a16:creationId xmlns:a16="http://schemas.microsoft.com/office/drawing/2014/main" id="{83D68CA8-07C6-B241-B06B-03159F943C89}"/>
              </a:ext>
            </a:extLst>
          </p:cNvPr>
          <p:cNvSpPr/>
          <p:nvPr/>
        </p:nvSpPr>
        <p:spPr>
          <a:xfrm>
            <a:off x="9544439" y="342718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79" name="Oval 178">
            <a:extLst>
              <a:ext uri="{FF2B5EF4-FFF2-40B4-BE49-F238E27FC236}">
                <a16:creationId xmlns:a16="http://schemas.microsoft.com/office/drawing/2014/main" id="{0DA2FB57-6C64-A140-A308-01C8C661A6EC}"/>
              </a:ext>
            </a:extLst>
          </p:cNvPr>
          <p:cNvSpPr/>
          <p:nvPr/>
        </p:nvSpPr>
        <p:spPr>
          <a:xfrm>
            <a:off x="9581624" y="463505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cxnSp>
        <p:nvCxnSpPr>
          <p:cNvPr id="189" name="Straight Arrow Connector 188">
            <a:extLst>
              <a:ext uri="{FF2B5EF4-FFF2-40B4-BE49-F238E27FC236}">
                <a16:creationId xmlns:a16="http://schemas.microsoft.com/office/drawing/2014/main" id="{7DCC9FA1-1FF4-BE4E-9736-8CD8E30F1B25}"/>
              </a:ext>
            </a:extLst>
          </p:cNvPr>
          <p:cNvCxnSpPr/>
          <p:nvPr/>
        </p:nvCxnSpPr>
        <p:spPr>
          <a:xfrm>
            <a:off x="5521287" y="2615997"/>
            <a:ext cx="1873176" cy="629709"/>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0" name="Straight Arrow Connector 189">
            <a:extLst>
              <a:ext uri="{FF2B5EF4-FFF2-40B4-BE49-F238E27FC236}">
                <a16:creationId xmlns:a16="http://schemas.microsoft.com/office/drawing/2014/main" id="{4D0CF30C-053C-5C44-B663-1D48B6814C8E}"/>
              </a:ext>
            </a:extLst>
          </p:cNvPr>
          <p:cNvCxnSpPr>
            <a:cxnSpLocks/>
          </p:cNvCxnSpPr>
          <p:nvPr/>
        </p:nvCxnSpPr>
        <p:spPr>
          <a:xfrm flipH="1">
            <a:off x="4588537" y="3786893"/>
            <a:ext cx="2793176" cy="670758"/>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1B7DE42E-B9EF-7D4C-B121-1A08DAC7FD38}"/>
              </a:ext>
            </a:extLst>
          </p:cNvPr>
          <p:cNvSpPr txBox="1"/>
          <p:nvPr/>
        </p:nvSpPr>
        <p:spPr>
          <a:xfrm>
            <a:off x="1084265" y="1225178"/>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
        <p:nvSpPr>
          <p:cNvPr id="123" name="TextBox 122">
            <a:extLst>
              <a:ext uri="{FF2B5EF4-FFF2-40B4-BE49-F238E27FC236}">
                <a16:creationId xmlns:a16="http://schemas.microsoft.com/office/drawing/2014/main" id="{CD265616-FDFB-4F4C-BD1B-07580017E6C4}"/>
              </a:ext>
            </a:extLst>
          </p:cNvPr>
          <p:cNvSpPr txBox="1"/>
          <p:nvPr/>
        </p:nvSpPr>
        <p:spPr>
          <a:xfrm>
            <a:off x="205381" y="2445977"/>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225092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7 -1.11111E-6 L 0.32943 -0.09398 " pathEditMode="relative" ptsTypes="AA">
                                      <p:cBhvr>
                                        <p:cTn id="6" dur="2000" fill="hold"/>
                                        <p:tgtEl>
                                          <p:spTgt spid="121"/>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3974 0.15903 " pathEditMode="relative" ptsTypes="AA">
                                      <p:cBhvr>
                                        <p:cTn id="8" dur="2000" fill="hold"/>
                                        <p:tgtEl>
                                          <p:spTgt spid="116"/>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29011 0 " pathEditMode="relative" ptsTypes="AA">
                                      <p:cBhvr>
                                        <p:cTn id="10" dur="2000" fill="hold"/>
                                        <p:tgtEl>
                                          <p:spTgt spid="122"/>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32305 0.32639 " pathEditMode="relative" ptsTypes="AA">
                                      <p:cBhvr>
                                        <p:cTn id="12" dur="2000" fill="hold"/>
                                        <p:tgtEl>
                                          <p:spTgt spid="119"/>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125E-6 1.11111E-6 L 0.43998 0.23472 " pathEditMode="relative" rAng="0" ptsTypes="AA">
                                      <p:cBhvr>
                                        <p:cTn id="14" dur="2000" fill="hold"/>
                                        <p:tgtEl>
                                          <p:spTgt spid="118"/>
                                        </p:tgtEl>
                                        <p:attrNameLst>
                                          <p:attrName>ppt_x</p:attrName>
                                          <p:attrName>ppt_y</p:attrName>
                                        </p:attrNameLst>
                                      </p:cBhvr>
                                      <p:rCtr x="21992" y="11736"/>
                                    </p:animMotion>
                                  </p:childTnLst>
                                </p:cTn>
                              </p:par>
                              <p:par>
                                <p:cTn id="15" presetID="0" presetClass="path" presetSubtype="0" accel="50000" decel="50000" fill="hold" grpId="0" nodeType="withEffect">
                                  <p:stCondLst>
                                    <p:cond delay="0"/>
                                  </p:stCondLst>
                                  <p:childTnLst>
                                    <p:animMotion origin="layout" path="M -3.54167E-6 -3.7037E-6 L 0.43646 0.3301 " pathEditMode="relative" rAng="0" ptsTypes="AA">
                                      <p:cBhvr>
                                        <p:cTn id="16" dur="2000" fill="hold"/>
                                        <p:tgtEl>
                                          <p:spTgt spid="120"/>
                                        </p:tgtEl>
                                        <p:attrNameLst>
                                          <p:attrName>ppt_x</p:attrName>
                                          <p:attrName>ppt_y</p:attrName>
                                        </p:attrNameLst>
                                      </p:cBhvr>
                                      <p:rCtr x="21823" y="16505"/>
                                    </p:animMotion>
                                  </p:childTnLst>
                                </p:cTn>
                              </p:par>
                            </p:childTnLst>
                          </p:cTn>
                        </p:par>
                        <p:par>
                          <p:cTn id="17" fill="hold">
                            <p:stCondLst>
                              <p:cond delay="2000"/>
                            </p:stCondLst>
                            <p:childTnLst>
                              <p:par>
                                <p:cTn id="18" presetID="1" presetClass="entr" presetSubtype="0" fill="hold" grpId="0" nodeType="afterEffect">
                                  <p:stCondLst>
                                    <p:cond delay="0"/>
                                  </p:stCondLst>
                                  <p:childTnLst>
                                    <p:set>
                                      <p:cBhvr>
                                        <p:cTn id="19" dur="1" fill="hold">
                                          <p:stCondLst>
                                            <p:cond delay="0"/>
                                          </p:stCondLst>
                                        </p:cTn>
                                        <p:tgtEl>
                                          <p:spTgt spid="13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33"/>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nodeType="after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7"/>
                                        </p:tgtEl>
                                        <p:attrNameLst>
                                          <p:attrName>style.visibility</p:attrName>
                                        </p:attrNameLst>
                                      </p:cBhvr>
                                      <p:to>
                                        <p:strVal val="visible"/>
                                      </p:to>
                                    </p:set>
                                  </p:childTnLst>
                                </p:cTn>
                              </p:par>
                            </p:childTnLst>
                          </p:cTn>
                        </p:par>
                        <p:par>
                          <p:cTn id="41" fill="hold">
                            <p:stCondLst>
                              <p:cond delay="2000"/>
                            </p:stCondLst>
                            <p:childTnLst>
                              <p:par>
                                <p:cTn id="42" presetID="1" presetClass="entr" presetSubtype="0" fill="hold" grpId="0" nodeType="afterEffect">
                                  <p:stCondLst>
                                    <p:cond delay="0"/>
                                  </p:stCondLst>
                                  <p:childTnLst>
                                    <p:set>
                                      <p:cBhvr>
                                        <p:cTn id="43" dur="1" fill="hold">
                                          <p:stCondLst>
                                            <p:cond delay="0"/>
                                          </p:stCondLst>
                                        </p:cTn>
                                        <p:tgtEl>
                                          <p:spTgt spid="17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76"/>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7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7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73"/>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7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7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7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0" presetClass="path" presetSubtype="0" accel="50000" decel="50000" fill="hold" grpId="0" nodeType="clickEffect">
                                  <p:stCondLst>
                                    <p:cond delay="0"/>
                                  </p:stCondLst>
                                  <p:childTnLst>
                                    <p:animMotion origin="layout" path="M -1.66667E-6 4.44444E-6 L 0.56797 0.24537 " pathEditMode="relative" rAng="0" ptsTypes="AA">
                                      <p:cBhvr>
                                        <p:cTn id="61" dur="2000" fill="hold"/>
                                        <p:tgtEl>
                                          <p:spTgt spid="117"/>
                                        </p:tgtEl>
                                        <p:attrNameLst>
                                          <p:attrName>ppt_x</p:attrName>
                                          <p:attrName>ppt_y</p:attrName>
                                        </p:attrNameLst>
                                      </p:cBhvr>
                                      <p:rCtr x="28398" y="12269"/>
                                    </p:animMotion>
                                  </p:childTnLst>
                                </p:cTn>
                              </p:par>
                            </p:childTnLst>
                          </p:cTn>
                        </p:par>
                        <p:par>
                          <p:cTn id="62" fill="hold">
                            <p:stCondLst>
                              <p:cond delay="2000"/>
                            </p:stCondLst>
                            <p:childTnLst>
                              <p:par>
                                <p:cTn id="63" presetID="1" presetClass="entr" presetSubtype="0" fill="hold" nodeType="afterEffect">
                                  <p:stCondLst>
                                    <p:cond delay="0"/>
                                  </p:stCondLst>
                                  <p:childTnLst>
                                    <p:set>
                                      <p:cBhvr>
                                        <p:cTn id="64" dur="1" fill="hold">
                                          <p:stCondLst>
                                            <p:cond delay="0"/>
                                          </p:stCondLst>
                                        </p:cTn>
                                        <p:tgtEl>
                                          <p:spTgt spid="19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8" grpId="0" animBg="1"/>
      <p:bldP spid="119" grpId="0" animBg="1"/>
      <p:bldP spid="120" grpId="0" animBg="1"/>
      <p:bldP spid="121" grpId="0" animBg="1"/>
      <p:bldP spid="122" grpId="0" animBg="1"/>
      <p:bldP spid="132" grpId="0" animBg="1"/>
      <p:bldP spid="133"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55313-502A-9749-8B68-1CC3A93A03EF}"/>
              </a:ext>
            </a:extLst>
          </p:cNvPr>
          <p:cNvSpPr>
            <a:spLocks noGrp="1"/>
          </p:cNvSpPr>
          <p:nvPr>
            <p:ph type="title"/>
          </p:nvPr>
        </p:nvSpPr>
        <p:spPr/>
        <p:txBody>
          <a:bodyPr/>
          <a:lstStyle/>
          <a:p>
            <a:r>
              <a:rPr lang="en-US" dirty="0"/>
              <a:t>Need for Efficient Accelerators </a:t>
            </a:r>
          </a:p>
        </p:txBody>
      </p:sp>
      <p:sp>
        <p:nvSpPr>
          <p:cNvPr id="3" name="Slide Number Placeholder 2">
            <a:extLst>
              <a:ext uri="{FF2B5EF4-FFF2-40B4-BE49-F238E27FC236}">
                <a16:creationId xmlns:a16="http://schemas.microsoft.com/office/drawing/2014/main" id="{9F661ADB-7915-1C48-BC83-378CEC7103D0}"/>
              </a:ext>
            </a:extLst>
          </p:cNvPr>
          <p:cNvSpPr>
            <a:spLocks noGrp="1"/>
          </p:cNvSpPr>
          <p:nvPr>
            <p:ph type="sldNum" sz="quarter" idx="12"/>
          </p:nvPr>
        </p:nvSpPr>
        <p:spPr/>
        <p:txBody>
          <a:bodyPr/>
          <a:lstStyle/>
          <a:p>
            <a:fld id="{86E00D81-A243-204E-9897-44BD133A87DB}" type="slidenum">
              <a:rPr lang="en-US" smtClean="0"/>
              <a:t>1</a:t>
            </a:fld>
            <a:endParaRPr lang="en-US" dirty="0"/>
          </a:p>
        </p:txBody>
      </p:sp>
      <p:pic>
        <p:nvPicPr>
          <p:cNvPr id="28" name="Content Placeholder 27" descr="Chart, scatter chart&#10;&#10;Description automatically generated">
            <a:extLst>
              <a:ext uri="{FF2B5EF4-FFF2-40B4-BE49-F238E27FC236}">
                <a16:creationId xmlns:a16="http://schemas.microsoft.com/office/drawing/2014/main" id="{A0337AB4-0471-904D-BB27-463B2D723E26}"/>
              </a:ext>
            </a:extLst>
          </p:cNvPr>
          <p:cNvPicPr>
            <a:picLocks noGrp="1" noChangeAspect="1"/>
          </p:cNvPicPr>
          <p:nvPr>
            <p:ph sz="quarter" idx="1"/>
          </p:nvPr>
        </p:nvPicPr>
        <p:blipFill>
          <a:blip r:embed="rId2"/>
          <a:stretch>
            <a:fillRect/>
          </a:stretch>
        </p:blipFill>
        <p:spPr>
          <a:xfrm>
            <a:off x="1321087" y="694997"/>
            <a:ext cx="7557469" cy="4791075"/>
          </a:xfrm>
        </p:spPr>
      </p:pic>
      <p:sp>
        <p:nvSpPr>
          <p:cNvPr id="7" name="TextBox 6">
            <a:extLst>
              <a:ext uri="{FF2B5EF4-FFF2-40B4-BE49-F238E27FC236}">
                <a16:creationId xmlns:a16="http://schemas.microsoft.com/office/drawing/2014/main" id="{9D2E507C-9A47-C640-B020-88F4E863519A}"/>
              </a:ext>
            </a:extLst>
          </p:cNvPr>
          <p:cNvSpPr txBox="1"/>
          <p:nvPr/>
        </p:nvSpPr>
        <p:spPr>
          <a:xfrm>
            <a:off x="0" y="5272988"/>
            <a:ext cx="12192000" cy="1846659"/>
          </a:xfrm>
          <a:prstGeom prst="rect">
            <a:avLst/>
          </a:prstGeom>
          <a:noFill/>
        </p:spPr>
        <p:txBody>
          <a:bodyPr wrap="square" rtlCol="0">
            <a:spAutoFit/>
          </a:bodyPr>
          <a:lstStyle/>
          <a:p>
            <a:r>
              <a:rPr lang="en-US" sz="1200" dirty="0"/>
              <a:t>[1] Karunaratne, M., Mohite, A. K., Mitra, T., &amp; </a:t>
            </a:r>
            <a:r>
              <a:rPr lang="en-US" sz="1200" dirty="0" err="1"/>
              <a:t>Peh</a:t>
            </a:r>
            <a:r>
              <a:rPr lang="en-US" sz="1200" dirty="0"/>
              <a:t>, L. S. (2017, June). </a:t>
            </a:r>
            <a:r>
              <a:rPr lang="en-US" sz="1200" dirty="0" err="1"/>
              <a:t>Hycube</a:t>
            </a:r>
            <a:r>
              <a:rPr lang="en-US" sz="1200" dirty="0"/>
              <a:t>: A </a:t>
            </a:r>
            <a:r>
              <a:rPr lang="en-US" sz="1200" dirty="0" err="1"/>
              <a:t>cgra</a:t>
            </a:r>
            <a:r>
              <a:rPr lang="en-US" sz="1200" dirty="0"/>
              <a:t> with reconfigurable single-cycle multi-hop interconnect. In </a:t>
            </a:r>
            <a:r>
              <a:rPr lang="en-US" sz="1200" i="1" dirty="0"/>
              <a:t>Proceedings of the 54th Annual Design Automation Conference 2017</a:t>
            </a:r>
            <a:r>
              <a:rPr lang="en-US" sz="1200" dirty="0"/>
              <a:t> (pp. 1-6).</a:t>
            </a:r>
          </a:p>
          <a:p>
            <a:r>
              <a:rPr lang="en-US" sz="1200" dirty="0"/>
              <a:t>[2] </a:t>
            </a:r>
            <a:r>
              <a:rPr lang="en-US" sz="1200" dirty="0" err="1"/>
              <a:t>Bouwens</a:t>
            </a:r>
            <a:r>
              <a:rPr lang="en-US" sz="1200" dirty="0"/>
              <a:t>, F., </a:t>
            </a:r>
            <a:r>
              <a:rPr lang="en-US" sz="1200" dirty="0" err="1"/>
              <a:t>Berekovic</a:t>
            </a:r>
            <a:r>
              <a:rPr lang="en-US" sz="1200" dirty="0"/>
              <a:t>, M., </a:t>
            </a:r>
            <a:r>
              <a:rPr lang="en-US" sz="1200" dirty="0" err="1"/>
              <a:t>Kanstein</a:t>
            </a:r>
            <a:r>
              <a:rPr lang="en-US" sz="1200" dirty="0"/>
              <a:t>, A., &amp; </a:t>
            </a:r>
            <a:r>
              <a:rPr lang="en-US" sz="1200" dirty="0" err="1"/>
              <a:t>Gaydadjiev</a:t>
            </a:r>
            <a:r>
              <a:rPr lang="en-US" sz="1200" dirty="0"/>
              <a:t>, G. (2007, March). Architectural exploration of the ADRES coarse-grained reconfigurable array. In </a:t>
            </a:r>
            <a:r>
              <a:rPr lang="en-US" sz="1200" i="1" dirty="0"/>
              <a:t>International Workshop on Applied Reconfigurable Computing</a:t>
            </a:r>
            <a:r>
              <a:rPr lang="en-US" sz="1200" dirty="0"/>
              <a:t> (pp. 1-13). Springer, Berlin, Heidelberg.</a:t>
            </a:r>
          </a:p>
          <a:p>
            <a:r>
              <a:rPr lang="en-US" sz="1200" dirty="0"/>
              <a:t>[3] Chen, Y. H., Krishna, T., Emer, J. S., &amp; Sze, V. (2016). </a:t>
            </a:r>
            <a:r>
              <a:rPr lang="en-US" sz="1200" dirty="0" err="1"/>
              <a:t>Eyeriss</a:t>
            </a:r>
            <a:r>
              <a:rPr lang="en-US" sz="1200" dirty="0"/>
              <a:t>: An energy-efficient reconfigurable accelerator for deep convolutional neural networks. </a:t>
            </a:r>
            <a:r>
              <a:rPr lang="en-US" sz="1200" i="1" dirty="0"/>
              <a:t>IEEE journal of solid-state circuits</a:t>
            </a:r>
            <a:r>
              <a:rPr lang="en-US" sz="1200" dirty="0"/>
              <a:t>, </a:t>
            </a:r>
            <a:r>
              <a:rPr lang="en-US" sz="1200" i="1" dirty="0"/>
              <a:t>52</a:t>
            </a:r>
            <a:r>
              <a:rPr lang="en-US" sz="1200" dirty="0"/>
              <a:t>(1), 127-138.</a:t>
            </a:r>
          </a:p>
          <a:p>
            <a:endParaRPr lang="en-US" dirty="0"/>
          </a:p>
          <a:p>
            <a:endParaRPr lang="en-US" dirty="0"/>
          </a:p>
          <a:p>
            <a:endParaRPr lang="en-US" dirty="0"/>
          </a:p>
        </p:txBody>
      </p:sp>
      <p:grpSp>
        <p:nvGrpSpPr>
          <p:cNvPr id="24" name="Group 23">
            <a:extLst>
              <a:ext uri="{FF2B5EF4-FFF2-40B4-BE49-F238E27FC236}">
                <a16:creationId xmlns:a16="http://schemas.microsoft.com/office/drawing/2014/main" id="{FFFB1311-FC80-DE4B-89AA-1AF5517A2EDA}"/>
              </a:ext>
            </a:extLst>
          </p:cNvPr>
          <p:cNvGrpSpPr/>
          <p:nvPr/>
        </p:nvGrpSpPr>
        <p:grpSpPr>
          <a:xfrm>
            <a:off x="7204670" y="976875"/>
            <a:ext cx="1140875" cy="1375874"/>
            <a:chOff x="10075333" y="2162958"/>
            <a:chExt cx="1140875" cy="1375874"/>
          </a:xfrm>
        </p:grpSpPr>
        <p:sp>
          <p:nvSpPr>
            <p:cNvPr id="12" name="Rectangle 11">
              <a:extLst>
                <a:ext uri="{FF2B5EF4-FFF2-40B4-BE49-F238E27FC236}">
                  <a16:creationId xmlns:a16="http://schemas.microsoft.com/office/drawing/2014/main" id="{FF95395B-771A-5B44-A63E-D2C9303DA098}"/>
                </a:ext>
              </a:extLst>
            </p:cNvPr>
            <p:cNvSpPr/>
            <p:nvPr/>
          </p:nvSpPr>
          <p:spPr>
            <a:xfrm>
              <a:off x="10075333" y="2162958"/>
              <a:ext cx="1140875" cy="13758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0C3950FF-4D6D-DA4C-9DFC-6F79F9127F04}"/>
                </a:ext>
              </a:extLst>
            </p:cNvPr>
            <p:cNvSpPr/>
            <p:nvPr/>
          </p:nvSpPr>
          <p:spPr>
            <a:xfrm>
              <a:off x="10182293" y="2229841"/>
              <a:ext cx="223348" cy="23556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B05ABF7-D716-FE44-A996-0C48A8BD9A10}"/>
                </a:ext>
              </a:extLst>
            </p:cNvPr>
            <p:cNvSpPr/>
            <p:nvPr/>
          </p:nvSpPr>
          <p:spPr>
            <a:xfrm>
              <a:off x="10182293" y="2562665"/>
              <a:ext cx="223348" cy="23556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0D42C40-7C67-DB4E-B967-D3A0D163BA06}"/>
                </a:ext>
              </a:extLst>
            </p:cNvPr>
            <p:cNvSpPr/>
            <p:nvPr/>
          </p:nvSpPr>
          <p:spPr>
            <a:xfrm>
              <a:off x="10182293" y="2906947"/>
              <a:ext cx="220870" cy="235566"/>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E106E95-5886-3C4A-9036-CCC92A004A03}"/>
                </a:ext>
              </a:extLst>
            </p:cNvPr>
            <p:cNvSpPr/>
            <p:nvPr/>
          </p:nvSpPr>
          <p:spPr>
            <a:xfrm>
              <a:off x="10182293" y="3236382"/>
              <a:ext cx="223348" cy="23556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6EE8C34-0E9F-3C40-8380-E63FB465398A}"/>
                </a:ext>
              </a:extLst>
            </p:cNvPr>
            <p:cNvSpPr txBox="1"/>
            <p:nvPr/>
          </p:nvSpPr>
          <p:spPr>
            <a:xfrm>
              <a:off x="10405641" y="2162958"/>
              <a:ext cx="665567" cy="369332"/>
            </a:xfrm>
            <a:prstGeom prst="rect">
              <a:avLst/>
            </a:prstGeom>
            <a:noFill/>
          </p:spPr>
          <p:txBody>
            <a:bodyPr wrap="none" rtlCol="0">
              <a:spAutoFit/>
            </a:bodyPr>
            <a:lstStyle/>
            <a:p>
              <a:r>
                <a:rPr lang="en-US" dirty="0"/>
                <a:t>ASIC</a:t>
              </a:r>
            </a:p>
          </p:txBody>
        </p:sp>
        <p:sp>
          <p:nvSpPr>
            <p:cNvPr id="21" name="TextBox 20">
              <a:extLst>
                <a:ext uri="{FF2B5EF4-FFF2-40B4-BE49-F238E27FC236}">
                  <a16:creationId xmlns:a16="http://schemas.microsoft.com/office/drawing/2014/main" id="{BAFC2E73-8EF6-ED40-A93B-717792CF066B}"/>
                </a:ext>
              </a:extLst>
            </p:cNvPr>
            <p:cNvSpPr txBox="1"/>
            <p:nvPr/>
          </p:nvSpPr>
          <p:spPr>
            <a:xfrm>
              <a:off x="10403165" y="2490681"/>
              <a:ext cx="813043" cy="369332"/>
            </a:xfrm>
            <a:prstGeom prst="rect">
              <a:avLst/>
            </a:prstGeom>
            <a:noFill/>
          </p:spPr>
          <p:txBody>
            <a:bodyPr wrap="none" rtlCol="0">
              <a:spAutoFit/>
            </a:bodyPr>
            <a:lstStyle/>
            <a:p>
              <a:r>
                <a:rPr lang="en-US" dirty="0"/>
                <a:t>CGRA</a:t>
              </a:r>
            </a:p>
          </p:txBody>
        </p:sp>
        <p:sp>
          <p:nvSpPr>
            <p:cNvPr id="22" name="TextBox 21">
              <a:extLst>
                <a:ext uri="{FF2B5EF4-FFF2-40B4-BE49-F238E27FC236}">
                  <a16:creationId xmlns:a16="http://schemas.microsoft.com/office/drawing/2014/main" id="{657EA58A-A865-7349-84BC-30B2B59D3002}"/>
                </a:ext>
              </a:extLst>
            </p:cNvPr>
            <p:cNvSpPr txBox="1"/>
            <p:nvPr/>
          </p:nvSpPr>
          <p:spPr>
            <a:xfrm>
              <a:off x="10403164" y="2840064"/>
              <a:ext cx="628698" cy="369332"/>
            </a:xfrm>
            <a:prstGeom prst="rect">
              <a:avLst/>
            </a:prstGeom>
            <a:noFill/>
          </p:spPr>
          <p:txBody>
            <a:bodyPr wrap="none" rtlCol="0">
              <a:spAutoFit/>
            </a:bodyPr>
            <a:lstStyle/>
            <a:p>
              <a:r>
                <a:rPr lang="en-US" dirty="0"/>
                <a:t>CPU</a:t>
              </a:r>
            </a:p>
          </p:txBody>
        </p:sp>
        <p:sp>
          <p:nvSpPr>
            <p:cNvPr id="23" name="TextBox 22">
              <a:extLst>
                <a:ext uri="{FF2B5EF4-FFF2-40B4-BE49-F238E27FC236}">
                  <a16:creationId xmlns:a16="http://schemas.microsoft.com/office/drawing/2014/main" id="{C861A538-1DB9-544F-859D-79E23C796211}"/>
                </a:ext>
              </a:extLst>
            </p:cNvPr>
            <p:cNvSpPr txBox="1"/>
            <p:nvPr/>
          </p:nvSpPr>
          <p:spPr>
            <a:xfrm>
              <a:off x="10403163" y="3169499"/>
              <a:ext cx="636713" cy="369332"/>
            </a:xfrm>
            <a:prstGeom prst="rect">
              <a:avLst/>
            </a:prstGeom>
            <a:noFill/>
          </p:spPr>
          <p:txBody>
            <a:bodyPr wrap="none" rtlCol="0">
              <a:spAutoFit/>
            </a:bodyPr>
            <a:lstStyle/>
            <a:p>
              <a:r>
                <a:rPr lang="en-US" dirty="0"/>
                <a:t>GPU</a:t>
              </a:r>
            </a:p>
          </p:txBody>
        </p:sp>
      </p:grpSp>
    </p:spTree>
    <p:extLst>
      <p:ext uri="{BB962C8B-B14F-4D97-AF65-F5344CB8AC3E}">
        <p14:creationId xmlns:p14="http://schemas.microsoft.com/office/powerpoint/2010/main" val="1226243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7AA1-73BE-6442-9745-9EB8E428CB9E}"/>
              </a:ext>
            </a:extLst>
          </p:cNvPr>
          <p:cNvSpPr>
            <a:spLocks noGrp="1"/>
          </p:cNvSpPr>
          <p:nvPr>
            <p:ph type="title"/>
          </p:nvPr>
        </p:nvSpPr>
        <p:spPr/>
        <p:txBody>
          <a:bodyPr/>
          <a:lstStyle/>
          <a:p>
            <a:r>
              <a:rPr lang="en-US" dirty="0"/>
              <a:t>Motivating Example</a:t>
            </a:r>
          </a:p>
        </p:txBody>
      </p:sp>
      <p:sp>
        <p:nvSpPr>
          <p:cNvPr id="3" name="Slide Number Placeholder 2">
            <a:extLst>
              <a:ext uri="{FF2B5EF4-FFF2-40B4-BE49-F238E27FC236}">
                <a16:creationId xmlns:a16="http://schemas.microsoft.com/office/drawing/2014/main" id="{57C3736A-783B-D741-98C7-0B0E912E5B95}"/>
              </a:ext>
            </a:extLst>
          </p:cNvPr>
          <p:cNvSpPr>
            <a:spLocks noGrp="1"/>
          </p:cNvSpPr>
          <p:nvPr>
            <p:ph type="sldNum" sz="quarter" idx="12"/>
          </p:nvPr>
        </p:nvSpPr>
        <p:spPr/>
        <p:txBody>
          <a:bodyPr/>
          <a:lstStyle/>
          <a:p>
            <a:fld id="{86E00D81-A243-204E-9897-44BD133A87DB}" type="slidenum">
              <a:rPr lang="en-US" smtClean="0"/>
              <a:t>19</a:t>
            </a:fld>
            <a:endParaRPr lang="en-US" dirty="0"/>
          </a:p>
        </p:txBody>
      </p:sp>
      <p:grpSp>
        <p:nvGrpSpPr>
          <p:cNvPr id="75" name="Group 74">
            <a:extLst>
              <a:ext uri="{FF2B5EF4-FFF2-40B4-BE49-F238E27FC236}">
                <a16:creationId xmlns:a16="http://schemas.microsoft.com/office/drawing/2014/main" id="{1CB9E869-6AE8-0A46-A49D-9C8849733028}"/>
              </a:ext>
            </a:extLst>
          </p:cNvPr>
          <p:cNvGrpSpPr/>
          <p:nvPr/>
        </p:nvGrpSpPr>
        <p:grpSpPr>
          <a:xfrm>
            <a:off x="305023" y="1062743"/>
            <a:ext cx="868869" cy="2475320"/>
            <a:chOff x="366807" y="2496126"/>
            <a:chExt cx="1055232" cy="3006249"/>
          </a:xfrm>
        </p:grpSpPr>
        <p:sp>
          <p:nvSpPr>
            <p:cNvPr id="7" name="Oval 6">
              <a:extLst>
                <a:ext uri="{FF2B5EF4-FFF2-40B4-BE49-F238E27FC236}">
                  <a16:creationId xmlns:a16="http://schemas.microsoft.com/office/drawing/2014/main" id="{214A422C-5D34-C74B-9334-A2D1A935B83B}"/>
                </a:ext>
              </a:extLst>
            </p:cNvPr>
            <p:cNvSpPr/>
            <p:nvPr/>
          </p:nvSpPr>
          <p:spPr>
            <a:xfrm>
              <a:off x="396442" y="452151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E32DDCA3-8419-704A-82FD-CBDED0688041}"/>
                </a:ext>
              </a:extLst>
            </p:cNvPr>
            <p:cNvSpPr/>
            <p:nvPr/>
          </p:nvSpPr>
          <p:spPr>
            <a:xfrm>
              <a:off x="761234" y="249612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9722F383-BDB2-FB4C-8CE9-C8578F000C8C}"/>
                </a:ext>
              </a:extLst>
            </p:cNvPr>
            <p:cNvSpPr/>
            <p:nvPr/>
          </p:nvSpPr>
          <p:spPr>
            <a:xfrm>
              <a:off x="366807" y="3120627"/>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DCDF050E-524C-7742-9955-1C1DFC8C713C}"/>
                </a:ext>
              </a:extLst>
            </p:cNvPr>
            <p:cNvSpPr/>
            <p:nvPr/>
          </p:nvSpPr>
          <p:spPr>
            <a:xfrm>
              <a:off x="1027612" y="312441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41650FC-F931-744F-9436-A3967195732D}"/>
                </a:ext>
              </a:extLst>
            </p:cNvPr>
            <p:cNvSpPr/>
            <p:nvPr/>
          </p:nvSpPr>
          <p:spPr>
            <a:xfrm>
              <a:off x="378355" y="382757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59B5643A-FC84-AB45-AC35-10F11C813E56}"/>
                </a:ext>
              </a:extLst>
            </p:cNvPr>
            <p:cNvSpPr/>
            <p:nvPr/>
          </p:nvSpPr>
          <p:spPr>
            <a:xfrm>
              <a:off x="784719" y="5086391"/>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8F4E0736-27A8-4749-A30E-B6708ECF9BCD}"/>
                </a:ext>
              </a:extLst>
            </p:cNvPr>
            <p:cNvCxnSpPr>
              <a:stCxn id="8" idx="4"/>
              <a:endCxn id="9" idx="0"/>
            </p:cNvCxnSpPr>
            <p:nvPr/>
          </p:nvCxnSpPr>
          <p:spPr>
            <a:xfrm flipH="1">
              <a:off x="564020" y="2912110"/>
              <a:ext cx="394427" cy="2085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A83B5C4-D70B-2F4B-8D81-6A8175BB3D38}"/>
                </a:ext>
              </a:extLst>
            </p:cNvPr>
            <p:cNvCxnSpPr>
              <a:stCxn id="8" idx="4"/>
              <a:endCxn id="10" idx="0"/>
            </p:cNvCxnSpPr>
            <p:nvPr/>
          </p:nvCxnSpPr>
          <p:spPr>
            <a:xfrm>
              <a:off x="958447" y="2912110"/>
              <a:ext cx="266378" cy="212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C65753C-EA29-934B-BCCF-A79BC3F87C37}"/>
                </a:ext>
              </a:extLst>
            </p:cNvPr>
            <p:cNvCxnSpPr>
              <a:cxnSpLocks/>
              <a:stCxn id="9" idx="4"/>
              <a:endCxn id="11" idx="0"/>
            </p:cNvCxnSpPr>
            <p:nvPr/>
          </p:nvCxnSpPr>
          <p:spPr>
            <a:xfrm>
              <a:off x="564021" y="3536611"/>
              <a:ext cx="11548" cy="290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742C948-749C-7949-897A-0A28F0EC8016}"/>
                </a:ext>
              </a:extLst>
            </p:cNvPr>
            <p:cNvCxnSpPr>
              <a:cxnSpLocks/>
              <a:stCxn id="11" idx="4"/>
              <a:endCxn id="7" idx="0"/>
            </p:cNvCxnSpPr>
            <p:nvPr/>
          </p:nvCxnSpPr>
          <p:spPr>
            <a:xfrm>
              <a:off x="575569" y="4243556"/>
              <a:ext cx="18087" cy="27796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E5FB9D65-A092-A24A-AC70-308CDFF2CC9D}"/>
                </a:ext>
              </a:extLst>
            </p:cNvPr>
            <p:cNvSpPr/>
            <p:nvPr/>
          </p:nvSpPr>
          <p:spPr>
            <a:xfrm>
              <a:off x="1027612" y="3834394"/>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518E49F5-E148-224C-88AC-76250BFB5394}"/>
                </a:ext>
              </a:extLst>
            </p:cNvPr>
            <p:cNvCxnSpPr>
              <a:cxnSpLocks/>
              <a:stCxn id="10" idx="4"/>
              <a:endCxn id="38" idx="0"/>
            </p:cNvCxnSpPr>
            <p:nvPr/>
          </p:nvCxnSpPr>
          <p:spPr>
            <a:xfrm>
              <a:off x="1224826" y="3540396"/>
              <a:ext cx="0" cy="293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32382AF0-2825-3B43-89B9-24136299C2D6}"/>
                </a:ext>
              </a:extLst>
            </p:cNvPr>
            <p:cNvCxnSpPr>
              <a:cxnSpLocks/>
              <a:stCxn id="7" idx="4"/>
              <a:endCxn id="15" idx="1"/>
            </p:cNvCxnSpPr>
            <p:nvPr/>
          </p:nvCxnSpPr>
          <p:spPr>
            <a:xfrm>
              <a:off x="593656" y="4937500"/>
              <a:ext cx="248825" cy="209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Curved Connector 49">
              <a:extLst>
                <a:ext uri="{FF2B5EF4-FFF2-40B4-BE49-F238E27FC236}">
                  <a16:creationId xmlns:a16="http://schemas.microsoft.com/office/drawing/2014/main" id="{2F428D7E-1D17-824A-BDEF-FEC5696F2E20}"/>
                </a:ext>
              </a:extLst>
            </p:cNvPr>
            <p:cNvCxnSpPr>
              <a:stCxn id="15" idx="0"/>
              <a:endCxn id="11" idx="6"/>
            </p:cNvCxnSpPr>
            <p:nvPr/>
          </p:nvCxnSpPr>
          <p:spPr>
            <a:xfrm rot="16200000" flipV="1">
              <a:off x="351945" y="4456402"/>
              <a:ext cx="1050827" cy="20915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2" name="Curved Connector 51">
              <a:extLst>
                <a:ext uri="{FF2B5EF4-FFF2-40B4-BE49-F238E27FC236}">
                  <a16:creationId xmlns:a16="http://schemas.microsoft.com/office/drawing/2014/main" id="{B3A504E4-170A-C14F-AEFF-158F9A2F2405}"/>
                </a:ext>
              </a:extLst>
            </p:cNvPr>
            <p:cNvCxnSpPr>
              <a:stCxn id="7" idx="2"/>
              <a:endCxn id="11" idx="2"/>
            </p:cNvCxnSpPr>
            <p:nvPr/>
          </p:nvCxnSpPr>
          <p:spPr>
            <a:xfrm rot="10800000">
              <a:off x="378356" y="4035564"/>
              <a:ext cx="18087" cy="693944"/>
            </a:xfrm>
            <a:prstGeom prst="curvedConnector3">
              <a:avLst>
                <a:gd name="adj1" fmla="val 866065"/>
              </a:avLst>
            </a:prstGeom>
            <a:ln>
              <a:tailEnd type="triangle"/>
            </a:ln>
          </p:spPr>
          <p:style>
            <a:lnRef idx="1">
              <a:schemeClr val="dk1"/>
            </a:lnRef>
            <a:fillRef idx="0">
              <a:schemeClr val="dk1"/>
            </a:fillRef>
            <a:effectRef idx="0">
              <a:schemeClr val="dk1"/>
            </a:effectRef>
            <a:fontRef idx="minor">
              <a:schemeClr val="tx1"/>
            </a:fontRef>
          </p:style>
        </p:cxnSp>
        <p:cxnSp>
          <p:nvCxnSpPr>
            <p:cNvPr id="54" name="Curved Connector 53">
              <a:extLst>
                <a:ext uri="{FF2B5EF4-FFF2-40B4-BE49-F238E27FC236}">
                  <a16:creationId xmlns:a16="http://schemas.microsoft.com/office/drawing/2014/main" id="{07FC40AB-BABF-2948-A7BA-3839DE3BE778}"/>
                </a:ext>
              </a:extLst>
            </p:cNvPr>
            <p:cNvCxnSpPr>
              <a:stCxn id="10" idx="7"/>
              <a:endCxn id="8" idx="6"/>
            </p:cNvCxnSpPr>
            <p:nvPr/>
          </p:nvCxnSpPr>
          <p:spPr>
            <a:xfrm rot="16200000" flipV="1">
              <a:off x="1019363" y="2840417"/>
              <a:ext cx="481213" cy="208616"/>
            </a:xfrm>
            <a:prstGeom prst="curvedConnector2">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grpSp>
      <p:sp>
        <p:nvSpPr>
          <p:cNvPr id="76" name="TextBox 75">
            <a:extLst>
              <a:ext uri="{FF2B5EF4-FFF2-40B4-BE49-F238E27FC236}">
                <a16:creationId xmlns:a16="http://schemas.microsoft.com/office/drawing/2014/main" id="{254C408A-53FD-9048-A7F6-B36C9E573A80}"/>
              </a:ext>
            </a:extLst>
          </p:cNvPr>
          <p:cNvSpPr txBox="1"/>
          <p:nvPr/>
        </p:nvSpPr>
        <p:spPr>
          <a:xfrm>
            <a:off x="171226" y="3786893"/>
            <a:ext cx="19672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 DFG of a loop</a:t>
            </a:r>
          </a:p>
        </p:txBody>
      </p:sp>
      <p:grpSp>
        <p:nvGrpSpPr>
          <p:cNvPr id="78" name="Group 77">
            <a:extLst>
              <a:ext uri="{FF2B5EF4-FFF2-40B4-BE49-F238E27FC236}">
                <a16:creationId xmlns:a16="http://schemas.microsoft.com/office/drawing/2014/main" id="{B6AC87D8-26CC-FF46-A512-4983D2B64FBD}"/>
              </a:ext>
            </a:extLst>
          </p:cNvPr>
          <p:cNvGrpSpPr/>
          <p:nvPr/>
        </p:nvGrpSpPr>
        <p:grpSpPr>
          <a:xfrm>
            <a:off x="228399" y="4445861"/>
            <a:ext cx="2959644" cy="940185"/>
            <a:chOff x="760402" y="4038081"/>
            <a:chExt cx="4043218" cy="978971"/>
          </a:xfrm>
        </p:grpSpPr>
        <p:grpSp>
          <p:nvGrpSpPr>
            <p:cNvPr id="80" name="Group 79">
              <a:extLst>
                <a:ext uri="{FF2B5EF4-FFF2-40B4-BE49-F238E27FC236}">
                  <a16:creationId xmlns:a16="http://schemas.microsoft.com/office/drawing/2014/main" id="{F869C103-3E34-964F-B189-473AB916CB65}"/>
                </a:ext>
              </a:extLst>
            </p:cNvPr>
            <p:cNvGrpSpPr/>
            <p:nvPr/>
          </p:nvGrpSpPr>
          <p:grpSpPr>
            <a:xfrm>
              <a:off x="760402" y="4038081"/>
              <a:ext cx="4043218" cy="978971"/>
              <a:chOff x="212898" y="4038081"/>
              <a:chExt cx="5185202" cy="1255476"/>
            </a:xfrm>
          </p:grpSpPr>
          <p:grpSp>
            <p:nvGrpSpPr>
              <p:cNvPr id="82" name="Group 81">
                <a:extLst>
                  <a:ext uri="{FF2B5EF4-FFF2-40B4-BE49-F238E27FC236}">
                    <a16:creationId xmlns:a16="http://schemas.microsoft.com/office/drawing/2014/main" id="{C3CF71B3-EDCA-704A-8BA5-5BA6AF19C2D8}"/>
                  </a:ext>
                </a:extLst>
              </p:cNvPr>
              <p:cNvGrpSpPr/>
              <p:nvPr/>
            </p:nvGrpSpPr>
            <p:grpSpPr>
              <a:xfrm>
                <a:off x="212898" y="4038081"/>
                <a:ext cx="2450068" cy="1201749"/>
                <a:chOff x="7968766" y="963418"/>
                <a:chExt cx="2450068" cy="1201749"/>
              </a:xfrm>
            </p:grpSpPr>
            <p:cxnSp>
              <p:nvCxnSpPr>
                <p:cNvPr id="87" name="Straight Arrow Connector 86">
                  <a:extLst>
                    <a:ext uri="{FF2B5EF4-FFF2-40B4-BE49-F238E27FC236}">
                      <a16:creationId xmlns:a16="http://schemas.microsoft.com/office/drawing/2014/main" id="{14223CDD-E741-DA4D-A0EF-6DE37D302217}"/>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8" name="Rectangle 87">
                  <a:extLst>
                    <a:ext uri="{FF2B5EF4-FFF2-40B4-BE49-F238E27FC236}">
                      <a16:creationId xmlns:a16="http://schemas.microsoft.com/office/drawing/2014/main" id="{96DBFDE4-1E51-D246-9319-07F2DC31C43A}"/>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2</a:t>
                  </a:r>
                </a:p>
              </p:txBody>
            </p:sp>
            <p:sp>
              <p:nvSpPr>
                <p:cNvPr id="89" name="Rectangle 88">
                  <a:extLst>
                    <a:ext uri="{FF2B5EF4-FFF2-40B4-BE49-F238E27FC236}">
                      <a16:creationId xmlns:a16="http://schemas.microsoft.com/office/drawing/2014/main" id="{713B99E4-EEA3-EA46-B587-46EBCF96AED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83" name="Group 82">
                <a:extLst>
                  <a:ext uri="{FF2B5EF4-FFF2-40B4-BE49-F238E27FC236}">
                    <a16:creationId xmlns:a16="http://schemas.microsoft.com/office/drawing/2014/main" id="{40CE0FB0-D374-DB47-8DD7-2738F4633648}"/>
                  </a:ext>
                </a:extLst>
              </p:cNvPr>
              <p:cNvGrpSpPr/>
              <p:nvPr/>
            </p:nvGrpSpPr>
            <p:grpSpPr>
              <a:xfrm>
                <a:off x="2948032" y="4091808"/>
                <a:ext cx="2450068" cy="1201749"/>
                <a:chOff x="7968766" y="963418"/>
                <a:chExt cx="2450068" cy="1201749"/>
              </a:xfrm>
            </p:grpSpPr>
            <p:cxnSp>
              <p:nvCxnSpPr>
                <p:cNvPr id="84" name="Straight Arrow Connector 83">
                  <a:extLst>
                    <a:ext uri="{FF2B5EF4-FFF2-40B4-BE49-F238E27FC236}">
                      <a16:creationId xmlns:a16="http://schemas.microsoft.com/office/drawing/2014/main" id="{52136142-0526-4344-9A1B-5E2237B52170}"/>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5" name="Rectangle 84">
                  <a:extLst>
                    <a:ext uri="{FF2B5EF4-FFF2-40B4-BE49-F238E27FC236}">
                      <a16:creationId xmlns:a16="http://schemas.microsoft.com/office/drawing/2014/main" id="{4DDBC3F7-5B48-BF46-A012-D9F5BDEF44A9}"/>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4</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3C759941-A726-CD4A-9B42-3D1EEC39164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3</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cxnSp>
          <p:nvCxnSpPr>
            <p:cNvPr id="81" name="Straight Arrow Connector 80">
              <a:extLst>
                <a:ext uri="{FF2B5EF4-FFF2-40B4-BE49-F238E27FC236}">
                  <a16:creationId xmlns:a16="http://schemas.microsoft.com/office/drawing/2014/main" id="{66D7358F-14E3-9840-8B09-EC23669AC20F}"/>
                </a:ext>
              </a:extLst>
            </p:cNvPr>
            <p:cNvCxnSpPr/>
            <p:nvPr/>
          </p:nvCxnSpPr>
          <p:spPr>
            <a:xfrm>
              <a:off x="2613244" y="4574441"/>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grpSp>
      <p:sp>
        <p:nvSpPr>
          <p:cNvPr id="90" name="TextBox 89">
            <a:extLst>
              <a:ext uri="{FF2B5EF4-FFF2-40B4-BE49-F238E27FC236}">
                <a16:creationId xmlns:a16="http://schemas.microsoft.com/office/drawing/2014/main" id="{45ED6F9D-7F0B-274C-A124-F56945D2D937}"/>
              </a:ext>
            </a:extLst>
          </p:cNvPr>
          <p:cNvSpPr txBox="1"/>
          <p:nvPr/>
        </p:nvSpPr>
        <p:spPr>
          <a:xfrm>
            <a:off x="433663" y="5574634"/>
            <a:ext cx="189898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 Target CGRA</a:t>
            </a:r>
          </a:p>
        </p:txBody>
      </p:sp>
      <p:grpSp>
        <p:nvGrpSpPr>
          <p:cNvPr id="115" name="Group 114">
            <a:extLst>
              <a:ext uri="{FF2B5EF4-FFF2-40B4-BE49-F238E27FC236}">
                <a16:creationId xmlns:a16="http://schemas.microsoft.com/office/drawing/2014/main" id="{3EA76A84-F975-6D41-8026-189BEBC5BF09}"/>
              </a:ext>
            </a:extLst>
          </p:cNvPr>
          <p:cNvGrpSpPr/>
          <p:nvPr/>
        </p:nvGrpSpPr>
        <p:grpSpPr>
          <a:xfrm>
            <a:off x="3350755" y="1432115"/>
            <a:ext cx="4669116" cy="4001490"/>
            <a:chOff x="6730710" y="1158583"/>
            <a:chExt cx="4669116" cy="4001490"/>
          </a:xfrm>
        </p:grpSpPr>
        <p:grpSp>
          <p:nvGrpSpPr>
            <p:cNvPr id="91" name="Group 90">
              <a:extLst>
                <a:ext uri="{FF2B5EF4-FFF2-40B4-BE49-F238E27FC236}">
                  <a16:creationId xmlns:a16="http://schemas.microsoft.com/office/drawing/2014/main" id="{A0ABACAA-CC2B-FC45-9A4A-B66DEC3D5FA0}"/>
                </a:ext>
              </a:extLst>
            </p:cNvPr>
            <p:cNvGrpSpPr/>
            <p:nvPr/>
          </p:nvGrpSpPr>
          <p:grpSpPr>
            <a:xfrm>
              <a:off x="6730710" y="1158583"/>
              <a:ext cx="4669116" cy="4001490"/>
              <a:chOff x="2479124" y="1163486"/>
              <a:chExt cx="4669116" cy="4001490"/>
            </a:xfrm>
          </p:grpSpPr>
          <p:cxnSp>
            <p:nvCxnSpPr>
              <p:cNvPr id="92" name="Straight Arrow Connector 91">
                <a:extLst>
                  <a:ext uri="{FF2B5EF4-FFF2-40B4-BE49-F238E27FC236}">
                    <a16:creationId xmlns:a16="http://schemas.microsoft.com/office/drawing/2014/main" id="{1C210D8D-0A20-6646-8BAA-B91CBF0C4598}"/>
                  </a:ext>
                </a:extLst>
              </p:cNvPr>
              <p:cNvCxnSpPr>
                <a:cxnSpLocks/>
              </p:cNvCxnSpPr>
              <p:nvPr/>
            </p:nvCxnSpPr>
            <p:spPr>
              <a:xfrm>
                <a:off x="2997987" y="1509341"/>
                <a:ext cx="0" cy="3655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D769550-BF75-EC47-AD49-04001C21589A}"/>
                  </a:ext>
                </a:extLst>
              </p:cNvPr>
              <p:cNvCxnSpPr>
                <a:cxnSpLocks/>
              </p:cNvCxnSpPr>
              <p:nvPr/>
            </p:nvCxnSpPr>
            <p:spPr>
              <a:xfrm>
                <a:off x="2997987" y="2632584"/>
                <a:ext cx="4150253" cy="3426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CCFA55A7-84F5-1848-9429-95FBABA48D1A}"/>
                  </a:ext>
                </a:extLst>
              </p:cNvPr>
              <p:cNvCxnSpPr>
                <a:cxnSpLocks/>
              </p:cNvCxnSpPr>
              <p:nvPr/>
            </p:nvCxnSpPr>
            <p:spPr>
              <a:xfrm>
                <a:off x="2986800" y="3766594"/>
                <a:ext cx="4161440" cy="2761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4747E56-D05E-EC4B-946D-6425839DD9CA}"/>
                  </a:ext>
                </a:extLst>
              </p:cNvPr>
              <p:cNvCxnSpPr>
                <a:cxnSpLocks/>
              </p:cNvCxnSpPr>
              <p:nvPr/>
            </p:nvCxnSpPr>
            <p:spPr>
              <a:xfrm>
                <a:off x="3012205" y="4974460"/>
                <a:ext cx="4124513" cy="114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9A3B2FAB-B8AB-E34D-B644-9D2A74E71104}"/>
                  </a:ext>
                </a:extLst>
              </p:cNvPr>
              <p:cNvSpPr txBox="1"/>
              <p:nvPr/>
            </p:nvSpPr>
            <p:spPr>
              <a:xfrm>
                <a:off x="2525157" y="1163486"/>
                <a:ext cx="68903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Time</a:t>
                </a:r>
              </a:p>
            </p:txBody>
          </p:sp>
          <p:sp>
            <p:nvSpPr>
              <p:cNvPr id="97" name="TextBox 96">
                <a:extLst>
                  <a:ext uri="{FF2B5EF4-FFF2-40B4-BE49-F238E27FC236}">
                    <a16:creationId xmlns:a16="http://schemas.microsoft.com/office/drawing/2014/main" id="{233BDBBA-0522-3E49-A31A-0806AFF0AA75}"/>
                  </a:ext>
                </a:extLst>
              </p:cNvPr>
              <p:cNvSpPr txBox="1"/>
              <p:nvPr/>
            </p:nvSpPr>
            <p:spPr>
              <a:xfrm>
                <a:off x="2525157" y="293669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i+1</a:t>
                </a:r>
              </a:p>
            </p:txBody>
          </p:sp>
          <p:sp>
            <p:nvSpPr>
              <p:cNvPr id="98" name="TextBox 97">
                <a:extLst>
                  <a:ext uri="{FF2B5EF4-FFF2-40B4-BE49-F238E27FC236}">
                    <a16:creationId xmlns:a16="http://schemas.microsoft.com/office/drawing/2014/main" id="{8710C221-5D20-D942-B5A5-2D6C4435C93D}"/>
                  </a:ext>
                </a:extLst>
              </p:cNvPr>
              <p:cNvSpPr txBox="1"/>
              <p:nvPr/>
            </p:nvSpPr>
            <p:spPr>
              <a:xfrm>
                <a:off x="2479124" y="1939663"/>
                <a:ext cx="350802"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T</a:t>
                </a:r>
                <a:r>
                  <a:rPr lang="en-US" baseline="-25000" dirty="0" err="1">
                    <a:latin typeface="Arial" panose="020B0604020202020204" pitchFamily="34" charset="0"/>
                    <a:cs typeface="Arial" panose="020B0604020202020204" pitchFamily="34" charset="0"/>
                  </a:rPr>
                  <a:t>i</a:t>
                </a:r>
                <a:endParaRPr lang="en-US" baseline="-25000" dirty="0">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4A15A5DF-9FFA-0349-BF3B-7A0A404B70B8}"/>
                  </a:ext>
                </a:extLst>
              </p:cNvPr>
              <p:cNvSpPr txBox="1"/>
              <p:nvPr/>
            </p:nvSpPr>
            <p:spPr>
              <a:xfrm>
                <a:off x="2539150" y="416865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i+2</a:t>
                </a:r>
              </a:p>
            </p:txBody>
          </p:sp>
        </p:grpSp>
        <p:grpSp>
          <p:nvGrpSpPr>
            <p:cNvPr id="100" name="Group 99">
              <a:extLst>
                <a:ext uri="{FF2B5EF4-FFF2-40B4-BE49-F238E27FC236}">
                  <a16:creationId xmlns:a16="http://schemas.microsoft.com/office/drawing/2014/main" id="{C0FABB88-068F-6D46-9731-BB0C1B5386A3}"/>
                </a:ext>
              </a:extLst>
            </p:cNvPr>
            <p:cNvGrpSpPr/>
            <p:nvPr/>
          </p:nvGrpSpPr>
          <p:grpSpPr>
            <a:xfrm>
              <a:off x="7611951" y="1665625"/>
              <a:ext cx="3678594" cy="890686"/>
              <a:chOff x="8083673" y="1413277"/>
              <a:chExt cx="3678594" cy="890686"/>
            </a:xfrm>
          </p:grpSpPr>
          <p:sp>
            <p:nvSpPr>
              <p:cNvPr id="101" name="Rectangle 100">
                <a:extLst>
                  <a:ext uri="{FF2B5EF4-FFF2-40B4-BE49-F238E27FC236}">
                    <a16:creationId xmlns:a16="http://schemas.microsoft.com/office/drawing/2014/main" id="{305C1481-6CDB-7940-995C-6DAB6031D8A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8758AE75-24C0-7D44-8771-516951963C0D}"/>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5938B0F4-F467-3246-B346-08CC9CE03761}"/>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6936DC9E-843A-3B4A-A7BB-2880B430C79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694908CE-F62E-C846-A7E8-DCBE971E5B3A}"/>
                </a:ext>
              </a:extLst>
            </p:cNvPr>
            <p:cNvGrpSpPr/>
            <p:nvPr/>
          </p:nvGrpSpPr>
          <p:grpSpPr>
            <a:xfrm>
              <a:off x="7479809" y="2746987"/>
              <a:ext cx="3678594" cy="890686"/>
              <a:chOff x="8083673" y="1413277"/>
              <a:chExt cx="3678594" cy="890686"/>
            </a:xfrm>
          </p:grpSpPr>
          <p:sp>
            <p:nvSpPr>
              <p:cNvPr id="106" name="Rectangle 105">
                <a:extLst>
                  <a:ext uri="{FF2B5EF4-FFF2-40B4-BE49-F238E27FC236}">
                    <a16:creationId xmlns:a16="http://schemas.microsoft.com/office/drawing/2014/main" id="{FE35895F-BA38-CA47-A8D6-A91B19A7F0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C947C9E-7592-504E-B8D5-82A63B8F2C28}"/>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D130B4DF-DD8C-CF4E-8469-C928EC2E9EFA}"/>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5FBE2DF4-4A13-8A4D-A5D5-1E2D0BCF35A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0" name="Group 109">
              <a:extLst>
                <a:ext uri="{FF2B5EF4-FFF2-40B4-BE49-F238E27FC236}">
                  <a16:creationId xmlns:a16="http://schemas.microsoft.com/office/drawing/2014/main" id="{1C1CF16E-AFB8-1D48-AA1A-B385BA84E99F}"/>
                </a:ext>
              </a:extLst>
            </p:cNvPr>
            <p:cNvGrpSpPr/>
            <p:nvPr/>
          </p:nvGrpSpPr>
          <p:grpSpPr>
            <a:xfrm>
              <a:off x="7417635" y="3951443"/>
              <a:ext cx="3678594" cy="890686"/>
              <a:chOff x="8083673" y="1413277"/>
              <a:chExt cx="3678594" cy="890686"/>
            </a:xfrm>
          </p:grpSpPr>
          <p:sp>
            <p:nvSpPr>
              <p:cNvPr id="111" name="Rectangle 110">
                <a:extLst>
                  <a:ext uri="{FF2B5EF4-FFF2-40B4-BE49-F238E27FC236}">
                    <a16:creationId xmlns:a16="http://schemas.microsoft.com/office/drawing/2014/main" id="{8FB36F18-64AF-C74E-8012-8D9F58F403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58CA6845-3747-1848-91EA-D2E3ECBA877E}"/>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D7D87D40-250A-EC42-8F9B-244343C2A3E8}"/>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743D447-3D9F-D343-B22E-E0C89D0D09E4}"/>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116" name="Oval 115">
            <a:extLst>
              <a:ext uri="{FF2B5EF4-FFF2-40B4-BE49-F238E27FC236}">
                <a16:creationId xmlns:a16="http://schemas.microsoft.com/office/drawing/2014/main" id="{DE796383-B89A-A343-A2E8-493828A42D7E}"/>
              </a:ext>
            </a:extLst>
          </p:cNvPr>
          <p:cNvSpPr/>
          <p:nvPr/>
        </p:nvSpPr>
        <p:spPr>
          <a:xfrm>
            <a:off x="5410948" y="2122273"/>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18" name="Oval 117">
            <a:extLst>
              <a:ext uri="{FF2B5EF4-FFF2-40B4-BE49-F238E27FC236}">
                <a16:creationId xmlns:a16="http://schemas.microsoft.com/office/drawing/2014/main" id="{16B944F3-4756-B74F-B6CD-ED7F6EA1C379}"/>
              </a:ext>
            </a:extLst>
          </p:cNvPr>
          <p:cNvSpPr/>
          <p:nvPr/>
        </p:nvSpPr>
        <p:spPr>
          <a:xfrm>
            <a:off x="6261871" y="323631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9" name="Oval 118">
            <a:extLst>
              <a:ext uri="{FF2B5EF4-FFF2-40B4-BE49-F238E27FC236}">
                <a16:creationId xmlns:a16="http://schemas.microsoft.com/office/drawing/2014/main" id="{A5C0A7EF-F864-8849-B303-9D8D662EE2C4}"/>
              </a:ext>
            </a:extLst>
          </p:cNvPr>
          <p:cNvSpPr/>
          <p:nvPr/>
        </p:nvSpPr>
        <p:spPr>
          <a:xfrm>
            <a:off x="4309489" y="318812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20" name="Oval 119">
            <a:extLst>
              <a:ext uri="{FF2B5EF4-FFF2-40B4-BE49-F238E27FC236}">
                <a16:creationId xmlns:a16="http://schemas.microsoft.com/office/drawing/2014/main" id="{073CD3F5-0C5F-C14D-A96E-49F6681F8B60}"/>
              </a:ext>
            </a:extLst>
          </p:cNvPr>
          <p:cNvSpPr/>
          <p:nvPr/>
        </p:nvSpPr>
        <p:spPr>
          <a:xfrm>
            <a:off x="6148724" y="447122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21" name="Oval 120">
            <a:extLst>
              <a:ext uri="{FF2B5EF4-FFF2-40B4-BE49-F238E27FC236}">
                <a16:creationId xmlns:a16="http://schemas.microsoft.com/office/drawing/2014/main" id="{4AFEEBF7-1DC7-FF4B-AF17-FFD93B717770}"/>
              </a:ext>
            </a:extLst>
          </p:cNvPr>
          <p:cNvSpPr/>
          <p:nvPr/>
        </p:nvSpPr>
        <p:spPr>
          <a:xfrm>
            <a:off x="4433516" y="207194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22" name="Oval 121">
            <a:extLst>
              <a:ext uri="{FF2B5EF4-FFF2-40B4-BE49-F238E27FC236}">
                <a16:creationId xmlns:a16="http://schemas.microsoft.com/office/drawing/2014/main" id="{FDA32DA0-15C6-B040-8B57-E41F554A92C0}"/>
              </a:ext>
            </a:extLst>
          </p:cNvPr>
          <p:cNvSpPr/>
          <p:nvPr/>
        </p:nvSpPr>
        <p:spPr>
          <a:xfrm>
            <a:off x="4216760" y="4443943"/>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24" name="TextBox 123">
            <a:extLst>
              <a:ext uri="{FF2B5EF4-FFF2-40B4-BE49-F238E27FC236}">
                <a16:creationId xmlns:a16="http://schemas.microsoft.com/office/drawing/2014/main" id="{77B1BE4F-44DD-7A46-876F-B370210AA964}"/>
              </a:ext>
            </a:extLst>
          </p:cNvPr>
          <p:cNvSpPr txBox="1"/>
          <p:nvPr/>
        </p:nvSpPr>
        <p:spPr>
          <a:xfrm>
            <a:off x="7394463" y="952146"/>
            <a:ext cx="1508105" cy="461665"/>
          </a:xfrm>
          <a:prstGeom prst="rect">
            <a:avLst/>
          </a:prstGeom>
          <a:noFill/>
        </p:spPr>
        <p:txBody>
          <a:bodyPr wrap="none" rtlCol="0">
            <a:spAutoFit/>
          </a:bodyPr>
          <a:lstStyle/>
          <a:p>
            <a:r>
              <a:rPr lang="en-US" sz="2400" dirty="0">
                <a:latin typeface="Candara" panose="020E0502030303020204" pitchFamily="34" charset="0"/>
              </a:rPr>
              <a:t>Attempts</a:t>
            </a:r>
            <a:r>
              <a:rPr lang="en-US" dirty="0"/>
              <a:t>: </a:t>
            </a:r>
          </a:p>
        </p:txBody>
      </p:sp>
      <p:sp>
        <p:nvSpPr>
          <p:cNvPr id="126" name="TextBox 125">
            <a:extLst>
              <a:ext uri="{FF2B5EF4-FFF2-40B4-BE49-F238E27FC236}">
                <a16:creationId xmlns:a16="http://schemas.microsoft.com/office/drawing/2014/main" id="{92DD690F-14D8-A642-AE7E-C92F84291CC2}"/>
              </a:ext>
            </a:extLst>
          </p:cNvPr>
          <p:cNvSpPr txBox="1"/>
          <p:nvPr/>
        </p:nvSpPr>
        <p:spPr>
          <a:xfrm>
            <a:off x="8711650" y="908895"/>
            <a:ext cx="381836" cy="523220"/>
          </a:xfrm>
          <a:prstGeom prst="rect">
            <a:avLst/>
          </a:prstGeom>
          <a:noFill/>
        </p:spPr>
        <p:txBody>
          <a:bodyPr wrap="none" rtlCol="0">
            <a:spAutoFit/>
          </a:bodyPr>
          <a:lstStyle/>
          <a:p>
            <a:r>
              <a:rPr lang="en-US" sz="2800" dirty="0">
                <a:solidFill>
                  <a:srgbClr val="FF0000"/>
                </a:solidFill>
                <a:latin typeface="Candara" panose="020E0502030303020204" pitchFamily="34" charset="0"/>
              </a:rPr>
              <a:t>0</a:t>
            </a:r>
          </a:p>
        </p:txBody>
      </p:sp>
      <p:graphicFrame>
        <p:nvGraphicFramePr>
          <p:cNvPr id="131" name="Table 131">
            <a:extLst>
              <a:ext uri="{FF2B5EF4-FFF2-40B4-BE49-F238E27FC236}">
                <a16:creationId xmlns:a16="http://schemas.microsoft.com/office/drawing/2014/main" id="{11C40379-90B4-B243-AB90-6BE2A9559061}"/>
              </a:ext>
            </a:extLst>
          </p:cNvPr>
          <p:cNvGraphicFramePr>
            <a:graphicFrameLocks noGrp="1"/>
          </p:cNvGraphicFramePr>
          <p:nvPr/>
        </p:nvGraphicFramePr>
        <p:xfrm>
          <a:off x="8988909" y="1801446"/>
          <a:ext cx="3084420" cy="4000380"/>
        </p:xfrm>
        <a:graphic>
          <a:graphicData uri="http://schemas.openxmlformats.org/drawingml/2006/table">
            <a:tbl>
              <a:tblPr firstRow="1" bandRow="1">
                <a:tableStyleId>{5940675A-B579-460E-94D1-54222C63F5DA}</a:tableStyleId>
              </a:tblPr>
              <a:tblGrid>
                <a:gridCol w="1542210">
                  <a:extLst>
                    <a:ext uri="{9D8B030D-6E8A-4147-A177-3AD203B41FA5}">
                      <a16:colId xmlns:a16="http://schemas.microsoft.com/office/drawing/2014/main" val="2463022565"/>
                    </a:ext>
                  </a:extLst>
                </a:gridCol>
                <a:gridCol w="1542210">
                  <a:extLst>
                    <a:ext uri="{9D8B030D-6E8A-4147-A177-3AD203B41FA5}">
                      <a16:colId xmlns:a16="http://schemas.microsoft.com/office/drawing/2014/main" val="1084358331"/>
                    </a:ext>
                  </a:extLst>
                </a:gridCol>
              </a:tblGrid>
              <a:tr h="400038">
                <a:tc>
                  <a:txBody>
                    <a:bodyPr/>
                    <a:lstStyle/>
                    <a:p>
                      <a:r>
                        <a:rPr lang="en-US" dirty="0">
                          <a:latin typeface="Candara" panose="020E0502030303020204" pitchFamily="34" charset="0"/>
                        </a:rPr>
                        <a:t>Mapped</a:t>
                      </a:r>
                    </a:p>
                  </a:txBody>
                  <a:tcPr/>
                </a:tc>
                <a:tc>
                  <a:txBody>
                    <a:bodyPr/>
                    <a:lstStyle/>
                    <a:p>
                      <a:r>
                        <a:rPr lang="en-US" dirty="0">
                          <a:latin typeface="Candara" panose="020E0502030303020204" pitchFamily="34" charset="0"/>
                        </a:rPr>
                        <a:t>Unmapped</a:t>
                      </a:r>
                    </a:p>
                  </a:txBody>
                  <a:tcPr/>
                </a:tc>
                <a:extLst>
                  <a:ext uri="{0D108BD9-81ED-4DB2-BD59-A6C34878D82A}">
                    <a16:rowId xmlns:a16="http://schemas.microsoft.com/office/drawing/2014/main" val="1352878452"/>
                  </a:ext>
                </a:extLst>
              </a:tr>
              <a:tr h="400038">
                <a:tc>
                  <a:txBody>
                    <a:bodyPr/>
                    <a:lstStyle/>
                    <a:p>
                      <a:endParaRPr lang="en-US" dirty="0"/>
                    </a:p>
                  </a:txBody>
                  <a:tcPr/>
                </a:tc>
                <a:tc>
                  <a:txBody>
                    <a:bodyPr/>
                    <a:lstStyle/>
                    <a:p>
                      <a:endParaRPr lang="en-US"/>
                    </a:p>
                  </a:txBody>
                  <a:tcPr/>
                </a:tc>
                <a:extLst>
                  <a:ext uri="{0D108BD9-81ED-4DB2-BD59-A6C34878D82A}">
                    <a16:rowId xmlns:a16="http://schemas.microsoft.com/office/drawing/2014/main" val="2988912544"/>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323068587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1417660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732966870"/>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516464492"/>
                  </a:ext>
                </a:extLst>
              </a:tr>
              <a:tr h="400038">
                <a:tc>
                  <a:txBody>
                    <a:bodyPr/>
                    <a:lstStyle/>
                    <a:p>
                      <a:endParaRPr lang="en-US"/>
                    </a:p>
                  </a:txBody>
                  <a:tcPr/>
                </a:tc>
                <a:tc>
                  <a:txBody>
                    <a:bodyPr/>
                    <a:lstStyle/>
                    <a:p>
                      <a:endParaRPr lang="en-US" dirty="0"/>
                    </a:p>
                  </a:txBody>
                  <a:tcPr/>
                </a:tc>
                <a:extLst>
                  <a:ext uri="{0D108BD9-81ED-4DB2-BD59-A6C34878D82A}">
                    <a16:rowId xmlns:a16="http://schemas.microsoft.com/office/drawing/2014/main" val="251828944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6525011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112262769"/>
                  </a:ext>
                </a:extLst>
              </a:tr>
              <a:tr h="40003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68681502"/>
                  </a:ext>
                </a:extLst>
              </a:tr>
            </a:tbl>
          </a:graphicData>
        </a:graphic>
      </p:graphicFrame>
      <p:sp>
        <p:nvSpPr>
          <p:cNvPr id="132" name="Oval 131">
            <a:extLst>
              <a:ext uri="{FF2B5EF4-FFF2-40B4-BE49-F238E27FC236}">
                <a16:creationId xmlns:a16="http://schemas.microsoft.com/office/drawing/2014/main" id="{C9D8D91F-4791-E749-BED6-0F891CB63334}"/>
              </a:ext>
            </a:extLst>
          </p:cNvPr>
          <p:cNvSpPr/>
          <p:nvPr/>
        </p:nvSpPr>
        <p:spPr>
          <a:xfrm>
            <a:off x="5221084" y="3202909"/>
            <a:ext cx="317785" cy="3351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p:txBody>
      </p:sp>
      <p:sp>
        <p:nvSpPr>
          <p:cNvPr id="133" name="Oval 132">
            <a:extLst>
              <a:ext uri="{FF2B5EF4-FFF2-40B4-BE49-F238E27FC236}">
                <a16:creationId xmlns:a16="http://schemas.microsoft.com/office/drawing/2014/main" id="{B4AF44FF-6450-6D43-A27D-4E46AFAD3121}"/>
              </a:ext>
            </a:extLst>
          </p:cNvPr>
          <p:cNvSpPr/>
          <p:nvPr/>
        </p:nvSpPr>
        <p:spPr>
          <a:xfrm>
            <a:off x="5202204" y="4413122"/>
            <a:ext cx="319083" cy="3365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p:txBody>
      </p:sp>
      <p:cxnSp>
        <p:nvCxnSpPr>
          <p:cNvPr id="135" name="Straight Arrow Connector 134">
            <a:extLst>
              <a:ext uri="{FF2B5EF4-FFF2-40B4-BE49-F238E27FC236}">
                <a16:creationId xmlns:a16="http://schemas.microsoft.com/office/drawing/2014/main" id="{47BCE91F-0EAF-3542-AD37-9057DB38BFE8}"/>
              </a:ext>
            </a:extLst>
          </p:cNvPr>
          <p:cNvCxnSpPr/>
          <p:nvPr/>
        </p:nvCxnSpPr>
        <p:spPr>
          <a:xfrm>
            <a:off x="4519246" y="2577624"/>
            <a:ext cx="0" cy="668082"/>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9E45B843-2A54-C348-8B63-126E276F6248}"/>
              </a:ext>
            </a:extLst>
          </p:cNvPr>
          <p:cNvCxnSpPr>
            <a:cxnSpLocks/>
            <a:endCxn id="132" idx="1"/>
          </p:cNvCxnSpPr>
          <p:nvPr/>
        </p:nvCxnSpPr>
        <p:spPr>
          <a:xfrm>
            <a:off x="4559582" y="2588367"/>
            <a:ext cx="708041" cy="663624"/>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777964CB-96F0-C849-89E4-BA5395A3E76B}"/>
              </a:ext>
            </a:extLst>
          </p:cNvPr>
          <p:cNvCxnSpPr>
            <a:cxnSpLocks/>
            <a:endCxn id="122" idx="0"/>
          </p:cNvCxnSpPr>
          <p:nvPr/>
        </p:nvCxnSpPr>
        <p:spPr>
          <a:xfrm flipH="1">
            <a:off x="4379144" y="3655647"/>
            <a:ext cx="988994" cy="788296"/>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26F4B309-2E66-1F43-8666-4163483EE322}"/>
              </a:ext>
            </a:extLst>
          </p:cNvPr>
          <p:cNvCxnSpPr>
            <a:cxnSpLocks/>
            <a:endCxn id="122" idx="0"/>
          </p:cNvCxnSpPr>
          <p:nvPr/>
        </p:nvCxnSpPr>
        <p:spPr>
          <a:xfrm flipH="1">
            <a:off x="4379144" y="3701182"/>
            <a:ext cx="42522" cy="742761"/>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a:extLst>
              <a:ext uri="{FF2B5EF4-FFF2-40B4-BE49-F238E27FC236}">
                <a16:creationId xmlns:a16="http://schemas.microsoft.com/office/drawing/2014/main" id="{9799101E-4C2E-D744-AFCC-E26BC95CAA93}"/>
              </a:ext>
            </a:extLst>
          </p:cNvPr>
          <p:cNvCxnSpPr>
            <a:cxnSpLocks/>
          </p:cNvCxnSpPr>
          <p:nvPr/>
        </p:nvCxnSpPr>
        <p:spPr>
          <a:xfrm>
            <a:off x="5454048" y="2615997"/>
            <a:ext cx="872666" cy="606075"/>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AF4907C7-5A96-5D49-82E5-0AB0393FC5AF}"/>
              </a:ext>
            </a:extLst>
          </p:cNvPr>
          <p:cNvCxnSpPr>
            <a:cxnSpLocks/>
            <a:endCxn id="133" idx="7"/>
          </p:cNvCxnSpPr>
          <p:nvPr/>
        </p:nvCxnSpPr>
        <p:spPr>
          <a:xfrm flipH="1">
            <a:off x="5474558" y="3765110"/>
            <a:ext cx="872666" cy="697295"/>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67603E09-4613-D347-9773-68FC3EC9B87A}"/>
              </a:ext>
            </a:extLst>
          </p:cNvPr>
          <p:cNvCxnSpPr>
            <a:cxnSpLocks/>
          </p:cNvCxnSpPr>
          <p:nvPr/>
        </p:nvCxnSpPr>
        <p:spPr>
          <a:xfrm flipH="1">
            <a:off x="6339433" y="3732706"/>
            <a:ext cx="19920" cy="753389"/>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4" name="Curved Connector 153">
            <a:extLst>
              <a:ext uri="{FF2B5EF4-FFF2-40B4-BE49-F238E27FC236}">
                <a16:creationId xmlns:a16="http://schemas.microsoft.com/office/drawing/2014/main" id="{7600CF1B-94FC-634C-B1E0-35EDAB679B03}"/>
              </a:ext>
            </a:extLst>
          </p:cNvPr>
          <p:cNvCxnSpPr>
            <a:cxnSpLocks/>
            <a:stCxn id="112" idx="1"/>
            <a:endCxn id="102" idx="1"/>
          </p:cNvCxnSpPr>
          <p:nvPr/>
        </p:nvCxnSpPr>
        <p:spPr>
          <a:xfrm rot="10800000" flipH="1">
            <a:off x="4037680" y="2358175"/>
            <a:ext cx="194316" cy="2285818"/>
          </a:xfrm>
          <a:prstGeom prst="curvedConnector3">
            <a:avLst>
              <a:gd name="adj1" fmla="val -117643"/>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7" name="Curved Connector 156">
            <a:extLst>
              <a:ext uri="{FF2B5EF4-FFF2-40B4-BE49-F238E27FC236}">
                <a16:creationId xmlns:a16="http://schemas.microsoft.com/office/drawing/2014/main" id="{C2BA4608-A0C1-B845-BC02-64CD2E01F7AB}"/>
              </a:ext>
            </a:extLst>
          </p:cNvPr>
          <p:cNvCxnSpPr>
            <a:cxnSpLocks/>
            <a:stCxn id="111" idx="3"/>
          </p:cNvCxnSpPr>
          <p:nvPr/>
        </p:nvCxnSpPr>
        <p:spPr>
          <a:xfrm flipH="1" flipV="1">
            <a:off x="5678605" y="2159044"/>
            <a:ext cx="97253" cy="2499483"/>
          </a:xfrm>
          <a:prstGeom prst="curvedConnector4">
            <a:avLst>
              <a:gd name="adj1" fmla="val -235057"/>
              <a:gd name="adj2" fmla="val 106926"/>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71" name="Oval 170">
            <a:extLst>
              <a:ext uri="{FF2B5EF4-FFF2-40B4-BE49-F238E27FC236}">
                <a16:creationId xmlns:a16="http://schemas.microsoft.com/office/drawing/2014/main" id="{959DAF8C-5CF1-C54A-9726-8576516B7328}"/>
              </a:ext>
            </a:extLst>
          </p:cNvPr>
          <p:cNvSpPr/>
          <p:nvPr/>
        </p:nvSpPr>
        <p:spPr>
          <a:xfrm>
            <a:off x="9565137" y="4208650"/>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72" name="Oval 171">
            <a:extLst>
              <a:ext uri="{FF2B5EF4-FFF2-40B4-BE49-F238E27FC236}">
                <a16:creationId xmlns:a16="http://schemas.microsoft.com/office/drawing/2014/main" id="{2D585D16-FDB1-0E4B-9E1F-3C1CB57EAE3E}"/>
              </a:ext>
            </a:extLst>
          </p:cNvPr>
          <p:cNvSpPr/>
          <p:nvPr/>
        </p:nvSpPr>
        <p:spPr>
          <a:xfrm>
            <a:off x="11083787"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73" name="Oval 172">
            <a:extLst>
              <a:ext uri="{FF2B5EF4-FFF2-40B4-BE49-F238E27FC236}">
                <a16:creationId xmlns:a16="http://schemas.microsoft.com/office/drawing/2014/main" id="{5C81E376-CE67-A74D-8740-5D66B4094CE5}"/>
              </a:ext>
            </a:extLst>
          </p:cNvPr>
          <p:cNvSpPr/>
          <p:nvPr/>
        </p:nvSpPr>
        <p:spPr>
          <a:xfrm>
            <a:off x="9539577" y="3809127"/>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74" name="Oval 173">
            <a:extLst>
              <a:ext uri="{FF2B5EF4-FFF2-40B4-BE49-F238E27FC236}">
                <a16:creationId xmlns:a16="http://schemas.microsoft.com/office/drawing/2014/main" id="{9E371883-4DC7-3941-93B6-9A7CA57391A7}"/>
              </a:ext>
            </a:extLst>
          </p:cNvPr>
          <p:cNvSpPr/>
          <p:nvPr/>
        </p:nvSpPr>
        <p:spPr>
          <a:xfrm>
            <a:off x="9618561" y="5027672"/>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75" name="Oval 174">
            <a:extLst>
              <a:ext uri="{FF2B5EF4-FFF2-40B4-BE49-F238E27FC236}">
                <a16:creationId xmlns:a16="http://schemas.microsoft.com/office/drawing/2014/main" id="{63216AE6-58D0-0940-98CA-47C0AA661F8C}"/>
              </a:ext>
            </a:extLst>
          </p:cNvPr>
          <p:cNvSpPr/>
          <p:nvPr/>
        </p:nvSpPr>
        <p:spPr>
          <a:xfrm>
            <a:off x="9502207" y="302133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76" name="Oval 175">
            <a:extLst>
              <a:ext uri="{FF2B5EF4-FFF2-40B4-BE49-F238E27FC236}">
                <a16:creationId xmlns:a16="http://schemas.microsoft.com/office/drawing/2014/main" id="{ADD97746-0B76-4D44-880B-343911C75384}"/>
              </a:ext>
            </a:extLst>
          </p:cNvPr>
          <p:cNvSpPr/>
          <p:nvPr/>
        </p:nvSpPr>
        <p:spPr>
          <a:xfrm>
            <a:off x="9486384" y="262046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77" name="Oval 176">
            <a:extLst>
              <a:ext uri="{FF2B5EF4-FFF2-40B4-BE49-F238E27FC236}">
                <a16:creationId xmlns:a16="http://schemas.microsoft.com/office/drawing/2014/main" id="{728D6076-0800-2A48-BAD6-77E53C4334CE}"/>
              </a:ext>
            </a:extLst>
          </p:cNvPr>
          <p:cNvSpPr/>
          <p:nvPr/>
        </p:nvSpPr>
        <p:spPr>
          <a:xfrm>
            <a:off x="9486384"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78" name="Oval 177">
            <a:extLst>
              <a:ext uri="{FF2B5EF4-FFF2-40B4-BE49-F238E27FC236}">
                <a16:creationId xmlns:a16="http://schemas.microsoft.com/office/drawing/2014/main" id="{83D68CA8-07C6-B241-B06B-03159F943C89}"/>
              </a:ext>
            </a:extLst>
          </p:cNvPr>
          <p:cNvSpPr/>
          <p:nvPr/>
        </p:nvSpPr>
        <p:spPr>
          <a:xfrm>
            <a:off x="9544439" y="342718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79" name="Oval 178">
            <a:extLst>
              <a:ext uri="{FF2B5EF4-FFF2-40B4-BE49-F238E27FC236}">
                <a16:creationId xmlns:a16="http://schemas.microsoft.com/office/drawing/2014/main" id="{0DA2FB57-6C64-A140-A308-01C8C661A6EC}"/>
              </a:ext>
            </a:extLst>
          </p:cNvPr>
          <p:cNvSpPr/>
          <p:nvPr/>
        </p:nvSpPr>
        <p:spPr>
          <a:xfrm>
            <a:off x="9581624" y="463505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5723A2A2-4051-E947-8696-5C1781D7A2BC}"/>
              </a:ext>
            </a:extLst>
          </p:cNvPr>
          <p:cNvSpPr txBox="1"/>
          <p:nvPr/>
        </p:nvSpPr>
        <p:spPr>
          <a:xfrm>
            <a:off x="8745366" y="917658"/>
            <a:ext cx="309700" cy="523220"/>
          </a:xfrm>
          <a:prstGeom prst="rect">
            <a:avLst/>
          </a:prstGeom>
          <a:noFill/>
        </p:spPr>
        <p:txBody>
          <a:bodyPr wrap="none" rtlCol="0">
            <a:spAutoFit/>
          </a:bodyPr>
          <a:lstStyle/>
          <a:p>
            <a:r>
              <a:rPr lang="en-US" sz="2800" dirty="0">
                <a:solidFill>
                  <a:srgbClr val="FF0000"/>
                </a:solidFill>
                <a:latin typeface="Candara" panose="020E0502030303020204" pitchFamily="34" charset="0"/>
              </a:rPr>
              <a:t>1</a:t>
            </a:r>
          </a:p>
        </p:txBody>
      </p:sp>
      <p:cxnSp>
        <p:nvCxnSpPr>
          <p:cNvPr id="134" name="Straight Arrow Connector 133">
            <a:extLst>
              <a:ext uri="{FF2B5EF4-FFF2-40B4-BE49-F238E27FC236}">
                <a16:creationId xmlns:a16="http://schemas.microsoft.com/office/drawing/2014/main" id="{37C4BF07-06E4-4D49-8A0B-B47215ED69C9}"/>
              </a:ext>
            </a:extLst>
          </p:cNvPr>
          <p:cNvCxnSpPr>
            <a:cxnSpLocks/>
          </p:cNvCxnSpPr>
          <p:nvPr/>
        </p:nvCxnSpPr>
        <p:spPr>
          <a:xfrm>
            <a:off x="6384401" y="3747974"/>
            <a:ext cx="931861" cy="733259"/>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37" name="Oval 136">
            <a:extLst>
              <a:ext uri="{FF2B5EF4-FFF2-40B4-BE49-F238E27FC236}">
                <a16:creationId xmlns:a16="http://schemas.microsoft.com/office/drawing/2014/main" id="{FAFD0FB1-E045-AD4A-9529-59583356B352}"/>
              </a:ext>
            </a:extLst>
          </p:cNvPr>
          <p:cNvSpPr/>
          <p:nvPr/>
        </p:nvSpPr>
        <p:spPr>
          <a:xfrm>
            <a:off x="299266" y="1587122"/>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cxnSp>
        <p:nvCxnSpPr>
          <p:cNvPr id="138" name="Straight Arrow Connector 137">
            <a:extLst>
              <a:ext uri="{FF2B5EF4-FFF2-40B4-BE49-F238E27FC236}">
                <a16:creationId xmlns:a16="http://schemas.microsoft.com/office/drawing/2014/main" id="{1E65131B-ACA5-1145-801D-58893B0D027B}"/>
              </a:ext>
            </a:extLst>
          </p:cNvPr>
          <p:cNvCxnSpPr/>
          <p:nvPr/>
        </p:nvCxnSpPr>
        <p:spPr>
          <a:xfrm>
            <a:off x="5521287" y="2615997"/>
            <a:ext cx="1873176" cy="629709"/>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0" name="Straight Arrow Connector 139">
            <a:extLst>
              <a:ext uri="{FF2B5EF4-FFF2-40B4-BE49-F238E27FC236}">
                <a16:creationId xmlns:a16="http://schemas.microsoft.com/office/drawing/2014/main" id="{8652D4C3-58F1-7E46-ABB9-024458C70F79}"/>
              </a:ext>
            </a:extLst>
          </p:cNvPr>
          <p:cNvCxnSpPr>
            <a:cxnSpLocks/>
            <a:endCxn id="122" idx="7"/>
          </p:cNvCxnSpPr>
          <p:nvPr/>
        </p:nvCxnSpPr>
        <p:spPr>
          <a:xfrm flipH="1">
            <a:off x="4493967" y="3786893"/>
            <a:ext cx="2887746" cy="707211"/>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8FCEFF97-B144-AA45-AD64-A02A835913A0}"/>
              </a:ext>
            </a:extLst>
          </p:cNvPr>
          <p:cNvSpPr txBox="1"/>
          <p:nvPr/>
        </p:nvSpPr>
        <p:spPr>
          <a:xfrm>
            <a:off x="1084265" y="1225178"/>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
        <p:nvSpPr>
          <p:cNvPr id="123" name="TextBox 122">
            <a:extLst>
              <a:ext uri="{FF2B5EF4-FFF2-40B4-BE49-F238E27FC236}">
                <a16:creationId xmlns:a16="http://schemas.microsoft.com/office/drawing/2014/main" id="{82539290-4DB6-7046-9D7D-94F3165A9B61}"/>
              </a:ext>
            </a:extLst>
          </p:cNvPr>
          <p:cNvSpPr txBox="1"/>
          <p:nvPr/>
        </p:nvSpPr>
        <p:spPr>
          <a:xfrm>
            <a:off x="205381" y="2445977"/>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349109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26"/>
                                        </p:tgtEl>
                                      </p:cBhvr>
                                    </p:animEffect>
                                    <p:set>
                                      <p:cBhvr>
                                        <p:cTn id="7" dur="1" fill="hold">
                                          <p:stCondLst>
                                            <p:cond delay="499"/>
                                          </p:stCondLst>
                                        </p:cTn>
                                        <p:tgtEl>
                                          <p:spTgt spid="12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grpId="0" nodeType="clickEffect">
                                  <p:stCondLst>
                                    <p:cond delay="0"/>
                                  </p:stCondLst>
                                  <p:childTnLst>
                                    <p:animMotion origin="layout" path="M 0 0 L 0.08554 0.00208 " pathEditMode="relative" ptsTypes="AA">
                                      <p:cBhvr>
                                        <p:cTn id="13" dur="2000" fill="hold"/>
                                        <p:tgtEl>
                                          <p:spTgt spid="120"/>
                                        </p:tgtEl>
                                        <p:attrNameLst>
                                          <p:attrName>ppt_x</p:attrName>
                                          <p:attrName>ppt_y</p:attrName>
                                        </p:attrNameLst>
                                      </p:cBhvr>
                                    </p:animMotion>
                                  </p:childTnLst>
                                </p:cTn>
                              </p:par>
                              <p:par>
                                <p:cTn id="14" presetID="3" presetClass="exit" presetSubtype="10" fill="hold" nodeType="withEffect">
                                  <p:stCondLst>
                                    <p:cond delay="0"/>
                                  </p:stCondLst>
                                  <p:childTnLst>
                                    <p:animEffect transition="out" filter="blinds(horizontal)">
                                      <p:cBhvr>
                                        <p:cTn id="15" dur="500"/>
                                        <p:tgtEl>
                                          <p:spTgt spid="150"/>
                                        </p:tgtEl>
                                      </p:cBhvr>
                                    </p:animEffect>
                                    <p:set>
                                      <p:cBhvr>
                                        <p:cTn id="16" dur="1" fill="hold">
                                          <p:stCondLst>
                                            <p:cond delay="499"/>
                                          </p:stCondLst>
                                        </p:cTn>
                                        <p:tgtEl>
                                          <p:spTgt spid="150"/>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134"/>
                                        </p:tgtEl>
                                        <p:attrNameLst>
                                          <p:attrName>style.visibility</p:attrName>
                                        </p:attrNameLst>
                                      </p:cBhvr>
                                      <p:to>
                                        <p:strVal val="visible"/>
                                      </p:to>
                                    </p:set>
                                  </p:childTnLst>
                                </p:cTn>
                              </p:par>
                            </p:childTnLst>
                          </p:cTn>
                        </p:par>
                        <p:par>
                          <p:cTn id="20" fill="hold">
                            <p:stCondLst>
                              <p:cond delay="2000"/>
                            </p:stCondLst>
                            <p:childTnLst>
                              <p:par>
                                <p:cTn id="21" presetID="0" presetClass="path" presetSubtype="0" accel="50000" decel="50000" fill="hold" grpId="0" nodeType="afterEffect">
                                  <p:stCondLst>
                                    <p:cond delay="0"/>
                                  </p:stCondLst>
                                  <p:childTnLst>
                                    <p:animMotion origin="layout" path="M 0.00104 -0.00185 L 0.56862 0.24144 " pathEditMode="relative" ptsTypes="AA">
                                      <p:cBhvr>
                                        <p:cTn id="22" dur="2000" fill="hold"/>
                                        <p:tgtEl>
                                          <p:spTgt spid="137"/>
                                        </p:tgtEl>
                                        <p:attrNameLst>
                                          <p:attrName>ppt_x</p:attrName>
                                          <p:attrName>ppt_y</p:attrName>
                                        </p:attrNameLst>
                                      </p:cBhvr>
                                    </p:animMotion>
                                  </p:childTnLst>
                                </p:cTn>
                              </p:par>
                            </p:childTnLst>
                          </p:cTn>
                        </p:par>
                        <p:par>
                          <p:cTn id="23" fill="hold">
                            <p:stCondLst>
                              <p:cond delay="4000"/>
                            </p:stCondLst>
                            <p:childTnLst>
                              <p:par>
                                <p:cTn id="24" presetID="1" presetClass="entr" presetSubtype="0" fill="hold" nodeType="afterEffect">
                                  <p:stCondLst>
                                    <p:cond delay="0"/>
                                  </p:stCondLst>
                                  <p:childTnLst>
                                    <p:set>
                                      <p:cBhvr>
                                        <p:cTn id="25" dur="1" fill="hold">
                                          <p:stCondLst>
                                            <p:cond delay="0"/>
                                          </p:stCondLst>
                                        </p:cTn>
                                        <p:tgtEl>
                                          <p:spTgt spid="14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1" nodeType="clickEffect">
                                  <p:stCondLst>
                                    <p:cond delay="0"/>
                                  </p:stCondLst>
                                  <p:childTnLst>
                                    <p:animEffect transition="out" filter="blinds(horizontal)">
                                      <p:cBhvr>
                                        <p:cTn id="31" dur="500"/>
                                        <p:tgtEl>
                                          <p:spTgt spid="120"/>
                                        </p:tgtEl>
                                      </p:cBhvr>
                                    </p:animEffect>
                                    <p:set>
                                      <p:cBhvr>
                                        <p:cTn id="32" dur="1" fill="hold">
                                          <p:stCondLst>
                                            <p:cond delay="499"/>
                                          </p:stCondLst>
                                        </p:cTn>
                                        <p:tgtEl>
                                          <p:spTgt spid="120"/>
                                        </p:tgtEl>
                                        <p:attrNameLst>
                                          <p:attrName>style.visibility</p:attrName>
                                        </p:attrNameLst>
                                      </p:cBhvr>
                                      <p:to>
                                        <p:strVal val="hidden"/>
                                      </p:to>
                                    </p:set>
                                  </p:childTnLst>
                                </p:cTn>
                              </p:par>
                              <p:par>
                                <p:cTn id="33" presetID="3" presetClass="exit" presetSubtype="10" fill="hold" nodeType="withEffect">
                                  <p:stCondLst>
                                    <p:cond delay="0"/>
                                  </p:stCondLst>
                                  <p:childTnLst>
                                    <p:animEffect transition="out" filter="blinds(horizontal)">
                                      <p:cBhvr>
                                        <p:cTn id="34" dur="500"/>
                                        <p:tgtEl>
                                          <p:spTgt spid="134"/>
                                        </p:tgtEl>
                                      </p:cBhvr>
                                    </p:animEffect>
                                    <p:set>
                                      <p:cBhvr>
                                        <p:cTn id="35" dur="1" fill="hold">
                                          <p:stCondLst>
                                            <p:cond delay="499"/>
                                          </p:stCondLst>
                                        </p:cTn>
                                        <p:tgtEl>
                                          <p:spTgt spid="134"/>
                                        </p:tgtEl>
                                        <p:attrNameLst>
                                          <p:attrName>style.visibility</p:attrName>
                                        </p:attrNameLst>
                                      </p:cBhvr>
                                      <p:to>
                                        <p:strVal val="hidden"/>
                                      </p:to>
                                    </p:set>
                                  </p:childTnLst>
                                </p:cTn>
                              </p:par>
                            </p:childTnLst>
                          </p:cTn>
                        </p:par>
                        <p:par>
                          <p:cTn id="36" fill="hold">
                            <p:stCondLst>
                              <p:cond delay="500"/>
                            </p:stCondLst>
                            <p:childTnLst>
                              <p:par>
                                <p:cTn id="37" presetID="0" presetClass="path" presetSubtype="0" accel="50000" decel="50000" fill="hold" grpId="0" nodeType="afterEffect">
                                  <p:stCondLst>
                                    <p:cond delay="0"/>
                                  </p:stCondLst>
                                  <p:childTnLst>
                                    <p:animMotion origin="layout" path="M -3.54167E-6 -1.85185E-6 L 0.12149 -0.35092 " pathEditMode="relative" rAng="0" ptsTypes="AA">
                                      <p:cBhvr>
                                        <p:cTn id="38" dur="2000" fill="hold"/>
                                        <p:tgtEl>
                                          <p:spTgt spid="174"/>
                                        </p:tgtEl>
                                        <p:attrNameLst>
                                          <p:attrName>ppt_x</p:attrName>
                                          <p:attrName>ppt_y</p:attrName>
                                        </p:attrNameLst>
                                      </p:cBhvr>
                                      <p:rCtr x="6068" y="-17546"/>
                                    </p:animMotion>
                                  </p:childTnLst>
                                </p:cTn>
                              </p:par>
                            </p:childTnLst>
                          </p:cTn>
                        </p:par>
                        <p:par>
                          <p:cTn id="39" fill="hold">
                            <p:stCondLst>
                              <p:cond delay="2500"/>
                            </p:stCondLst>
                            <p:childTnLst>
                              <p:par>
                                <p:cTn id="40" presetID="1" presetClass="exit" presetSubtype="0" fill="hold" grpId="1" nodeType="afterEffect">
                                  <p:stCondLst>
                                    <p:cond delay="0"/>
                                  </p:stCondLst>
                                  <p:childTnLst>
                                    <p:set>
                                      <p:cBhvr>
                                        <p:cTn id="41" dur="1" fill="hold">
                                          <p:stCondLst>
                                            <p:cond delay="0"/>
                                          </p:stCondLst>
                                        </p:cTn>
                                        <p:tgtEl>
                                          <p:spTgt spid="13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138"/>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1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126" grpId="0"/>
      <p:bldP spid="174" grpId="0" animBg="1"/>
      <p:bldP spid="125" grpId="0"/>
      <p:bldP spid="137" grpId="0" animBg="1"/>
      <p:bldP spid="137"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7AA1-73BE-6442-9745-9EB8E428CB9E}"/>
              </a:ext>
            </a:extLst>
          </p:cNvPr>
          <p:cNvSpPr>
            <a:spLocks noGrp="1"/>
          </p:cNvSpPr>
          <p:nvPr>
            <p:ph type="title"/>
          </p:nvPr>
        </p:nvSpPr>
        <p:spPr/>
        <p:txBody>
          <a:bodyPr/>
          <a:lstStyle/>
          <a:p>
            <a:r>
              <a:rPr lang="en-US" dirty="0"/>
              <a:t>Motivating Example</a:t>
            </a:r>
          </a:p>
        </p:txBody>
      </p:sp>
      <p:sp>
        <p:nvSpPr>
          <p:cNvPr id="3" name="Slide Number Placeholder 2">
            <a:extLst>
              <a:ext uri="{FF2B5EF4-FFF2-40B4-BE49-F238E27FC236}">
                <a16:creationId xmlns:a16="http://schemas.microsoft.com/office/drawing/2014/main" id="{57C3736A-783B-D741-98C7-0B0E912E5B95}"/>
              </a:ext>
            </a:extLst>
          </p:cNvPr>
          <p:cNvSpPr>
            <a:spLocks noGrp="1"/>
          </p:cNvSpPr>
          <p:nvPr>
            <p:ph type="sldNum" sz="quarter" idx="12"/>
          </p:nvPr>
        </p:nvSpPr>
        <p:spPr/>
        <p:txBody>
          <a:bodyPr/>
          <a:lstStyle/>
          <a:p>
            <a:fld id="{86E00D81-A243-204E-9897-44BD133A87DB}" type="slidenum">
              <a:rPr lang="en-US" smtClean="0"/>
              <a:t>20</a:t>
            </a:fld>
            <a:endParaRPr lang="en-US" dirty="0"/>
          </a:p>
        </p:txBody>
      </p:sp>
      <p:grpSp>
        <p:nvGrpSpPr>
          <p:cNvPr id="75" name="Group 74">
            <a:extLst>
              <a:ext uri="{FF2B5EF4-FFF2-40B4-BE49-F238E27FC236}">
                <a16:creationId xmlns:a16="http://schemas.microsoft.com/office/drawing/2014/main" id="{1CB9E869-6AE8-0A46-A49D-9C8849733028}"/>
              </a:ext>
            </a:extLst>
          </p:cNvPr>
          <p:cNvGrpSpPr/>
          <p:nvPr/>
        </p:nvGrpSpPr>
        <p:grpSpPr>
          <a:xfrm>
            <a:off x="305023" y="1062743"/>
            <a:ext cx="868869" cy="2475320"/>
            <a:chOff x="366807" y="2496126"/>
            <a:chExt cx="1055232" cy="3006249"/>
          </a:xfrm>
        </p:grpSpPr>
        <p:sp>
          <p:nvSpPr>
            <p:cNvPr id="7" name="Oval 6">
              <a:extLst>
                <a:ext uri="{FF2B5EF4-FFF2-40B4-BE49-F238E27FC236}">
                  <a16:creationId xmlns:a16="http://schemas.microsoft.com/office/drawing/2014/main" id="{214A422C-5D34-C74B-9334-A2D1A935B83B}"/>
                </a:ext>
              </a:extLst>
            </p:cNvPr>
            <p:cNvSpPr/>
            <p:nvPr/>
          </p:nvSpPr>
          <p:spPr>
            <a:xfrm>
              <a:off x="396442" y="452151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E32DDCA3-8419-704A-82FD-CBDED0688041}"/>
                </a:ext>
              </a:extLst>
            </p:cNvPr>
            <p:cNvSpPr/>
            <p:nvPr/>
          </p:nvSpPr>
          <p:spPr>
            <a:xfrm>
              <a:off x="761234" y="249612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9722F383-BDB2-FB4C-8CE9-C8578F000C8C}"/>
                </a:ext>
              </a:extLst>
            </p:cNvPr>
            <p:cNvSpPr/>
            <p:nvPr/>
          </p:nvSpPr>
          <p:spPr>
            <a:xfrm>
              <a:off x="366807" y="3120627"/>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DCDF050E-524C-7742-9955-1C1DFC8C713C}"/>
                </a:ext>
              </a:extLst>
            </p:cNvPr>
            <p:cNvSpPr/>
            <p:nvPr/>
          </p:nvSpPr>
          <p:spPr>
            <a:xfrm>
              <a:off x="1027612" y="312441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41650FC-F931-744F-9436-A3967195732D}"/>
                </a:ext>
              </a:extLst>
            </p:cNvPr>
            <p:cNvSpPr/>
            <p:nvPr/>
          </p:nvSpPr>
          <p:spPr>
            <a:xfrm>
              <a:off x="378355" y="382757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59B5643A-FC84-AB45-AC35-10F11C813E56}"/>
                </a:ext>
              </a:extLst>
            </p:cNvPr>
            <p:cNvSpPr/>
            <p:nvPr/>
          </p:nvSpPr>
          <p:spPr>
            <a:xfrm>
              <a:off x="784719" y="5086391"/>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8F4E0736-27A8-4749-A30E-B6708ECF9BCD}"/>
                </a:ext>
              </a:extLst>
            </p:cNvPr>
            <p:cNvCxnSpPr>
              <a:stCxn id="8" idx="4"/>
              <a:endCxn id="9" idx="0"/>
            </p:cNvCxnSpPr>
            <p:nvPr/>
          </p:nvCxnSpPr>
          <p:spPr>
            <a:xfrm flipH="1">
              <a:off x="564020" y="2912110"/>
              <a:ext cx="394427" cy="2085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A83B5C4-D70B-2F4B-8D81-6A8175BB3D38}"/>
                </a:ext>
              </a:extLst>
            </p:cNvPr>
            <p:cNvCxnSpPr>
              <a:stCxn id="8" idx="4"/>
              <a:endCxn id="10" idx="0"/>
            </p:cNvCxnSpPr>
            <p:nvPr/>
          </p:nvCxnSpPr>
          <p:spPr>
            <a:xfrm>
              <a:off x="958447" y="2912110"/>
              <a:ext cx="266378" cy="212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C65753C-EA29-934B-BCCF-A79BC3F87C37}"/>
                </a:ext>
              </a:extLst>
            </p:cNvPr>
            <p:cNvCxnSpPr>
              <a:cxnSpLocks/>
              <a:stCxn id="9" idx="4"/>
              <a:endCxn id="11" idx="0"/>
            </p:cNvCxnSpPr>
            <p:nvPr/>
          </p:nvCxnSpPr>
          <p:spPr>
            <a:xfrm>
              <a:off x="564021" y="3536611"/>
              <a:ext cx="11548" cy="290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742C948-749C-7949-897A-0A28F0EC8016}"/>
                </a:ext>
              </a:extLst>
            </p:cNvPr>
            <p:cNvCxnSpPr>
              <a:cxnSpLocks/>
              <a:stCxn id="11" idx="4"/>
              <a:endCxn id="7" idx="0"/>
            </p:cNvCxnSpPr>
            <p:nvPr/>
          </p:nvCxnSpPr>
          <p:spPr>
            <a:xfrm>
              <a:off x="575569" y="4243556"/>
              <a:ext cx="18087" cy="27796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E5FB9D65-A092-A24A-AC70-308CDFF2CC9D}"/>
                </a:ext>
              </a:extLst>
            </p:cNvPr>
            <p:cNvSpPr/>
            <p:nvPr/>
          </p:nvSpPr>
          <p:spPr>
            <a:xfrm>
              <a:off x="1027612" y="3834394"/>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518E49F5-E148-224C-88AC-76250BFB5394}"/>
                </a:ext>
              </a:extLst>
            </p:cNvPr>
            <p:cNvCxnSpPr>
              <a:cxnSpLocks/>
              <a:stCxn id="10" idx="4"/>
              <a:endCxn id="38" idx="0"/>
            </p:cNvCxnSpPr>
            <p:nvPr/>
          </p:nvCxnSpPr>
          <p:spPr>
            <a:xfrm>
              <a:off x="1224826" y="3540396"/>
              <a:ext cx="0" cy="293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32382AF0-2825-3B43-89B9-24136299C2D6}"/>
                </a:ext>
              </a:extLst>
            </p:cNvPr>
            <p:cNvCxnSpPr>
              <a:cxnSpLocks/>
              <a:stCxn id="7" idx="4"/>
              <a:endCxn id="15" idx="1"/>
            </p:cNvCxnSpPr>
            <p:nvPr/>
          </p:nvCxnSpPr>
          <p:spPr>
            <a:xfrm>
              <a:off x="593656" y="4937500"/>
              <a:ext cx="248825" cy="209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Curved Connector 49">
              <a:extLst>
                <a:ext uri="{FF2B5EF4-FFF2-40B4-BE49-F238E27FC236}">
                  <a16:creationId xmlns:a16="http://schemas.microsoft.com/office/drawing/2014/main" id="{2F428D7E-1D17-824A-BDEF-FEC5696F2E20}"/>
                </a:ext>
              </a:extLst>
            </p:cNvPr>
            <p:cNvCxnSpPr>
              <a:stCxn id="15" idx="0"/>
              <a:endCxn id="11" idx="6"/>
            </p:cNvCxnSpPr>
            <p:nvPr/>
          </p:nvCxnSpPr>
          <p:spPr>
            <a:xfrm rot="16200000" flipV="1">
              <a:off x="351945" y="4456402"/>
              <a:ext cx="1050827" cy="20915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2" name="Curved Connector 51">
              <a:extLst>
                <a:ext uri="{FF2B5EF4-FFF2-40B4-BE49-F238E27FC236}">
                  <a16:creationId xmlns:a16="http://schemas.microsoft.com/office/drawing/2014/main" id="{B3A504E4-170A-C14F-AEFF-158F9A2F2405}"/>
                </a:ext>
              </a:extLst>
            </p:cNvPr>
            <p:cNvCxnSpPr>
              <a:stCxn id="7" idx="2"/>
              <a:endCxn id="11" idx="2"/>
            </p:cNvCxnSpPr>
            <p:nvPr/>
          </p:nvCxnSpPr>
          <p:spPr>
            <a:xfrm rot="10800000">
              <a:off x="378356" y="4035564"/>
              <a:ext cx="18087" cy="693944"/>
            </a:xfrm>
            <a:prstGeom prst="curvedConnector3">
              <a:avLst>
                <a:gd name="adj1" fmla="val 866065"/>
              </a:avLst>
            </a:prstGeom>
            <a:ln>
              <a:tailEnd type="triangle"/>
            </a:ln>
          </p:spPr>
          <p:style>
            <a:lnRef idx="1">
              <a:schemeClr val="dk1"/>
            </a:lnRef>
            <a:fillRef idx="0">
              <a:schemeClr val="dk1"/>
            </a:fillRef>
            <a:effectRef idx="0">
              <a:schemeClr val="dk1"/>
            </a:effectRef>
            <a:fontRef idx="minor">
              <a:schemeClr val="tx1"/>
            </a:fontRef>
          </p:style>
        </p:cxnSp>
        <p:cxnSp>
          <p:nvCxnSpPr>
            <p:cNvPr id="54" name="Curved Connector 53">
              <a:extLst>
                <a:ext uri="{FF2B5EF4-FFF2-40B4-BE49-F238E27FC236}">
                  <a16:creationId xmlns:a16="http://schemas.microsoft.com/office/drawing/2014/main" id="{07FC40AB-BABF-2948-A7BA-3839DE3BE778}"/>
                </a:ext>
              </a:extLst>
            </p:cNvPr>
            <p:cNvCxnSpPr>
              <a:stCxn id="10" idx="7"/>
              <a:endCxn id="8" idx="6"/>
            </p:cNvCxnSpPr>
            <p:nvPr/>
          </p:nvCxnSpPr>
          <p:spPr>
            <a:xfrm rot="16200000" flipV="1">
              <a:off x="1019363" y="2840417"/>
              <a:ext cx="481213" cy="208616"/>
            </a:xfrm>
            <a:prstGeom prst="curvedConnector2">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grpSp>
      <p:sp>
        <p:nvSpPr>
          <p:cNvPr id="76" name="TextBox 75">
            <a:extLst>
              <a:ext uri="{FF2B5EF4-FFF2-40B4-BE49-F238E27FC236}">
                <a16:creationId xmlns:a16="http://schemas.microsoft.com/office/drawing/2014/main" id="{254C408A-53FD-9048-A7F6-B36C9E573A80}"/>
              </a:ext>
            </a:extLst>
          </p:cNvPr>
          <p:cNvSpPr txBox="1"/>
          <p:nvPr/>
        </p:nvSpPr>
        <p:spPr>
          <a:xfrm>
            <a:off x="171226" y="3786893"/>
            <a:ext cx="19672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 DFG of a loop</a:t>
            </a:r>
          </a:p>
        </p:txBody>
      </p:sp>
      <p:grpSp>
        <p:nvGrpSpPr>
          <p:cNvPr id="78" name="Group 77">
            <a:extLst>
              <a:ext uri="{FF2B5EF4-FFF2-40B4-BE49-F238E27FC236}">
                <a16:creationId xmlns:a16="http://schemas.microsoft.com/office/drawing/2014/main" id="{B6AC87D8-26CC-FF46-A512-4983D2B64FBD}"/>
              </a:ext>
            </a:extLst>
          </p:cNvPr>
          <p:cNvGrpSpPr/>
          <p:nvPr/>
        </p:nvGrpSpPr>
        <p:grpSpPr>
          <a:xfrm>
            <a:off x="228399" y="4445861"/>
            <a:ext cx="2959644" cy="940185"/>
            <a:chOff x="760402" y="4038081"/>
            <a:chExt cx="4043218" cy="978971"/>
          </a:xfrm>
        </p:grpSpPr>
        <p:grpSp>
          <p:nvGrpSpPr>
            <p:cNvPr id="80" name="Group 79">
              <a:extLst>
                <a:ext uri="{FF2B5EF4-FFF2-40B4-BE49-F238E27FC236}">
                  <a16:creationId xmlns:a16="http://schemas.microsoft.com/office/drawing/2014/main" id="{F869C103-3E34-964F-B189-473AB916CB65}"/>
                </a:ext>
              </a:extLst>
            </p:cNvPr>
            <p:cNvGrpSpPr/>
            <p:nvPr/>
          </p:nvGrpSpPr>
          <p:grpSpPr>
            <a:xfrm>
              <a:off x="760402" y="4038081"/>
              <a:ext cx="4043218" cy="978971"/>
              <a:chOff x="212898" y="4038081"/>
              <a:chExt cx="5185202" cy="1255476"/>
            </a:xfrm>
          </p:grpSpPr>
          <p:grpSp>
            <p:nvGrpSpPr>
              <p:cNvPr id="82" name="Group 81">
                <a:extLst>
                  <a:ext uri="{FF2B5EF4-FFF2-40B4-BE49-F238E27FC236}">
                    <a16:creationId xmlns:a16="http://schemas.microsoft.com/office/drawing/2014/main" id="{C3CF71B3-EDCA-704A-8BA5-5BA6AF19C2D8}"/>
                  </a:ext>
                </a:extLst>
              </p:cNvPr>
              <p:cNvGrpSpPr/>
              <p:nvPr/>
            </p:nvGrpSpPr>
            <p:grpSpPr>
              <a:xfrm>
                <a:off x="212898" y="4038081"/>
                <a:ext cx="2450068" cy="1201749"/>
                <a:chOff x="7968766" y="963418"/>
                <a:chExt cx="2450068" cy="1201749"/>
              </a:xfrm>
            </p:grpSpPr>
            <p:cxnSp>
              <p:nvCxnSpPr>
                <p:cNvPr id="87" name="Straight Arrow Connector 86">
                  <a:extLst>
                    <a:ext uri="{FF2B5EF4-FFF2-40B4-BE49-F238E27FC236}">
                      <a16:creationId xmlns:a16="http://schemas.microsoft.com/office/drawing/2014/main" id="{14223CDD-E741-DA4D-A0EF-6DE37D302217}"/>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8" name="Rectangle 87">
                  <a:extLst>
                    <a:ext uri="{FF2B5EF4-FFF2-40B4-BE49-F238E27FC236}">
                      <a16:creationId xmlns:a16="http://schemas.microsoft.com/office/drawing/2014/main" id="{96DBFDE4-1E51-D246-9319-07F2DC31C43A}"/>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2</a:t>
                  </a:r>
                </a:p>
              </p:txBody>
            </p:sp>
            <p:sp>
              <p:nvSpPr>
                <p:cNvPr id="89" name="Rectangle 88">
                  <a:extLst>
                    <a:ext uri="{FF2B5EF4-FFF2-40B4-BE49-F238E27FC236}">
                      <a16:creationId xmlns:a16="http://schemas.microsoft.com/office/drawing/2014/main" id="{713B99E4-EEA3-EA46-B587-46EBCF96AED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83" name="Group 82">
                <a:extLst>
                  <a:ext uri="{FF2B5EF4-FFF2-40B4-BE49-F238E27FC236}">
                    <a16:creationId xmlns:a16="http://schemas.microsoft.com/office/drawing/2014/main" id="{40CE0FB0-D374-DB47-8DD7-2738F4633648}"/>
                  </a:ext>
                </a:extLst>
              </p:cNvPr>
              <p:cNvGrpSpPr/>
              <p:nvPr/>
            </p:nvGrpSpPr>
            <p:grpSpPr>
              <a:xfrm>
                <a:off x="2948032" y="4091808"/>
                <a:ext cx="2450068" cy="1201749"/>
                <a:chOff x="7968766" y="963418"/>
                <a:chExt cx="2450068" cy="1201749"/>
              </a:xfrm>
            </p:grpSpPr>
            <p:cxnSp>
              <p:nvCxnSpPr>
                <p:cNvPr id="84" name="Straight Arrow Connector 83">
                  <a:extLst>
                    <a:ext uri="{FF2B5EF4-FFF2-40B4-BE49-F238E27FC236}">
                      <a16:creationId xmlns:a16="http://schemas.microsoft.com/office/drawing/2014/main" id="{52136142-0526-4344-9A1B-5E2237B52170}"/>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5" name="Rectangle 84">
                  <a:extLst>
                    <a:ext uri="{FF2B5EF4-FFF2-40B4-BE49-F238E27FC236}">
                      <a16:creationId xmlns:a16="http://schemas.microsoft.com/office/drawing/2014/main" id="{4DDBC3F7-5B48-BF46-A012-D9F5BDEF44A9}"/>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4</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3C759941-A726-CD4A-9B42-3D1EEC39164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3</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cxnSp>
          <p:nvCxnSpPr>
            <p:cNvPr id="81" name="Straight Arrow Connector 80">
              <a:extLst>
                <a:ext uri="{FF2B5EF4-FFF2-40B4-BE49-F238E27FC236}">
                  <a16:creationId xmlns:a16="http://schemas.microsoft.com/office/drawing/2014/main" id="{66D7358F-14E3-9840-8B09-EC23669AC20F}"/>
                </a:ext>
              </a:extLst>
            </p:cNvPr>
            <p:cNvCxnSpPr/>
            <p:nvPr/>
          </p:nvCxnSpPr>
          <p:spPr>
            <a:xfrm>
              <a:off x="2613244" y="4574441"/>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grpSp>
      <p:sp>
        <p:nvSpPr>
          <p:cNvPr id="90" name="TextBox 89">
            <a:extLst>
              <a:ext uri="{FF2B5EF4-FFF2-40B4-BE49-F238E27FC236}">
                <a16:creationId xmlns:a16="http://schemas.microsoft.com/office/drawing/2014/main" id="{45ED6F9D-7F0B-274C-A124-F56945D2D937}"/>
              </a:ext>
            </a:extLst>
          </p:cNvPr>
          <p:cNvSpPr txBox="1"/>
          <p:nvPr/>
        </p:nvSpPr>
        <p:spPr>
          <a:xfrm>
            <a:off x="433663" y="5574634"/>
            <a:ext cx="189898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 Target CGRA</a:t>
            </a:r>
          </a:p>
        </p:txBody>
      </p:sp>
      <p:grpSp>
        <p:nvGrpSpPr>
          <p:cNvPr id="115" name="Group 114">
            <a:extLst>
              <a:ext uri="{FF2B5EF4-FFF2-40B4-BE49-F238E27FC236}">
                <a16:creationId xmlns:a16="http://schemas.microsoft.com/office/drawing/2014/main" id="{3EA76A84-F975-6D41-8026-189BEBC5BF09}"/>
              </a:ext>
            </a:extLst>
          </p:cNvPr>
          <p:cNvGrpSpPr/>
          <p:nvPr/>
        </p:nvGrpSpPr>
        <p:grpSpPr>
          <a:xfrm>
            <a:off x="3350755" y="1432115"/>
            <a:ext cx="4669116" cy="4001490"/>
            <a:chOff x="6730710" y="1158583"/>
            <a:chExt cx="4669116" cy="4001490"/>
          </a:xfrm>
        </p:grpSpPr>
        <p:grpSp>
          <p:nvGrpSpPr>
            <p:cNvPr id="91" name="Group 90">
              <a:extLst>
                <a:ext uri="{FF2B5EF4-FFF2-40B4-BE49-F238E27FC236}">
                  <a16:creationId xmlns:a16="http://schemas.microsoft.com/office/drawing/2014/main" id="{A0ABACAA-CC2B-FC45-9A4A-B66DEC3D5FA0}"/>
                </a:ext>
              </a:extLst>
            </p:cNvPr>
            <p:cNvGrpSpPr/>
            <p:nvPr/>
          </p:nvGrpSpPr>
          <p:grpSpPr>
            <a:xfrm>
              <a:off x="6730710" y="1158583"/>
              <a:ext cx="4669116" cy="4001490"/>
              <a:chOff x="2479124" y="1163486"/>
              <a:chExt cx="4669116" cy="4001490"/>
            </a:xfrm>
          </p:grpSpPr>
          <p:cxnSp>
            <p:nvCxnSpPr>
              <p:cNvPr id="92" name="Straight Arrow Connector 91">
                <a:extLst>
                  <a:ext uri="{FF2B5EF4-FFF2-40B4-BE49-F238E27FC236}">
                    <a16:creationId xmlns:a16="http://schemas.microsoft.com/office/drawing/2014/main" id="{1C210D8D-0A20-6646-8BAA-B91CBF0C4598}"/>
                  </a:ext>
                </a:extLst>
              </p:cNvPr>
              <p:cNvCxnSpPr>
                <a:cxnSpLocks/>
              </p:cNvCxnSpPr>
              <p:nvPr/>
            </p:nvCxnSpPr>
            <p:spPr>
              <a:xfrm>
                <a:off x="2997987" y="1509341"/>
                <a:ext cx="0" cy="3655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D769550-BF75-EC47-AD49-04001C21589A}"/>
                  </a:ext>
                </a:extLst>
              </p:cNvPr>
              <p:cNvCxnSpPr>
                <a:cxnSpLocks/>
              </p:cNvCxnSpPr>
              <p:nvPr/>
            </p:nvCxnSpPr>
            <p:spPr>
              <a:xfrm>
                <a:off x="2997987" y="2632584"/>
                <a:ext cx="4150253" cy="3426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CCFA55A7-84F5-1848-9429-95FBABA48D1A}"/>
                  </a:ext>
                </a:extLst>
              </p:cNvPr>
              <p:cNvCxnSpPr>
                <a:cxnSpLocks/>
              </p:cNvCxnSpPr>
              <p:nvPr/>
            </p:nvCxnSpPr>
            <p:spPr>
              <a:xfrm>
                <a:off x="2986800" y="3766594"/>
                <a:ext cx="4161440" cy="2761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4747E56-D05E-EC4B-946D-6425839DD9CA}"/>
                  </a:ext>
                </a:extLst>
              </p:cNvPr>
              <p:cNvCxnSpPr>
                <a:cxnSpLocks/>
              </p:cNvCxnSpPr>
              <p:nvPr/>
            </p:nvCxnSpPr>
            <p:spPr>
              <a:xfrm>
                <a:off x="3012205" y="4974460"/>
                <a:ext cx="4124513" cy="114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9A3B2FAB-B8AB-E34D-B644-9D2A74E71104}"/>
                  </a:ext>
                </a:extLst>
              </p:cNvPr>
              <p:cNvSpPr txBox="1"/>
              <p:nvPr/>
            </p:nvSpPr>
            <p:spPr>
              <a:xfrm>
                <a:off x="2525157" y="1163486"/>
                <a:ext cx="68903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Time</a:t>
                </a:r>
              </a:p>
            </p:txBody>
          </p:sp>
          <p:sp>
            <p:nvSpPr>
              <p:cNvPr id="97" name="TextBox 96">
                <a:extLst>
                  <a:ext uri="{FF2B5EF4-FFF2-40B4-BE49-F238E27FC236}">
                    <a16:creationId xmlns:a16="http://schemas.microsoft.com/office/drawing/2014/main" id="{233BDBBA-0522-3E49-A31A-0806AFF0AA75}"/>
                  </a:ext>
                </a:extLst>
              </p:cNvPr>
              <p:cNvSpPr txBox="1"/>
              <p:nvPr/>
            </p:nvSpPr>
            <p:spPr>
              <a:xfrm>
                <a:off x="2525157" y="293669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i+1</a:t>
                </a:r>
              </a:p>
            </p:txBody>
          </p:sp>
          <p:sp>
            <p:nvSpPr>
              <p:cNvPr id="98" name="TextBox 97">
                <a:extLst>
                  <a:ext uri="{FF2B5EF4-FFF2-40B4-BE49-F238E27FC236}">
                    <a16:creationId xmlns:a16="http://schemas.microsoft.com/office/drawing/2014/main" id="{8710C221-5D20-D942-B5A5-2D6C4435C93D}"/>
                  </a:ext>
                </a:extLst>
              </p:cNvPr>
              <p:cNvSpPr txBox="1"/>
              <p:nvPr/>
            </p:nvSpPr>
            <p:spPr>
              <a:xfrm>
                <a:off x="2479124" y="1939663"/>
                <a:ext cx="350802"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T</a:t>
                </a:r>
                <a:r>
                  <a:rPr lang="en-US" baseline="-25000" dirty="0" err="1">
                    <a:latin typeface="Arial" panose="020B0604020202020204" pitchFamily="34" charset="0"/>
                    <a:cs typeface="Arial" panose="020B0604020202020204" pitchFamily="34" charset="0"/>
                  </a:rPr>
                  <a:t>i</a:t>
                </a:r>
                <a:endParaRPr lang="en-US" baseline="-25000" dirty="0">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4A15A5DF-9FFA-0349-BF3B-7A0A404B70B8}"/>
                  </a:ext>
                </a:extLst>
              </p:cNvPr>
              <p:cNvSpPr txBox="1"/>
              <p:nvPr/>
            </p:nvSpPr>
            <p:spPr>
              <a:xfrm>
                <a:off x="2539150" y="416865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i+2</a:t>
                </a:r>
              </a:p>
            </p:txBody>
          </p:sp>
        </p:grpSp>
        <p:grpSp>
          <p:nvGrpSpPr>
            <p:cNvPr id="100" name="Group 99">
              <a:extLst>
                <a:ext uri="{FF2B5EF4-FFF2-40B4-BE49-F238E27FC236}">
                  <a16:creationId xmlns:a16="http://schemas.microsoft.com/office/drawing/2014/main" id="{C0FABB88-068F-6D46-9731-BB0C1B5386A3}"/>
                </a:ext>
              </a:extLst>
            </p:cNvPr>
            <p:cNvGrpSpPr/>
            <p:nvPr/>
          </p:nvGrpSpPr>
          <p:grpSpPr>
            <a:xfrm>
              <a:off x="7611951" y="1665625"/>
              <a:ext cx="3678594" cy="890686"/>
              <a:chOff x="8083673" y="1413277"/>
              <a:chExt cx="3678594" cy="890686"/>
            </a:xfrm>
          </p:grpSpPr>
          <p:sp>
            <p:nvSpPr>
              <p:cNvPr id="101" name="Rectangle 100">
                <a:extLst>
                  <a:ext uri="{FF2B5EF4-FFF2-40B4-BE49-F238E27FC236}">
                    <a16:creationId xmlns:a16="http://schemas.microsoft.com/office/drawing/2014/main" id="{305C1481-6CDB-7940-995C-6DAB6031D8A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8758AE75-24C0-7D44-8771-516951963C0D}"/>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5938B0F4-F467-3246-B346-08CC9CE03761}"/>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6936DC9E-843A-3B4A-A7BB-2880B430C79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694908CE-F62E-C846-A7E8-DCBE971E5B3A}"/>
                </a:ext>
              </a:extLst>
            </p:cNvPr>
            <p:cNvGrpSpPr/>
            <p:nvPr/>
          </p:nvGrpSpPr>
          <p:grpSpPr>
            <a:xfrm>
              <a:off x="7479809" y="2746987"/>
              <a:ext cx="3678594" cy="890686"/>
              <a:chOff x="8083673" y="1413277"/>
              <a:chExt cx="3678594" cy="890686"/>
            </a:xfrm>
          </p:grpSpPr>
          <p:sp>
            <p:nvSpPr>
              <p:cNvPr id="106" name="Rectangle 105">
                <a:extLst>
                  <a:ext uri="{FF2B5EF4-FFF2-40B4-BE49-F238E27FC236}">
                    <a16:creationId xmlns:a16="http://schemas.microsoft.com/office/drawing/2014/main" id="{FE35895F-BA38-CA47-A8D6-A91B19A7F0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C947C9E-7592-504E-B8D5-82A63B8F2C28}"/>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D130B4DF-DD8C-CF4E-8469-C928EC2E9EFA}"/>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5FBE2DF4-4A13-8A4D-A5D5-1E2D0BCF35A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0" name="Group 109">
              <a:extLst>
                <a:ext uri="{FF2B5EF4-FFF2-40B4-BE49-F238E27FC236}">
                  <a16:creationId xmlns:a16="http://schemas.microsoft.com/office/drawing/2014/main" id="{1C1CF16E-AFB8-1D48-AA1A-B385BA84E99F}"/>
                </a:ext>
              </a:extLst>
            </p:cNvPr>
            <p:cNvGrpSpPr/>
            <p:nvPr/>
          </p:nvGrpSpPr>
          <p:grpSpPr>
            <a:xfrm>
              <a:off x="7417635" y="3951443"/>
              <a:ext cx="3678594" cy="890686"/>
              <a:chOff x="8083673" y="1413277"/>
              <a:chExt cx="3678594" cy="890686"/>
            </a:xfrm>
          </p:grpSpPr>
          <p:sp>
            <p:nvSpPr>
              <p:cNvPr id="111" name="Rectangle 110">
                <a:extLst>
                  <a:ext uri="{FF2B5EF4-FFF2-40B4-BE49-F238E27FC236}">
                    <a16:creationId xmlns:a16="http://schemas.microsoft.com/office/drawing/2014/main" id="{8FB36F18-64AF-C74E-8012-8D9F58F403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58CA6845-3747-1848-91EA-D2E3ECBA877E}"/>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D7D87D40-250A-EC42-8F9B-244343C2A3E8}"/>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743D447-3D9F-D343-B22E-E0C89D0D09E4}"/>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116" name="Oval 115">
            <a:extLst>
              <a:ext uri="{FF2B5EF4-FFF2-40B4-BE49-F238E27FC236}">
                <a16:creationId xmlns:a16="http://schemas.microsoft.com/office/drawing/2014/main" id="{DE796383-B89A-A343-A2E8-493828A42D7E}"/>
              </a:ext>
            </a:extLst>
          </p:cNvPr>
          <p:cNvSpPr/>
          <p:nvPr/>
        </p:nvSpPr>
        <p:spPr>
          <a:xfrm>
            <a:off x="5410948" y="2122273"/>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18" name="Oval 117">
            <a:extLst>
              <a:ext uri="{FF2B5EF4-FFF2-40B4-BE49-F238E27FC236}">
                <a16:creationId xmlns:a16="http://schemas.microsoft.com/office/drawing/2014/main" id="{16B944F3-4756-B74F-B6CD-ED7F6EA1C379}"/>
              </a:ext>
            </a:extLst>
          </p:cNvPr>
          <p:cNvSpPr/>
          <p:nvPr/>
        </p:nvSpPr>
        <p:spPr>
          <a:xfrm>
            <a:off x="6261871" y="323631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9" name="Oval 118">
            <a:extLst>
              <a:ext uri="{FF2B5EF4-FFF2-40B4-BE49-F238E27FC236}">
                <a16:creationId xmlns:a16="http://schemas.microsoft.com/office/drawing/2014/main" id="{A5C0A7EF-F864-8849-B303-9D8D662EE2C4}"/>
              </a:ext>
            </a:extLst>
          </p:cNvPr>
          <p:cNvSpPr/>
          <p:nvPr/>
        </p:nvSpPr>
        <p:spPr>
          <a:xfrm>
            <a:off x="4309489" y="318812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21" name="Oval 120">
            <a:extLst>
              <a:ext uri="{FF2B5EF4-FFF2-40B4-BE49-F238E27FC236}">
                <a16:creationId xmlns:a16="http://schemas.microsoft.com/office/drawing/2014/main" id="{4AFEEBF7-1DC7-FF4B-AF17-FFD93B717770}"/>
              </a:ext>
            </a:extLst>
          </p:cNvPr>
          <p:cNvSpPr/>
          <p:nvPr/>
        </p:nvSpPr>
        <p:spPr>
          <a:xfrm>
            <a:off x="4433516" y="207194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22" name="Oval 121">
            <a:extLst>
              <a:ext uri="{FF2B5EF4-FFF2-40B4-BE49-F238E27FC236}">
                <a16:creationId xmlns:a16="http://schemas.microsoft.com/office/drawing/2014/main" id="{FDA32DA0-15C6-B040-8B57-E41F554A92C0}"/>
              </a:ext>
            </a:extLst>
          </p:cNvPr>
          <p:cNvSpPr/>
          <p:nvPr/>
        </p:nvSpPr>
        <p:spPr>
          <a:xfrm>
            <a:off x="4216760" y="4443943"/>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24" name="TextBox 123">
            <a:extLst>
              <a:ext uri="{FF2B5EF4-FFF2-40B4-BE49-F238E27FC236}">
                <a16:creationId xmlns:a16="http://schemas.microsoft.com/office/drawing/2014/main" id="{77B1BE4F-44DD-7A46-876F-B370210AA964}"/>
              </a:ext>
            </a:extLst>
          </p:cNvPr>
          <p:cNvSpPr txBox="1"/>
          <p:nvPr/>
        </p:nvSpPr>
        <p:spPr>
          <a:xfrm>
            <a:off x="7394463" y="952146"/>
            <a:ext cx="1508105" cy="461665"/>
          </a:xfrm>
          <a:prstGeom prst="rect">
            <a:avLst/>
          </a:prstGeom>
          <a:noFill/>
        </p:spPr>
        <p:txBody>
          <a:bodyPr wrap="none" rtlCol="0">
            <a:spAutoFit/>
          </a:bodyPr>
          <a:lstStyle/>
          <a:p>
            <a:r>
              <a:rPr lang="en-US" sz="2400" dirty="0">
                <a:latin typeface="Candara" panose="020E0502030303020204" pitchFamily="34" charset="0"/>
              </a:rPr>
              <a:t>Attempts</a:t>
            </a:r>
            <a:r>
              <a:rPr lang="en-US" dirty="0"/>
              <a:t>: </a:t>
            </a:r>
          </a:p>
        </p:txBody>
      </p:sp>
      <p:graphicFrame>
        <p:nvGraphicFramePr>
          <p:cNvPr id="131" name="Table 131">
            <a:extLst>
              <a:ext uri="{FF2B5EF4-FFF2-40B4-BE49-F238E27FC236}">
                <a16:creationId xmlns:a16="http://schemas.microsoft.com/office/drawing/2014/main" id="{11C40379-90B4-B243-AB90-6BE2A9559061}"/>
              </a:ext>
            </a:extLst>
          </p:cNvPr>
          <p:cNvGraphicFramePr>
            <a:graphicFrameLocks noGrp="1"/>
          </p:cNvGraphicFramePr>
          <p:nvPr/>
        </p:nvGraphicFramePr>
        <p:xfrm>
          <a:off x="8988909" y="1801446"/>
          <a:ext cx="3084420" cy="4000380"/>
        </p:xfrm>
        <a:graphic>
          <a:graphicData uri="http://schemas.openxmlformats.org/drawingml/2006/table">
            <a:tbl>
              <a:tblPr firstRow="1" bandRow="1">
                <a:tableStyleId>{5940675A-B579-460E-94D1-54222C63F5DA}</a:tableStyleId>
              </a:tblPr>
              <a:tblGrid>
                <a:gridCol w="1542210">
                  <a:extLst>
                    <a:ext uri="{9D8B030D-6E8A-4147-A177-3AD203B41FA5}">
                      <a16:colId xmlns:a16="http://schemas.microsoft.com/office/drawing/2014/main" val="2463022565"/>
                    </a:ext>
                  </a:extLst>
                </a:gridCol>
                <a:gridCol w="1542210">
                  <a:extLst>
                    <a:ext uri="{9D8B030D-6E8A-4147-A177-3AD203B41FA5}">
                      <a16:colId xmlns:a16="http://schemas.microsoft.com/office/drawing/2014/main" val="1084358331"/>
                    </a:ext>
                  </a:extLst>
                </a:gridCol>
              </a:tblGrid>
              <a:tr h="400038">
                <a:tc>
                  <a:txBody>
                    <a:bodyPr/>
                    <a:lstStyle/>
                    <a:p>
                      <a:r>
                        <a:rPr lang="en-US" dirty="0">
                          <a:latin typeface="Candara" panose="020E0502030303020204" pitchFamily="34" charset="0"/>
                        </a:rPr>
                        <a:t>Mapped</a:t>
                      </a:r>
                    </a:p>
                  </a:txBody>
                  <a:tcPr/>
                </a:tc>
                <a:tc>
                  <a:txBody>
                    <a:bodyPr/>
                    <a:lstStyle/>
                    <a:p>
                      <a:r>
                        <a:rPr lang="en-US" dirty="0">
                          <a:latin typeface="Candara" panose="020E0502030303020204" pitchFamily="34" charset="0"/>
                        </a:rPr>
                        <a:t>Unmapped</a:t>
                      </a:r>
                    </a:p>
                  </a:txBody>
                  <a:tcPr/>
                </a:tc>
                <a:extLst>
                  <a:ext uri="{0D108BD9-81ED-4DB2-BD59-A6C34878D82A}">
                    <a16:rowId xmlns:a16="http://schemas.microsoft.com/office/drawing/2014/main" val="1352878452"/>
                  </a:ext>
                </a:extLst>
              </a:tr>
              <a:tr h="400038">
                <a:tc>
                  <a:txBody>
                    <a:bodyPr/>
                    <a:lstStyle/>
                    <a:p>
                      <a:endParaRPr lang="en-US" dirty="0"/>
                    </a:p>
                  </a:txBody>
                  <a:tcPr/>
                </a:tc>
                <a:tc>
                  <a:txBody>
                    <a:bodyPr/>
                    <a:lstStyle/>
                    <a:p>
                      <a:endParaRPr lang="en-US"/>
                    </a:p>
                  </a:txBody>
                  <a:tcPr/>
                </a:tc>
                <a:extLst>
                  <a:ext uri="{0D108BD9-81ED-4DB2-BD59-A6C34878D82A}">
                    <a16:rowId xmlns:a16="http://schemas.microsoft.com/office/drawing/2014/main" val="2988912544"/>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323068587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1417660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732966870"/>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516464492"/>
                  </a:ext>
                </a:extLst>
              </a:tr>
              <a:tr h="400038">
                <a:tc>
                  <a:txBody>
                    <a:bodyPr/>
                    <a:lstStyle/>
                    <a:p>
                      <a:endParaRPr lang="en-US"/>
                    </a:p>
                  </a:txBody>
                  <a:tcPr/>
                </a:tc>
                <a:tc>
                  <a:txBody>
                    <a:bodyPr/>
                    <a:lstStyle/>
                    <a:p>
                      <a:endParaRPr lang="en-US" dirty="0"/>
                    </a:p>
                  </a:txBody>
                  <a:tcPr/>
                </a:tc>
                <a:extLst>
                  <a:ext uri="{0D108BD9-81ED-4DB2-BD59-A6C34878D82A}">
                    <a16:rowId xmlns:a16="http://schemas.microsoft.com/office/drawing/2014/main" val="251828944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6525011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112262769"/>
                  </a:ext>
                </a:extLst>
              </a:tr>
              <a:tr h="40003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68681502"/>
                  </a:ext>
                </a:extLst>
              </a:tr>
            </a:tbl>
          </a:graphicData>
        </a:graphic>
      </p:graphicFrame>
      <p:sp>
        <p:nvSpPr>
          <p:cNvPr id="132" name="Oval 131">
            <a:extLst>
              <a:ext uri="{FF2B5EF4-FFF2-40B4-BE49-F238E27FC236}">
                <a16:creationId xmlns:a16="http://schemas.microsoft.com/office/drawing/2014/main" id="{C9D8D91F-4791-E749-BED6-0F891CB63334}"/>
              </a:ext>
            </a:extLst>
          </p:cNvPr>
          <p:cNvSpPr/>
          <p:nvPr/>
        </p:nvSpPr>
        <p:spPr>
          <a:xfrm>
            <a:off x="5221084" y="3202909"/>
            <a:ext cx="317785" cy="3351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p:txBody>
      </p:sp>
      <p:sp>
        <p:nvSpPr>
          <p:cNvPr id="133" name="Oval 132">
            <a:extLst>
              <a:ext uri="{FF2B5EF4-FFF2-40B4-BE49-F238E27FC236}">
                <a16:creationId xmlns:a16="http://schemas.microsoft.com/office/drawing/2014/main" id="{B4AF44FF-6450-6D43-A27D-4E46AFAD3121}"/>
              </a:ext>
            </a:extLst>
          </p:cNvPr>
          <p:cNvSpPr/>
          <p:nvPr/>
        </p:nvSpPr>
        <p:spPr>
          <a:xfrm>
            <a:off x="5263027" y="4477135"/>
            <a:ext cx="319083" cy="3365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p:txBody>
      </p:sp>
      <p:cxnSp>
        <p:nvCxnSpPr>
          <p:cNvPr id="135" name="Straight Arrow Connector 134">
            <a:extLst>
              <a:ext uri="{FF2B5EF4-FFF2-40B4-BE49-F238E27FC236}">
                <a16:creationId xmlns:a16="http://schemas.microsoft.com/office/drawing/2014/main" id="{47BCE91F-0EAF-3542-AD37-9057DB38BFE8}"/>
              </a:ext>
            </a:extLst>
          </p:cNvPr>
          <p:cNvCxnSpPr/>
          <p:nvPr/>
        </p:nvCxnSpPr>
        <p:spPr>
          <a:xfrm>
            <a:off x="4519246" y="2577624"/>
            <a:ext cx="0" cy="668082"/>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9E45B843-2A54-C348-8B63-126E276F6248}"/>
              </a:ext>
            </a:extLst>
          </p:cNvPr>
          <p:cNvCxnSpPr>
            <a:cxnSpLocks/>
            <a:endCxn id="132" idx="1"/>
          </p:cNvCxnSpPr>
          <p:nvPr/>
        </p:nvCxnSpPr>
        <p:spPr>
          <a:xfrm>
            <a:off x="4559582" y="2588367"/>
            <a:ext cx="708041" cy="663624"/>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777964CB-96F0-C849-89E4-BA5395A3E76B}"/>
              </a:ext>
            </a:extLst>
          </p:cNvPr>
          <p:cNvCxnSpPr>
            <a:cxnSpLocks/>
            <a:endCxn id="122" idx="0"/>
          </p:cNvCxnSpPr>
          <p:nvPr/>
        </p:nvCxnSpPr>
        <p:spPr>
          <a:xfrm flipH="1">
            <a:off x="4379144" y="3655647"/>
            <a:ext cx="988994" cy="788296"/>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26F4B309-2E66-1F43-8666-4163483EE322}"/>
              </a:ext>
            </a:extLst>
          </p:cNvPr>
          <p:cNvCxnSpPr>
            <a:cxnSpLocks/>
            <a:endCxn id="122" idx="0"/>
          </p:cNvCxnSpPr>
          <p:nvPr/>
        </p:nvCxnSpPr>
        <p:spPr>
          <a:xfrm flipH="1">
            <a:off x="4379144" y="3701182"/>
            <a:ext cx="42522" cy="742761"/>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a:extLst>
              <a:ext uri="{FF2B5EF4-FFF2-40B4-BE49-F238E27FC236}">
                <a16:creationId xmlns:a16="http://schemas.microsoft.com/office/drawing/2014/main" id="{9799101E-4C2E-D744-AFCC-E26BC95CAA93}"/>
              </a:ext>
            </a:extLst>
          </p:cNvPr>
          <p:cNvCxnSpPr>
            <a:cxnSpLocks/>
          </p:cNvCxnSpPr>
          <p:nvPr/>
        </p:nvCxnSpPr>
        <p:spPr>
          <a:xfrm>
            <a:off x="5454048" y="2615997"/>
            <a:ext cx="872666" cy="606075"/>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AF4907C7-5A96-5D49-82E5-0AB0393FC5AF}"/>
              </a:ext>
            </a:extLst>
          </p:cNvPr>
          <p:cNvCxnSpPr>
            <a:cxnSpLocks/>
          </p:cNvCxnSpPr>
          <p:nvPr/>
        </p:nvCxnSpPr>
        <p:spPr>
          <a:xfrm flipH="1">
            <a:off x="5475838" y="3720791"/>
            <a:ext cx="908564" cy="735932"/>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4" name="Curved Connector 153">
            <a:extLst>
              <a:ext uri="{FF2B5EF4-FFF2-40B4-BE49-F238E27FC236}">
                <a16:creationId xmlns:a16="http://schemas.microsoft.com/office/drawing/2014/main" id="{7600CF1B-94FC-634C-B1E0-35EDAB679B03}"/>
              </a:ext>
            </a:extLst>
          </p:cNvPr>
          <p:cNvCxnSpPr>
            <a:cxnSpLocks/>
            <a:stCxn id="112" idx="1"/>
            <a:endCxn id="102" idx="1"/>
          </p:cNvCxnSpPr>
          <p:nvPr/>
        </p:nvCxnSpPr>
        <p:spPr>
          <a:xfrm rot="10800000" flipH="1">
            <a:off x="4037680" y="2358175"/>
            <a:ext cx="194316" cy="2285818"/>
          </a:xfrm>
          <a:prstGeom prst="curvedConnector3">
            <a:avLst>
              <a:gd name="adj1" fmla="val -117643"/>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7" name="Curved Connector 156">
            <a:extLst>
              <a:ext uri="{FF2B5EF4-FFF2-40B4-BE49-F238E27FC236}">
                <a16:creationId xmlns:a16="http://schemas.microsoft.com/office/drawing/2014/main" id="{C2BA4608-A0C1-B845-BC02-64CD2E01F7AB}"/>
              </a:ext>
            </a:extLst>
          </p:cNvPr>
          <p:cNvCxnSpPr>
            <a:cxnSpLocks/>
            <a:stCxn id="111" idx="3"/>
          </p:cNvCxnSpPr>
          <p:nvPr/>
        </p:nvCxnSpPr>
        <p:spPr>
          <a:xfrm flipH="1" flipV="1">
            <a:off x="5678605" y="2159044"/>
            <a:ext cx="97253" cy="2499483"/>
          </a:xfrm>
          <a:prstGeom prst="curvedConnector4">
            <a:avLst>
              <a:gd name="adj1" fmla="val -235057"/>
              <a:gd name="adj2" fmla="val 106926"/>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71" name="Oval 170">
            <a:extLst>
              <a:ext uri="{FF2B5EF4-FFF2-40B4-BE49-F238E27FC236}">
                <a16:creationId xmlns:a16="http://schemas.microsoft.com/office/drawing/2014/main" id="{959DAF8C-5CF1-C54A-9726-8576516B7328}"/>
              </a:ext>
            </a:extLst>
          </p:cNvPr>
          <p:cNvSpPr/>
          <p:nvPr/>
        </p:nvSpPr>
        <p:spPr>
          <a:xfrm>
            <a:off x="9565137" y="4208650"/>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72" name="Oval 171">
            <a:extLst>
              <a:ext uri="{FF2B5EF4-FFF2-40B4-BE49-F238E27FC236}">
                <a16:creationId xmlns:a16="http://schemas.microsoft.com/office/drawing/2014/main" id="{2D585D16-FDB1-0E4B-9E1F-3C1CB57EAE3E}"/>
              </a:ext>
            </a:extLst>
          </p:cNvPr>
          <p:cNvSpPr/>
          <p:nvPr/>
        </p:nvSpPr>
        <p:spPr>
          <a:xfrm>
            <a:off x="11083787"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73" name="Oval 172">
            <a:extLst>
              <a:ext uri="{FF2B5EF4-FFF2-40B4-BE49-F238E27FC236}">
                <a16:creationId xmlns:a16="http://schemas.microsoft.com/office/drawing/2014/main" id="{5C81E376-CE67-A74D-8740-5D66B4094CE5}"/>
              </a:ext>
            </a:extLst>
          </p:cNvPr>
          <p:cNvSpPr/>
          <p:nvPr/>
        </p:nvSpPr>
        <p:spPr>
          <a:xfrm>
            <a:off x="9539577" y="3809127"/>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74" name="Oval 173">
            <a:extLst>
              <a:ext uri="{FF2B5EF4-FFF2-40B4-BE49-F238E27FC236}">
                <a16:creationId xmlns:a16="http://schemas.microsoft.com/office/drawing/2014/main" id="{9E371883-4DC7-3941-93B6-9A7CA57391A7}"/>
              </a:ext>
            </a:extLst>
          </p:cNvPr>
          <p:cNvSpPr/>
          <p:nvPr/>
        </p:nvSpPr>
        <p:spPr>
          <a:xfrm>
            <a:off x="11083787" y="2615997"/>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75" name="Oval 174">
            <a:extLst>
              <a:ext uri="{FF2B5EF4-FFF2-40B4-BE49-F238E27FC236}">
                <a16:creationId xmlns:a16="http://schemas.microsoft.com/office/drawing/2014/main" id="{63216AE6-58D0-0940-98CA-47C0AA661F8C}"/>
              </a:ext>
            </a:extLst>
          </p:cNvPr>
          <p:cNvSpPr/>
          <p:nvPr/>
        </p:nvSpPr>
        <p:spPr>
          <a:xfrm>
            <a:off x="9502207" y="302133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76" name="Oval 175">
            <a:extLst>
              <a:ext uri="{FF2B5EF4-FFF2-40B4-BE49-F238E27FC236}">
                <a16:creationId xmlns:a16="http://schemas.microsoft.com/office/drawing/2014/main" id="{ADD97746-0B76-4D44-880B-343911C75384}"/>
              </a:ext>
            </a:extLst>
          </p:cNvPr>
          <p:cNvSpPr/>
          <p:nvPr/>
        </p:nvSpPr>
        <p:spPr>
          <a:xfrm>
            <a:off x="9486384" y="262046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77" name="Oval 176">
            <a:extLst>
              <a:ext uri="{FF2B5EF4-FFF2-40B4-BE49-F238E27FC236}">
                <a16:creationId xmlns:a16="http://schemas.microsoft.com/office/drawing/2014/main" id="{728D6076-0800-2A48-BAD6-77E53C4334CE}"/>
              </a:ext>
            </a:extLst>
          </p:cNvPr>
          <p:cNvSpPr/>
          <p:nvPr/>
        </p:nvSpPr>
        <p:spPr>
          <a:xfrm>
            <a:off x="9486384"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78" name="Oval 177">
            <a:extLst>
              <a:ext uri="{FF2B5EF4-FFF2-40B4-BE49-F238E27FC236}">
                <a16:creationId xmlns:a16="http://schemas.microsoft.com/office/drawing/2014/main" id="{83D68CA8-07C6-B241-B06B-03159F943C89}"/>
              </a:ext>
            </a:extLst>
          </p:cNvPr>
          <p:cNvSpPr/>
          <p:nvPr/>
        </p:nvSpPr>
        <p:spPr>
          <a:xfrm>
            <a:off x="9544439" y="342718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79" name="Oval 178">
            <a:extLst>
              <a:ext uri="{FF2B5EF4-FFF2-40B4-BE49-F238E27FC236}">
                <a16:creationId xmlns:a16="http://schemas.microsoft.com/office/drawing/2014/main" id="{0DA2FB57-6C64-A140-A308-01C8C661A6EC}"/>
              </a:ext>
            </a:extLst>
          </p:cNvPr>
          <p:cNvSpPr/>
          <p:nvPr/>
        </p:nvSpPr>
        <p:spPr>
          <a:xfrm>
            <a:off x="9581624" y="463505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5723A2A2-4051-E947-8696-5C1781D7A2BC}"/>
              </a:ext>
            </a:extLst>
          </p:cNvPr>
          <p:cNvSpPr txBox="1"/>
          <p:nvPr/>
        </p:nvSpPr>
        <p:spPr>
          <a:xfrm>
            <a:off x="8769182" y="900500"/>
            <a:ext cx="309700" cy="523220"/>
          </a:xfrm>
          <a:prstGeom prst="rect">
            <a:avLst/>
          </a:prstGeom>
          <a:noFill/>
        </p:spPr>
        <p:txBody>
          <a:bodyPr wrap="none" rtlCol="0">
            <a:spAutoFit/>
          </a:bodyPr>
          <a:lstStyle/>
          <a:p>
            <a:r>
              <a:rPr lang="en-US" sz="2800" dirty="0">
                <a:solidFill>
                  <a:srgbClr val="FF0000"/>
                </a:solidFill>
                <a:latin typeface="Candara" panose="020E0502030303020204" pitchFamily="34" charset="0"/>
              </a:rPr>
              <a:t>1</a:t>
            </a:r>
          </a:p>
        </p:txBody>
      </p:sp>
      <p:sp>
        <p:nvSpPr>
          <p:cNvPr id="127" name="TextBox 126">
            <a:extLst>
              <a:ext uri="{FF2B5EF4-FFF2-40B4-BE49-F238E27FC236}">
                <a16:creationId xmlns:a16="http://schemas.microsoft.com/office/drawing/2014/main" id="{1EDBAAE3-7DCF-6444-92CE-BDD384702180}"/>
              </a:ext>
            </a:extLst>
          </p:cNvPr>
          <p:cNvSpPr txBox="1"/>
          <p:nvPr/>
        </p:nvSpPr>
        <p:spPr>
          <a:xfrm>
            <a:off x="8769182" y="900500"/>
            <a:ext cx="349776" cy="523220"/>
          </a:xfrm>
          <a:prstGeom prst="rect">
            <a:avLst/>
          </a:prstGeom>
          <a:noFill/>
        </p:spPr>
        <p:txBody>
          <a:bodyPr wrap="none" rtlCol="0">
            <a:spAutoFit/>
          </a:bodyPr>
          <a:lstStyle/>
          <a:p>
            <a:r>
              <a:rPr lang="en-US" sz="2800" dirty="0">
                <a:solidFill>
                  <a:srgbClr val="FF0000"/>
                </a:solidFill>
                <a:latin typeface="Candara" panose="020E0502030303020204" pitchFamily="34" charset="0"/>
              </a:rPr>
              <a:t>2</a:t>
            </a:r>
          </a:p>
        </p:txBody>
      </p:sp>
      <p:sp>
        <p:nvSpPr>
          <p:cNvPr id="137" name="Oval 136">
            <a:extLst>
              <a:ext uri="{FF2B5EF4-FFF2-40B4-BE49-F238E27FC236}">
                <a16:creationId xmlns:a16="http://schemas.microsoft.com/office/drawing/2014/main" id="{FAFD0FB1-E045-AD4A-9529-59583356B352}"/>
              </a:ext>
            </a:extLst>
          </p:cNvPr>
          <p:cNvSpPr/>
          <p:nvPr/>
        </p:nvSpPr>
        <p:spPr>
          <a:xfrm>
            <a:off x="299266" y="1587122"/>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17" name="Oval 116">
            <a:extLst>
              <a:ext uri="{FF2B5EF4-FFF2-40B4-BE49-F238E27FC236}">
                <a16:creationId xmlns:a16="http://schemas.microsoft.com/office/drawing/2014/main" id="{71C590E1-B3E2-3F45-B59C-43D410E6D7EE}"/>
              </a:ext>
            </a:extLst>
          </p:cNvPr>
          <p:cNvSpPr/>
          <p:nvPr/>
        </p:nvSpPr>
        <p:spPr>
          <a:xfrm>
            <a:off x="843613" y="215904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23" name="Oval 122">
            <a:extLst>
              <a:ext uri="{FF2B5EF4-FFF2-40B4-BE49-F238E27FC236}">
                <a16:creationId xmlns:a16="http://schemas.microsoft.com/office/drawing/2014/main" id="{A94D789C-3AAD-E244-B57D-CB508FFCE158}"/>
              </a:ext>
            </a:extLst>
          </p:cNvPr>
          <p:cNvSpPr/>
          <p:nvPr/>
        </p:nvSpPr>
        <p:spPr>
          <a:xfrm>
            <a:off x="639300" y="1058686"/>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41" name="Oval 140">
            <a:extLst>
              <a:ext uri="{FF2B5EF4-FFF2-40B4-BE49-F238E27FC236}">
                <a16:creationId xmlns:a16="http://schemas.microsoft.com/office/drawing/2014/main" id="{201B8F38-4647-1248-9ECB-07C1C022B49F}"/>
              </a:ext>
            </a:extLst>
          </p:cNvPr>
          <p:cNvSpPr/>
          <p:nvPr/>
        </p:nvSpPr>
        <p:spPr>
          <a:xfrm>
            <a:off x="843613" y="1574450"/>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43" name="Oval 142">
            <a:extLst>
              <a:ext uri="{FF2B5EF4-FFF2-40B4-BE49-F238E27FC236}">
                <a16:creationId xmlns:a16="http://schemas.microsoft.com/office/drawing/2014/main" id="{5C1A62EC-750B-BC40-B1A2-FB75478C7B32}"/>
              </a:ext>
            </a:extLst>
          </p:cNvPr>
          <p:cNvSpPr/>
          <p:nvPr/>
        </p:nvSpPr>
        <p:spPr>
          <a:xfrm>
            <a:off x="322650" y="272410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45" name="Oval 144">
            <a:extLst>
              <a:ext uri="{FF2B5EF4-FFF2-40B4-BE49-F238E27FC236}">
                <a16:creationId xmlns:a16="http://schemas.microsoft.com/office/drawing/2014/main" id="{0C0EE24E-AD84-0F43-A189-06ADAA6A1C55}"/>
              </a:ext>
            </a:extLst>
          </p:cNvPr>
          <p:cNvSpPr/>
          <p:nvPr/>
        </p:nvSpPr>
        <p:spPr>
          <a:xfrm>
            <a:off x="309021" y="2154555"/>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cxnSp>
        <p:nvCxnSpPr>
          <p:cNvPr id="148" name="Straight Arrow Connector 147">
            <a:extLst>
              <a:ext uri="{FF2B5EF4-FFF2-40B4-BE49-F238E27FC236}">
                <a16:creationId xmlns:a16="http://schemas.microsoft.com/office/drawing/2014/main" id="{F3207EEB-CF4D-C643-A6E3-08935333FBD2}"/>
              </a:ext>
            </a:extLst>
          </p:cNvPr>
          <p:cNvCxnSpPr>
            <a:cxnSpLocks/>
          </p:cNvCxnSpPr>
          <p:nvPr/>
        </p:nvCxnSpPr>
        <p:spPr>
          <a:xfrm>
            <a:off x="5521287" y="2615997"/>
            <a:ext cx="1860426" cy="629709"/>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id="{5B5D3AED-ED22-114C-AB52-627E07997A4C}"/>
              </a:ext>
            </a:extLst>
          </p:cNvPr>
          <p:cNvCxnSpPr>
            <a:cxnSpLocks/>
          </p:cNvCxnSpPr>
          <p:nvPr/>
        </p:nvCxnSpPr>
        <p:spPr>
          <a:xfrm flipH="1">
            <a:off x="4588537" y="3786893"/>
            <a:ext cx="2793176" cy="670758"/>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6" name="Oval 155">
            <a:extLst>
              <a:ext uri="{FF2B5EF4-FFF2-40B4-BE49-F238E27FC236}">
                <a16:creationId xmlns:a16="http://schemas.microsoft.com/office/drawing/2014/main" id="{68275D24-911E-BC40-96CB-9B06EA825DD0}"/>
              </a:ext>
            </a:extLst>
          </p:cNvPr>
          <p:cNvSpPr/>
          <p:nvPr/>
        </p:nvSpPr>
        <p:spPr>
          <a:xfrm>
            <a:off x="6251773" y="4502945"/>
            <a:ext cx="319083" cy="3365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p:txBody>
      </p:sp>
      <p:cxnSp>
        <p:nvCxnSpPr>
          <p:cNvPr id="158" name="Straight Arrow Connector 157">
            <a:extLst>
              <a:ext uri="{FF2B5EF4-FFF2-40B4-BE49-F238E27FC236}">
                <a16:creationId xmlns:a16="http://schemas.microsoft.com/office/drawing/2014/main" id="{E65F4205-A594-FC49-AEC1-080FDD99BF33}"/>
              </a:ext>
            </a:extLst>
          </p:cNvPr>
          <p:cNvCxnSpPr>
            <a:cxnSpLocks/>
          </p:cNvCxnSpPr>
          <p:nvPr/>
        </p:nvCxnSpPr>
        <p:spPr>
          <a:xfrm>
            <a:off x="6367211" y="3679025"/>
            <a:ext cx="97373" cy="803508"/>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5E7DA539-711C-0B4C-841E-E6E7F855FC17}"/>
              </a:ext>
            </a:extLst>
          </p:cNvPr>
          <p:cNvCxnSpPr>
            <a:cxnSpLocks/>
            <a:endCxn id="133" idx="0"/>
          </p:cNvCxnSpPr>
          <p:nvPr/>
        </p:nvCxnSpPr>
        <p:spPr>
          <a:xfrm flipH="1">
            <a:off x="5422569" y="3686697"/>
            <a:ext cx="944642" cy="790438"/>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Curved Connector 28">
            <a:extLst>
              <a:ext uri="{FF2B5EF4-FFF2-40B4-BE49-F238E27FC236}">
                <a16:creationId xmlns:a16="http://schemas.microsoft.com/office/drawing/2014/main" id="{0C488FB0-7E9D-B34A-9F44-E2E5B2371364}"/>
              </a:ext>
            </a:extLst>
          </p:cNvPr>
          <p:cNvCxnSpPr>
            <a:stCxn id="156" idx="4"/>
            <a:endCxn id="116" idx="0"/>
          </p:cNvCxnSpPr>
          <p:nvPr/>
        </p:nvCxnSpPr>
        <p:spPr>
          <a:xfrm rot="5400000" flipH="1">
            <a:off x="4633727" y="3061879"/>
            <a:ext cx="2717194" cy="837983"/>
          </a:xfrm>
          <a:prstGeom prst="curvedConnector5">
            <a:avLst>
              <a:gd name="adj1" fmla="val -8413"/>
              <a:gd name="adj2" fmla="val 49830"/>
              <a:gd name="adj3" fmla="val 108413"/>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20" name="TextBox 119">
            <a:extLst>
              <a:ext uri="{FF2B5EF4-FFF2-40B4-BE49-F238E27FC236}">
                <a16:creationId xmlns:a16="http://schemas.microsoft.com/office/drawing/2014/main" id="{326CCB13-13AC-2144-8DA6-78589440212C}"/>
              </a:ext>
            </a:extLst>
          </p:cNvPr>
          <p:cNvSpPr txBox="1"/>
          <p:nvPr/>
        </p:nvSpPr>
        <p:spPr>
          <a:xfrm>
            <a:off x="1084265" y="1225178"/>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
        <p:nvSpPr>
          <p:cNvPr id="126" name="TextBox 125">
            <a:extLst>
              <a:ext uri="{FF2B5EF4-FFF2-40B4-BE49-F238E27FC236}">
                <a16:creationId xmlns:a16="http://schemas.microsoft.com/office/drawing/2014/main" id="{C284A7F2-04D5-3946-A54C-3DAE53D31140}"/>
              </a:ext>
            </a:extLst>
          </p:cNvPr>
          <p:cNvSpPr txBox="1"/>
          <p:nvPr/>
        </p:nvSpPr>
        <p:spPr>
          <a:xfrm>
            <a:off x="205381" y="2445977"/>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407401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147"/>
                                        </p:tgtEl>
                                      </p:cBhvr>
                                    </p:animEffect>
                                    <p:set>
                                      <p:cBhvr>
                                        <p:cTn id="13" dur="1" fill="hold">
                                          <p:stCondLst>
                                            <p:cond delay="499"/>
                                          </p:stCondLst>
                                        </p:cTn>
                                        <p:tgtEl>
                                          <p:spTgt spid="147"/>
                                        </p:tgtEl>
                                        <p:attrNameLst>
                                          <p:attrName>style.visibility</p:attrName>
                                        </p:attrNameLst>
                                      </p:cBhvr>
                                      <p:to>
                                        <p:strVal val="hidden"/>
                                      </p:to>
                                    </p:set>
                                  </p:childTnLst>
                                </p:cTn>
                              </p:par>
                              <p:par>
                                <p:cTn id="14" presetID="3" presetClass="exit" presetSubtype="10" fill="hold" grpId="0" nodeType="withEffect">
                                  <p:stCondLst>
                                    <p:cond delay="0"/>
                                  </p:stCondLst>
                                  <p:childTnLst>
                                    <p:animEffect transition="out" filter="blinds(horizontal)">
                                      <p:cBhvr>
                                        <p:cTn id="15" dur="500"/>
                                        <p:tgtEl>
                                          <p:spTgt spid="133"/>
                                        </p:tgtEl>
                                      </p:cBhvr>
                                    </p:animEffect>
                                    <p:set>
                                      <p:cBhvr>
                                        <p:cTn id="16" dur="1" fill="hold">
                                          <p:stCondLst>
                                            <p:cond delay="499"/>
                                          </p:stCondLst>
                                        </p:cTn>
                                        <p:tgtEl>
                                          <p:spTgt spid="13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5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0" nodeType="clickEffect">
                                  <p:stCondLst>
                                    <p:cond delay="0"/>
                                  </p:stCondLst>
                                  <p:childTnLst>
                                    <p:animMotion origin="layout" path="M 4.16667E-6 -1.48148E-6 L -0.47605 0.2706 " pathEditMode="relative" rAng="0" ptsTypes="AA">
                                      <p:cBhvr>
                                        <p:cTn id="34" dur="2000" fill="hold"/>
                                        <p:tgtEl>
                                          <p:spTgt spid="174"/>
                                        </p:tgtEl>
                                        <p:attrNameLst>
                                          <p:attrName>ppt_x</p:attrName>
                                          <p:attrName>ppt_y</p:attrName>
                                        </p:attrNameLst>
                                      </p:cBhvr>
                                      <p:rCtr x="-23802" y="13519"/>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0" nodeType="clickEffect">
                                  <p:stCondLst>
                                    <p:cond delay="0"/>
                                  </p:stCondLst>
                                  <p:childTnLst>
                                    <p:animMotion origin="layout" path="M 0 0 L -0.32487 0.14769 " pathEditMode="relative" ptsTypes="AA">
                                      <p:cBhvr>
                                        <p:cTn id="42" dur="2000" fill="hold"/>
                                        <p:tgtEl>
                                          <p:spTgt spid="172"/>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72" grpId="0" animBg="1"/>
      <p:bldP spid="174" grpId="0" animBg="1"/>
      <p:bldP spid="125" grpId="0"/>
      <p:bldP spid="127" grpId="0"/>
      <p:bldP spid="15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7AA1-73BE-6442-9745-9EB8E428CB9E}"/>
              </a:ext>
            </a:extLst>
          </p:cNvPr>
          <p:cNvSpPr>
            <a:spLocks noGrp="1"/>
          </p:cNvSpPr>
          <p:nvPr>
            <p:ph type="title"/>
          </p:nvPr>
        </p:nvSpPr>
        <p:spPr/>
        <p:txBody>
          <a:bodyPr/>
          <a:lstStyle/>
          <a:p>
            <a:r>
              <a:rPr lang="en-US" dirty="0"/>
              <a:t>Motivating Example</a:t>
            </a:r>
          </a:p>
        </p:txBody>
      </p:sp>
      <p:sp>
        <p:nvSpPr>
          <p:cNvPr id="3" name="Slide Number Placeholder 2">
            <a:extLst>
              <a:ext uri="{FF2B5EF4-FFF2-40B4-BE49-F238E27FC236}">
                <a16:creationId xmlns:a16="http://schemas.microsoft.com/office/drawing/2014/main" id="{57C3736A-783B-D741-98C7-0B0E912E5B95}"/>
              </a:ext>
            </a:extLst>
          </p:cNvPr>
          <p:cNvSpPr>
            <a:spLocks noGrp="1"/>
          </p:cNvSpPr>
          <p:nvPr>
            <p:ph type="sldNum" sz="quarter" idx="12"/>
          </p:nvPr>
        </p:nvSpPr>
        <p:spPr/>
        <p:txBody>
          <a:bodyPr/>
          <a:lstStyle/>
          <a:p>
            <a:fld id="{86E00D81-A243-204E-9897-44BD133A87DB}" type="slidenum">
              <a:rPr lang="en-US" smtClean="0"/>
              <a:t>21</a:t>
            </a:fld>
            <a:endParaRPr lang="en-US" dirty="0"/>
          </a:p>
        </p:txBody>
      </p:sp>
      <p:grpSp>
        <p:nvGrpSpPr>
          <p:cNvPr id="75" name="Group 74">
            <a:extLst>
              <a:ext uri="{FF2B5EF4-FFF2-40B4-BE49-F238E27FC236}">
                <a16:creationId xmlns:a16="http://schemas.microsoft.com/office/drawing/2014/main" id="{1CB9E869-6AE8-0A46-A49D-9C8849733028}"/>
              </a:ext>
            </a:extLst>
          </p:cNvPr>
          <p:cNvGrpSpPr/>
          <p:nvPr/>
        </p:nvGrpSpPr>
        <p:grpSpPr>
          <a:xfrm>
            <a:off x="305023" y="1062743"/>
            <a:ext cx="868869" cy="2475320"/>
            <a:chOff x="366807" y="2496126"/>
            <a:chExt cx="1055232" cy="3006249"/>
          </a:xfrm>
        </p:grpSpPr>
        <p:sp>
          <p:nvSpPr>
            <p:cNvPr id="7" name="Oval 6">
              <a:extLst>
                <a:ext uri="{FF2B5EF4-FFF2-40B4-BE49-F238E27FC236}">
                  <a16:creationId xmlns:a16="http://schemas.microsoft.com/office/drawing/2014/main" id="{214A422C-5D34-C74B-9334-A2D1A935B83B}"/>
                </a:ext>
              </a:extLst>
            </p:cNvPr>
            <p:cNvSpPr/>
            <p:nvPr/>
          </p:nvSpPr>
          <p:spPr>
            <a:xfrm>
              <a:off x="396442" y="452151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E32DDCA3-8419-704A-82FD-CBDED0688041}"/>
                </a:ext>
              </a:extLst>
            </p:cNvPr>
            <p:cNvSpPr/>
            <p:nvPr/>
          </p:nvSpPr>
          <p:spPr>
            <a:xfrm>
              <a:off x="761234" y="249612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9722F383-BDB2-FB4C-8CE9-C8578F000C8C}"/>
                </a:ext>
              </a:extLst>
            </p:cNvPr>
            <p:cNvSpPr/>
            <p:nvPr/>
          </p:nvSpPr>
          <p:spPr>
            <a:xfrm>
              <a:off x="366807" y="3120627"/>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DCDF050E-524C-7742-9955-1C1DFC8C713C}"/>
                </a:ext>
              </a:extLst>
            </p:cNvPr>
            <p:cNvSpPr/>
            <p:nvPr/>
          </p:nvSpPr>
          <p:spPr>
            <a:xfrm>
              <a:off x="1027612" y="312441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41650FC-F931-744F-9436-A3967195732D}"/>
                </a:ext>
              </a:extLst>
            </p:cNvPr>
            <p:cNvSpPr/>
            <p:nvPr/>
          </p:nvSpPr>
          <p:spPr>
            <a:xfrm>
              <a:off x="378355" y="382757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59B5643A-FC84-AB45-AC35-10F11C813E56}"/>
                </a:ext>
              </a:extLst>
            </p:cNvPr>
            <p:cNvSpPr/>
            <p:nvPr/>
          </p:nvSpPr>
          <p:spPr>
            <a:xfrm>
              <a:off x="784719" y="5086391"/>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8F4E0736-27A8-4749-A30E-B6708ECF9BCD}"/>
                </a:ext>
              </a:extLst>
            </p:cNvPr>
            <p:cNvCxnSpPr>
              <a:stCxn id="8" idx="4"/>
              <a:endCxn id="9" idx="0"/>
            </p:cNvCxnSpPr>
            <p:nvPr/>
          </p:nvCxnSpPr>
          <p:spPr>
            <a:xfrm flipH="1">
              <a:off x="564020" y="2912110"/>
              <a:ext cx="394427" cy="2085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A83B5C4-D70B-2F4B-8D81-6A8175BB3D38}"/>
                </a:ext>
              </a:extLst>
            </p:cNvPr>
            <p:cNvCxnSpPr>
              <a:stCxn id="8" idx="4"/>
              <a:endCxn id="10" idx="0"/>
            </p:cNvCxnSpPr>
            <p:nvPr/>
          </p:nvCxnSpPr>
          <p:spPr>
            <a:xfrm>
              <a:off x="958447" y="2912110"/>
              <a:ext cx="266378" cy="212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C65753C-EA29-934B-BCCF-A79BC3F87C37}"/>
                </a:ext>
              </a:extLst>
            </p:cNvPr>
            <p:cNvCxnSpPr>
              <a:cxnSpLocks/>
              <a:stCxn id="9" idx="4"/>
              <a:endCxn id="11" idx="0"/>
            </p:cNvCxnSpPr>
            <p:nvPr/>
          </p:nvCxnSpPr>
          <p:spPr>
            <a:xfrm>
              <a:off x="564021" y="3536611"/>
              <a:ext cx="11548" cy="290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742C948-749C-7949-897A-0A28F0EC8016}"/>
                </a:ext>
              </a:extLst>
            </p:cNvPr>
            <p:cNvCxnSpPr>
              <a:cxnSpLocks/>
              <a:stCxn id="11" idx="4"/>
              <a:endCxn id="7" idx="0"/>
            </p:cNvCxnSpPr>
            <p:nvPr/>
          </p:nvCxnSpPr>
          <p:spPr>
            <a:xfrm>
              <a:off x="575569" y="4243556"/>
              <a:ext cx="18087" cy="27796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E5FB9D65-A092-A24A-AC70-308CDFF2CC9D}"/>
                </a:ext>
              </a:extLst>
            </p:cNvPr>
            <p:cNvSpPr/>
            <p:nvPr/>
          </p:nvSpPr>
          <p:spPr>
            <a:xfrm>
              <a:off x="1027612" y="3834394"/>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518E49F5-E148-224C-88AC-76250BFB5394}"/>
                </a:ext>
              </a:extLst>
            </p:cNvPr>
            <p:cNvCxnSpPr>
              <a:cxnSpLocks/>
              <a:stCxn id="10" idx="4"/>
              <a:endCxn id="38" idx="0"/>
            </p:cNvCxnSpPr>
            <p:nvPr/>
          </p:nvCxnSpPr>
          <p:spPr>
            <a:xfrm>
              <a:off x="1224826" y="3540396"/>
              <a:ext cx="0" cy="293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32382AF0-2825-3B43-89B9-24136299C2D6}"/>
                </a:ext>
              </a:extLst>
            </p:cNvPr>
            <p:cNvCxnSpPr>
              <a:cxnSpLocks/>
              <a:stCxn id="7" idx="4"/>
              <a:endCxn id="15" idx="1"/>
            </p:cNvCxnSpPr>
            <p:nvPr/>
          </p:nvCxnSpPr>
          <p:spPr>
            <a:xfrm>
              <a:off x="593656" y="4937500"/>
              <a:ext cx="248825" cy="209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Curved Connector 49">
              <a:extLst>
                <a:ext uri="{FF2B5EF4-FFF2-40B4-BE49-F238E27FC236}">
                  <a16:creationId xmlns:a16="http://schemas.microsoft.com/office/drawing/2014/main" id="{2F428D7E-1D17-824A-BDEF-FEC5696F2E20}"/>
                </a:ext>
              </a:extLst>
            </p:cNvPr>
            <p:cNvCxnSpPr>
              <a:stCxn id="15" idx="0"/>
              <a:endCxn id="11" idx="6"/>
            </p:cNvCxnSpPr>
            <p:nvPr/>
          </p:nvCxnSpPr>
          <p:spPr>
            <a:xfrm rot="16200000" flipV="1">
              <a:off x="351945" y="4456402"/>
              <a:ext cx="1050827" cy="20915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2" name="Curved Connector 51">
              <a:extLst>
                <a:ext uri="{FF2B5EF4-FFF2-40B4-BE49-F238E27FC236}">
                  <a16:creationId xmlns:a16="http://schemas.microsoft.com/office/drawing/2014/main" id="{B3A504E4-170A-C14F-AEFF-158F9A2F2405}"/>
                </a:ext>
              </a:extLst>
            </p:cNvPr>
            <p:cNvCxnSpPr>
              <a:stCxn id="7" idx="2"/>
              <a:endCxn id="11" idx="2"/>
            </p:cNvCxnSpPr>
            <p:nvPr/>
          </p:nvCxnSpPr>
          <p:spPr>
            <a:xfrm rot="10800000">
              <a:off x="378356" y="4035564"/>
              <a:ext cx="18087" cy="693944"/>
            </a:xfrm>
            <a:prstGeom prst="curvedConnector3">
              <a:avLst>
                <a:gd name="adj1" fmla="val 866065"/>
              </a:avLst>
            </a:prstGeom>
            <a:ln>
              <a:tailEnd type="triangle"/>
            </a:ln>
          </p:spPr>
          <p:style>
            <a:lnRef idx="1">
              <a:schemeClr val="dk1"/>
            </a:lnRef>
            <a:fillRef idx="0">
              <a:schemeClr val="dk1"/>
            </a:fillRef>
            <a:effectRef idx="0">
              <a:schemeClr val="dk1"/>
            </a:effectRef>
            <a:fontRef idx="minor">
              <a:schemeClr val="tx1"/>
            </a:fontRef>
          </p:style>
        </p:cxnSp>
        <p:cxnSp>
          <p:nvCxnSpPr>
            <p:cNvPr id="54" name="Curved Connector 53">
              <a:extLst>
                <a:ext uri="{FF2B5EF4-FFF2-40B4-BE49-F238E27FC236}">
                  <a16:creationId xmlns:a16="http://schemas.microsoft.com/office/drawing/2014/main" id="{07FC40AB-BABF-2948-A7BA-3839DE3BE778}"/>
                </a:ext>
              </a:extLst>
            </p:cNvPr>
            <p:cNvCxnSpPr>
              <a:stCxn id="10" idx="7"/>
              <a:endCxn id="8" idx="6"/>
            </p:cNvCxnSpPr>
            <p:nvPr/>
          </p:nvCxnSpPr>
          <p:spPr>
            <a:xfrm rot="16200000" flipV="1">
              <a:off x="1019363" y="2840417"/>
              <a:ext cx="481213" cy="208616"/>
            </a:xfrm>
            <a:prstGeom prst="curvedConnector2">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grpSp>
      <p:sp>
        <p:nvSpPr>
          <p:cNvPr id="76" name="TextBox 75">
            <a:extLst>
              <a:ext uri="{FF2B5EF4-FFF2-40B4-BE49-F238E27FC236}">
                <a16:creationId xmlns:a16="http://schemas.microsoft.com/office/drawing/2014/main" id="{254C408A-53FD-9048-A7F6-B36C9E573A80}"/>
              </a:ext>
            </a:extLst>
          </p:cNvPr>
          <p:cNvSpPr txBox="1"/>
          <p:nvPr/>
        </p:nvSpPr>
        <p:spPr>
          <a:xfrm>
            <a:off x="171226" y="3786893"/>
            <a:ext cx="19672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 DFG of a loop</a:t>
            </a:r>
          </a:p>
        </p:txBody>
      </p:sp>
      <p:grpSp>
        <p:nvGrpSpPr>
          <p:cNvPr id="78" name="Group 77">
            <a:extLst>
              <a:ext uri="{FF2B5EF4-FFF2-40B4-BE49-F238E27FC236}">
                <a16:creationId xmlns:a16="http://schemas.microsoft.com/office/drawing/2014/main" id="{B6AC87D8-26CC-FF46-A512-4983D2B64FBD}"/>
              </a:ext>
            </a:extLst>
          </p:cNvPr>
          <p:cNvGrpSpPr/>
          <p:nvPr/>
        </p:nvGrpSpPr>
        <p:grpSpPr>
          <a:xfrm>
            <a:off x="228399" y="4445861"/>
            <a:ext cx="2959644" cy="940185"/>
            <a:chOff x="760402" y="4038081"/>
            <a:chExt cx="4043218" cy="978971"/>
          </a:xfrm>
        </p:grpSpPr>
        <p:grpSp>
          <p:nvGrpSpPr>
            <p:cNvPr id="80" name="Group 79">
              <a:extLst>
                <a:ext uri="{FF2B5EF4-FFF2-40B4-BE49-F238E27FC236}">
                  <a16:creationId xmlns:a16="http://schemas.microsoft.com/office/drawing/2014/main" id="{F869C103-3E34-964F-B189-473AB916CB65}"/>
                </a:ext>
              </a:extLst>
            </p:cNvPr>
            <p:cNvGrpSpPr/>
            <p:nvPr/>
          </p:nvGrpSpPr>
          <p:grpSpPr>
            <a:xfrm>
              <a:off x="760402" y="4038081"/>
              <a:ext cx="4043218" cy="978971"/>
              <a:chOff x="212898" y="4038081"/>
              <a:chExt cx="5185202" cy="1255476"/>
            </a:xfrm>
          </p:grpSpPr>
          <p:grpSp>
            <p:nvGrpSpPr>
              <p:cNvPr id="82" name="Group 81">
                <a:extLst>
                  <a:ext uri="{FF2B5EF4-FFF2-40B4-BE49-F238E27FC236}">
                    <a16:creationId xmlns:a16="http://schemas.microsoft.com/office/drawing/2014/main" id="{C3CF71B3-EDCA-704A-8BA5-5BA6AF19C2D8}"/>
                  </a:ext>
                </a:extLst>
              </p:cNvPr>
              <p:cNvGrpSpPr/>
              <p:nvPr/>
            </p:nvGrpSpPr>
            <p:grpSpPr>
              <a:xfrm>
                <a:off x="212898" y="4038081"/>
                <a:ext cx="2450068" cy="1201749"/>
                <a:chOff x="7968766" y="963418"/>
                <a:chExt cx="2450068" cy="1201749"/>
              </a:xfrm>
            </p:grpSpPr>
            <p:cxnSp>
              <p:nvCxnSpPr>
                <p:cNvPr id="87" name="Straight Arrow Connector 86">
                  <a:extLst>
                    <a:ext uri="{FF2B5EF4-FFF2-40B4-BE49-F238E27FC236}">
                      <a16:creationId xmlns:a16="http://schemas.microsoft.com/office/drawing/2014/main" id="{14223CDD-E741-DA4D-A0EF-6DE37D302217}"/>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8" name="Rectangle 87">
                  <a:extLst>
                    <a:ext uri="{FF2B5EF4-FFF2-40B4-BE49-F238E27FC236}">
                      <a16:creationId xmlns:a16="http://schemas.microsoft.com/office/drawing/2014/main" id="{96DBFDE4-1E51-D246-9319-07F2DC31C43A}"/>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2</a:t>
                  </a:r>
                </a:p>
              </p:txBody>
            </p:sp>
            <p:sp>
              <p:nvSpPr>
                <p:cNvPr id="89" name="Rectangle 88">
                  <a:extLst>
                    <a:ext uri="{FF2B5EF4-FFF2-40B4-BE49-F238E27FC236}">
                      <a16:creationId xmlns:a16="http://schemas.microsoft.com/office/drawing/2014/main" id="{713B99E4-EEA3-EA46-B587-46EBCF96AED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83" name="Group 82">
                <a:extLst>
                  <a:ext uri="{FF2B5EF4-FFF2-40B4-BE49-F238E27FC236}">
                    <a16:creationId xmlns:a16="http://schemas.microsoft.com/office/drawing/2014/main" id="{40CE0FB0-D374-DB47-8DD7-2738F4633648}"/>
                  </a:ext>
                </a:extLst>
              </p:cNvPr>
              <p:cNvGrpSpPr/>
              <p:nvPr/>
            </p:nvGrpSpPr>
            <p:grpSpPr>
              <a:xfrm>
                <a:off x="2948032" y="4091808"/>
                <a:ext cx="2450068" cy="1201749"/>
                <a:chOff x="7968766" y="963418"/>
                <a:chExt cx="2450068" cy="1201749"/>
              </a:xfrm>
            </p:grpSpPr>
            <p:cxnSp>
              <p:nvCxnSpPr>
                <p:cNvPr id="84" name="Straight Arrow Connector 83">
                  <a:extLst>
                    <a:ext uri="{FF2B5EF4-FFF2-40B4-BE49-F238E27FC236}">
                      <a16:creationId xmlns:a16="http://schemas.microsoft.com/office/drawing/2014/main" id="{52136142-0526-4344-9A1B-5E2237B52170}"/>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5" name="Rectangle 84">
                  <a:extLst>
                    <a:ext uri="{FF2B5EF4-FFF2-40B4-BE49-F238E27FC236}">
                      <a16:creationId xmlns:a16="http://schemas.microsoft.com/office/drawing/2014/main" id="{4DDBC3F7-5B48-BF46-A012-D9F5BDEF44A9}"/>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4</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3C759941-A726-CD4A-9B42-3D1EEC39164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3</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cxnSp>
          <p:nvCxnSpPr>
            <p:cNvPr id="81" name="Straight Arrow Connector 80">
              <a:extLst>
                <a:ext uri="{FF2B5EF4-FFF2-40B4-BE49-F238E27FC236}">
                  <a16:creationId xmlns:a16="http://schemas.microsoft.com/office/drawing/2014/main" id="{66D7358F-14E3-9840-8B09-EC23669AC20F}"/>
                </a:ext>
              </a:extLst>
            </p:cNvPr>
            <p:cNvCxnSpPr/>
            <p:nvPr/>
          </p:nvCxnSpPr>
          <p:spPr>
            <a:xfrm>
              <a:off x="2613244" y="4574441"/>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grpSp>
      <p:sp>
        <p:nvSpPr>
          <p:cNvPr id="90" name="TextBox 89">
            <a:extLst>
              <a:ext uri="{FF2B5EF4-FFF2-40B4-BE49-F238E27FC236}">
                <a16:creationId xmlns:a16="http://schemas.microsoft.com/office/drawing/2014/main" id="{45ED6F9D-7F0B-274C-A124-F56945D2D937}"/>
              </a:ext>
            </a:extLst>
          </p:cNvPr>
          <p:cNvSpPr txBox="1"/>
          <p:nvPr/>
        </p:nvSpPr>
        <p:spPr>
          <a:xfrm>
            <a:off x="433663" y="5574634"/>
            <a:ext cx="189898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 Target CGRA</a:t>
            </a:r>
          </a:p>
        </p:txBody>
      </p:sp>
      <p:grpSp>
        <p:nvGrpSpPr>
          <p:cNvPr id="115" name="Group 114">
            <a:extLst>
              <a:ext uri="{FF2B5EF4-FFF2-40B4-BE49-F238E27FC236}">
                <a16:creationId xmlns:a16="http://schemas.microsoft.com/office/drawing/2014/main" id="{3EA76A84-F975-6D41-8026-189BEBC5BF09}"/>
              </a:ext>
            </a:extLst>
          </p:cNvPr>
          <p:cNvGrpSpPr/>
          <p:nvPr/>
        </p:nvGrpSpPr>
        <p:grpSpPr>
          <a:xfrm>
            <a:off x="3350755" y="1432115"/>
            <a:ext cx="4669116" cy="4001490"/>
            <a:chOff x="6730710" y="1158583"/>
            <a:chExt cx="4669116" cy="4001490"/>
          </a:xfrm>
        </p:grpSpPr>
        <p:grpSp>
          <p:nvGrpSpPr>
            <p:cNvPr id="91" name="Group 90">
              <a:extLst>
                <a:ext uri="{FF2B5EF4-FFF2-40B4-BE49-F238E27FC236}">
                  <a16:creationId xmlns:a16="http://schemas.microsoft.com/office/drawing/2014/main" id="{A0ABACAA-CC2B-FC45-9A4A-B66DEC3D5FA0}"/>
                </a:ext>
              </a:extLst>
            </p:cNvPr>
            <p:cNvGrpSpPr/>
            <p:nvPr/>
          </p:nvGrpSpPr>
          <p:grpSpPr>
            <a:xfrm>
              <a:off x="6730710" y="1158583"/>
              <a:ext cx="4669116" cy="4001490"/>
              <a:chOff x="2479124" y="1163486"/>
              <a:chExt cx="4669116" cy="4001490"/>
            </a:xfrm>
          </p:grpSpPr>
          <p:cxnSp>
            <p:nvCxnSpPr>
              <p:cNvPr id="92" name="Straight Arrow Connector 91">
                <a:extLst>
                  <a:ext uri="{FF2B5EF4-FFF2-40B4-BE49-F238E27FC236}">
                    <a16:creationId xmlns:a16="http://schemas.microsoft.com/office/drawing/2014/main" id="{1C210D8D-0A20-6646-8BAA-B91CBF0C4598}"/>
                  </a:ext>
                </a:extLst>
              </p:cNvPr>
              <p:cNvCxnSpPr>
                <a:cxnSpLocks/>
              </p:cNvCxnSpPr>
              <p:nvPr/>
            </p:nvCxnSpPr>
            <p:spPr>
              <a:xfrm>
                <a:off x="2997987" y="1509341"/>
                <a:ext cx="0" cy="3655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D769550-BF75-EC47-AD49-04001C21589A}"/>
                  </a:ext>
                </a:extLst>
              </p:cNvPr>
              <p:cNvCxnSpPr>
                <a:cxnSpLocks/>
              </p:cNvCxnSpPr>
              <p:nvPr/>
            </p:nvCxnSpPr>
            <p:spPr>
              <a:xfrm>
                <a:off x="2997987" y="2632584"/>
                <a:ext cx="4150253" cy="3426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CCFA55A7-84F5-1848-9429-95FBABA48D1A}"/>
                  </a:ext>
                </a:extLst>
              </p:cNvPr>
              <p:cNvCxnSpPr>
                <a:cxnSpLocks/>
              </p:cNvCxnSpPr>
              <p:nvPr/>
            </p:nvCxnSpPr>
            <p:spPr>
              <a:xfrm>
                <a:off x="2986800" y="3766594"/>
                <a:ext cx="4161440" cy="2761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4747E56-D05E-EC4B-946D-6425839DD9CA}"/>
                  </a:ext>
                </a:extLst>
              </p:cNvPr>
              <p:cNvCxnSpPr>
                <a:cxnSpLocks/>
              </p:cNvCxnSpPr>
              <p:nvPr/>
            </p:nvCxnSpPr>
            <p:spPr>
              <a:xfrm>
                <a:off x="3012205" y="4974460"/>
                <a:ext cx="4124513" cy="114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9A3B2FAB-B8AB-E34D-B644-9D2A74E71104}"/>
                  </a:ext>
                </a:extLst>
              </p:cNvPr>
              <p:cNvSpPr txBox="1"/>
              <p:nvPr/>
            </p:nvSpPr>
            <p:spPr>
              <a:xfrm>
                <a:off x="2525157" y="1163486"/>
                <a:ext cx="68903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Time</a:t>
                </a:r>
              </a:p>
            </p:txBody>
          </p:sp>
          <p:sp>
            <p:nvSpPr>
              <p:cNvPr id="97" name="TextBox 96">
                <a:extLst>
                  <a:ext uri="{FF2B5EF4-FFF2-40B4-BE49-F238E27FC236}">
                    <a16:creationId xmlns:a16="http://schemas.microsoft.com/office/drawing/2014/main" id="{233BDBBA-0522-3E49-A31A-0806AFF0AA75}"/>
                  </a:ext>
                </a:extLst>
              </p:cNvPr>
              <p:cNvSpPr txBox="1"/>
              <p:nvPr/>
            </p:nvSpPr>
            <p:spPr>
              <a:xfrm>
                <a:off x="2525157" y="293669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i+1</a:t>
                </a:r>
              </a:p>
            </p:txBody>
          </p:sp>
          <p:sp>
            <p:nvSpPr>
              <p:cNvPr id="98" name="TextBox 97">
                <a:extLst>
                  <a:ext uri="{FF2B5EF4-FFF2-40B4-BE49-F238E27FC236}">
                    <a16:creationId xmlns:a16="http://schemas.microsoft.com/office/drawing/2014/main" id="{8710C221-5D20-D942-B5A5-2D6C4435C93D}"/>
                  </a:ext>
                </a:extLst>
              </p:cNvPr>
              <p:cNvSpPr txBox="1"/>
              <p:nvPr/>
            </p:nvSpPr>
            <p:spPr>
              <a:xfrm>
                <a:off x="2479124" y="1939663"/>
                <a:ext cx="350802"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T</a:t>
                </a:r>
                <a:r>
                  <a:rPr lang="en-US" baseline="-25000" dirty="0" err="1">
                    <a:latin typeface="Arial" panose="020B0604020202020204" pitchFamily="34" charset="0"/>
                    <a:cs typeface="Arial" panose="020B0604020202020204" pitchFamily="34" charset="0"/>
                  </a:rPr>
                  <a:t>i</a:t>
                </a:r>
                <a:endParaRPr lang="en-US" baseline="-25000" dirty="0">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4A15A5DF-9FFA-0349-BF3B-7A0A404B70B8}"/>
                  </a:ext>
                </a:extLst>
              </p:cNvPr>
              <p:cNvSpPr txBox="1"/>
              <p:nvPr/>
            </p:nvSpPr>
            <p:spPr>
              <a:xfrm>
                <a:off x="2539150" y="416865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i+2</a:t>
                </a:r>
              </a:p>
            </p:txBody>
          </p:sp>
        </p:grpSp>
        <p:grpSp>
          <p:nvGrpSpPr>
            <p:cNvPr id="100" name="Group 99">
              <a:extLst>
                <a:ext uri="{FF2B5EF4-FFF2-40B4-BE49-F238E27FC236}">
                  <a16:creationId xmlns:a16="http://schemas.microsoft.com/office/drawing/2014/main" id="{C0FABB88-068F-6D46-9731-BB0C1B5386A3}"/>
                </a:ext>
              </a:extLst>
            </p:cNvPr>
            <p:cNvGrpSpPr/>
            <p:nvPr/>
          </p:nvGrpSpPr>
          <p:grpSpPr>
            <a:xfrm>
              <a:off x="7611951" y="1665625"/>
              <a:ext cx="3678594" cy="890686"/>
              <a:chOff x="8083673" y="1413277"/>
              <a:chExt cx="3678594" cy="890686"/>
            </a:xfrm>
          </p:grpSpPr>
          <p:sp>
            <p:nvSpPr>
              <p:cNvPr id="101" name="Rectangle 100">
                <a:extLst>
                  <a:ext uri="{FF2B5EF4-FFF2-40B4-BE49-F238E27FC236}">
                    <a16:creationId xmlns:a16="http://schemas.microsoft.com/office/drawing/2014/main" id="{305C1481-6CDB-7940-995C-6DAB6031D8A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8758AE75-24C0-7D44-8771-516951963C0D}"/>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5938B0F4-F467-3246-B346-08CC9CE03761}"/>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6936DC9E-843A-3B4A-A7BB-2880B430C79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694908CE-F62E-C846-A7E8-DCBE971E5B3A}"/>
                </a:ext>
              </a:extLst>
            </p:cNvPr>
            <p:cNvGrpSpPr/>
            <p:nvPr/>
          </p:nvGrpSpPr>
          <p:grpSpPr>
            <a:xfrm>
              <a:off x="7479809" y="2746987"/>
              <a:ext cx="3678594" cy="890686"/>
              <a:chOff x="8083673" y="1413277"/>
              <a:chExt cx="3678594" cy="890686"/>
            </a:xfrm>
          </p:grpSpPr>
          <p:sp>
            <p:nvSpPr>
              <p:cNvPr id="106" name="Rectangle 105">
                <a:extLst>
                  <a:ext uri="{FF2B5EF4-FFF2-40B4-BE49-F238E27FC236}">
                    <a16:creationId xmlns:a16="http://schemas.microsoft.com/office/drawing/2014/main" id="{FE35895F-BA38-CA47-A8D6-A91B19A7F0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C947C9E-7592-504E-B8D5-82A63B8F2C28}"/>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D130B4DF-DD8C-CF4E-8469-C928EC2E9EFA}"/>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5FBE2DF4-4A13-8A4D-A5D5-1E2D0BCF35A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0" name="Group 109">
              <a:extLst>
                <a:ext uri="{FF2B5EF4-FFF2-40B4-BE49-F238E27FC236}">
                  <a16:creationId xmlns:a16="http://schemas.microsoft.com/office/drawing/2014/main" id="{1C1CF16E-AFB8-1D48-AA1A-B385BA84E99F}"/>
                </a:ext>
              </a:extLst>
            </p:cNvPr>
            <p:cNvGrpSpPr/>
            <p:nvPr/>
          </p:nvGrpSpPr>
          <p:grpSpPr>
            <a:xfrm>
              <a:off x="7417635" y="3951443"/>
              <a:ext cx="3678594" cy="890686"/>
              <a:chOff x="8083673" y="1413277"/>
              <a:chExt cx="3678594" cy="890686"/>
            </a:xfrm>
          </p:grpSpPr>
          <p:sp>
            <p:nvSpPr>
              <p:cNvPr id="111" name="Rectangle 110">
                <a:extLst>
                  <a:ext uri="{FF2B5EF4-FFF2-40B4-BE49-F238E27FC236}">
                    <a16:creationId xmlns:a16="http://schemas.microsoft.com/office/drawing/2014/main" id="{8FB36F18-64AF-C74E-8012-8D9F58F403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58CA6845-3747-1848-91EA-D2E3ECBA877E}"/>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D7D87D40-250A-EC42-8F9B-244343C2A3E8}"/>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743D447-3D9F-D343-B22E-E0C89D0D09E4}"/>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116" name="Oval 115">
            <a:extLst>
              <a:ext uri="{FF2B5EF4-FFF2-40B4-BE49-F238E27FC236}">
                <a16:creationId xmlns:a16="http://schemas.microsoft.com/office/drawing/2014/main" id="{DE796383-B89A-A343-A2E8-493828A42D7E}"/>
              </a:ext>
            </a:extLst>
          </p:cNvPr>
          <p:cNvSpPr/>
          <p:nvPr/>
        </p:nvSpPr>
        <p:spPr>
          <a:xfrm>
            <a:off x="5410948" y="2122273"/>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18" name="Oval 117">
            <a:extLst>
              <a:ext uri="{FF2B5EF4-FFF2-40B4-BE49-F238E27FC236}">
                <a16:creationId xmlns:a16="http://schemas.microsoft.com/office/drawing/2014/main" id="{16B944F3-4756-B74F-B6CD-ED7F6EA1C379}"/>
              </a:ext>
            </a:extLst>
          </p:cNvPr>
          <p:cNvSpPr/>
          <p:nvPr/>
        </p:nvSpPr>
        <p:spPr>
          <a:xfrm>
            <a:off x="6261871" y="323631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9" name="Oval 118">
            <a:extLst>
              <a:ext uri="{FF2B5EF4-FFF2-40B4-BE49-F238E27FC236}">
                <a16:creationId xmlns:a16="http://schemas.microsoft.com/office/drawing/2014/main" id="{A5C0A7EF-F864-8849-B303-9D8D662EE2C4}"/>
              </a:ext>
            </a:extLst>
          </p:cNvPr>
          <p:cNvSpPr/>
          <p:nvPr/>
        </p:nvSpPr>
        <p:spPr>
          <a:xfrm>
            <a:off x="4309489" y="318812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21" name="Oval 120">
            <a:extLst>
              <a:ext uri="{FF2B5EF4-FFF2-40B4-BE49-F238E27FC236}">
                <a16:creationId xmlns:a16="http://schemas.microsoft.com/office/drawing/2014/main" id="{4AFEEBF7-1DC7-FF4B-AF17-FFD93B717770}"/>
              </a:ext>
            </a:extLst>
          </p:cNvPr>
          <p:cNvSpPr/>
          <p:nvPr/>
        </p:nvSpPr>
        <p:spPr>
          <a:xfrm>
            <a:off x="4433516" y="207194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22" name="Oval 121">
            <a:extLst>
              <a:ext uri="{FF2B5EF4-FFF2-40B4-BE49-F238E27FC236}">
                <a16:creationId xmlns:a16="http://schemas.microsoft.com/office/drawing/2014/main" id="{FDA32DA0-15C6-B040-8B57-E41F554A92C0}"/>
              </a:ext>
            </a:extLst>
          </p:cNvPr>
          <p:cNvSpPr/>
          <p:nvPr/>
        </p:nvSpPr>
        <p:spPr>
          <a:xfrm>
            <a:off x="4216760" y="4443943"/>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24" name="TextBox 123">
            <a:extLst>
              <a:ext uri="{FF2B5EF4-FFF2-40B4-BE49-F238E27FC236}">
                <a16:creationId xmlns:a16="http://schemas.microsoft.com/office/drawing/2014/main" id="{77B1BE4F-44DD-7A46-876F-B370210AA964}"/>
              </a:ext>
            </a:extLst>
          </p:cNvPr>
          <p:cNvSpPr txBox="1"/>
          <p:nvPr/>
        </p:nvSpPr>
        <p:spPr>
          <a:xfrm>
            <a:off x="7394463" y="952146"/>
            <a:ext cx="1508105" cy="461665"/>
          </a:xfrm>
          <a:prstGeom prst="rect">
            <a:avLst/>
          </a:prstGeom>
          <a:noFill/>
        </p:spPr>
        <p:txBody>
          <a:bodyPr wrap="none" rtlCol="0">
            <a:spAutoFit/>
          </a:bodyPr>
          <a:lstStyle/>
          <a:p>
            <a:r>
              <a:rPr lang="en-US" sz="2400" dirty="0">
                <a:latin typeface="Candara" panose="020E0502030303020204" pitchFamily="34" charset="0"/>
              </a:rPr>
              <a:t>Attempts</a:t>
            </a:r>
            <a:r>
              <a:rPr lang="en-US" dirty="0"/>
              <a:t>: </a:t>
            </a:r>
          </a:p>
        </p:txBody>
      </p:sp>
      <p:graphicFrame>
        <p:nvGraphicFramePr>
          <p:cNvPr id="131" name="Table 131">
            <a:extLst>
              <a:ext uri="{FF2B5EF4-FFF2-40B4-BE49-F238E27FC236}">
                <a16:creationId xmlns:a16="http://schemas.microsoft.com/office/drawing/2014/main" id="{11C40379-90B4-B243-AB90-6BE2A9559061}"/>
              </a:ext>
            </a:extLst>
          </p:cNvPr>
          <p:cNvGraphicFramePr>
            <a:graphicFrameLocks noGrp="1"/>
          </p:cNvGraphicFramePr>
          <p:nvPr/>
        </p:nvGraphicFramePr>
        <p:xfrm>
          <a:off x="8988909" y="1801446"/>
          <a:ext cx="3084420" cy="4000380"/>
        </p:xfrm>
        <a:graphic>
          <a:graphicData uri="http://schemas.openxmlformats.org/drawingml/2006/table">
            <a:tbl>
              <a:tblPr firstRow="1" bandRow="1">
                <a:tableStyleId>{5940675A-B579-460E-94D1-54222C63F5DA}</a:tableStyleId>
              </a:tblPr>
              <a:tblGrid>
                <a:gridCol w="1542210">
                  <a:extLst>
                    <a:ext uri="{9D8B030D-6E8A-4147-A177-3AD203B41FA5}">
                      <a16:colId xmlns:a16="http://schemas.microsoft.com/office/drawing/2014/main" val="2463022565"/>
                    </a:ext>
                  </a:extLst>
                </a:gridCol>
                <a:gridCol w="1542210">
                  <a:extLst>
                    <a:ext uri="{9D8B030D-6E8A-4147-A177-3AD203B41FA5}">
                      <a16:colId xmlns:a16="http://schemas.microsoft.com/office/drawing/2014/main" val="1084358331"/>
                    </a:ext>
                  </a:extLst>
                </a:gridCol>
              </a:tblGrid>
              <a:tr h="400038">
                <a:tc>
                  <a:txBody>
                    <a:bodyPr/>
                    <a:lstStyle/>
                    <a:p>
                      <a:r>
                        <a:rPr lang="en-US" dirty="0">
                          <a:latin typeface="Candara" panose="020E0502030303020204" pitchFamily="34" charset="0"/>
                        </a:rPr>
                        <a:t>Mapped</a:t>
                      </a:r>
                    </a:p>
                  </a:txBody>
                  <a:tcPr/>
                </a:tc>
                <a:tc>
                  <a:txBody>
                    <a:bodyPr/>
                    <a:lstStyle/>
                    <a:p>
                      <a:r>
                        <a:rPr lang="en-US" dirty="0">
                          <a:latin typeface="Candara" panose="020E0502030303020204" pitchFamily="34" charset="0"/>
                        </a:rPr>
                        <a:t>Unmapped</a:t>
                      </a:r>
                    </a:p>
                  </a:txBody>
                  <a:tcPr/>
                </a:tc>
                <a:extLst>
                  <a:ext uri="{0D108BD9-81ED-4DB2-BD59-A6C34878D82A}">
                    <a16:rowId xmlns:a16="http://schemas.microsoft.com/office/drawing/2014/main" val="1352878452"/>
                  </a:ext>
                </a:extLst>
              </a:tr>
              <a:tr h="400038">
                <a:tc>
                  <a:txBody>
                    <a:bodyPr/>
                    <a:lstStyle/>
                    <a:p>
                      <a:endParaRPr lang="en-US" dirty="0"/>
                    </a:p>
                  </a:txBody>
                  <a:tcPr/>
                </a:tc>
                <a:tc>
                  <a:txBody>
                    <a:bodyPr/>
                    <a:lstStyle/>
                    <a:p>
                      <a:endParaRPr lang="en-US"/>
                    </a:p>
                  </a:txBody>
                  <a:tcPr/>
                </a:tc>
                <a:extLst>
                  <a:ext uri="{0D108BD9-81ED-4DB2-BD59-A6C34878D82A}">
                    <a16:rowId xmlns:a16="http://schemas.microsoft.com/office/drawing/2014/main" val="2988912544"/>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323068587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1417660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732966870"/>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516464492"/>
                  </a:ext>
                </a:extLst>
              </a:tr>
              <a:tr h="400038">
                <a:tc>
                  <a:txBody>
                    <a:bodyPr/>
                    <a:lstStyle/>
                    <a:p>
                      <a:endParaRPr lang="en-US"/>
                    </a:p>
                  </a:txBody>
                  <a:tcPr/>
                </a:tc>
                <a:tc>
                  <a:txBody>
                    <a:bodyPr/>
                    <a:lstStyle/>
                    <a:p>
                      <a:endParaRPr lang="en-US" dirty="0"/>
                    </a:p>
                  </a:txBody>
                  <a:tcPr/>
                </a:tc>
                <a:extLst>
                  <a:ext uri="{0D108BD9-81ED-4DB2-BD59-A6C34878D82A}">
                    <a16:rowId xmlns:a16="http://schemas.microsoft.com/office/drawing/2014/main" val="251828944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6525011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112262769"/>
                  </a:ext>
                </a:extLst>
              </a:tr>
              <a:tr h="40003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68681502"/>
                  </a:ext>
                </a:extLst>
              </a:tr>
            </a:tbl>
          </a:graphicData>
        </a:graphic>
      </p:graphicFrame>
      <p:sp>
        <p:nvSpPr>
          <p:cNvPr id="132" name="Oval 131">
            <a:extLst>
              <a:ext uri="{FF2B5EF4-FFF2-40B4-BE49-F238E27FC236}">
                <a16:creationId xmlns:a16="http://schemas.microsoft.com/office/drawing/2014/main" id="{C9D8D91F-4791-E749-BED6-0F891CB63334}"/>
              </a:ext>
            </a:extLst>
          </p:cNvPr>
          <p:cNvSpPr/>
          <p:nvPr/>
        </p:nvSpPr>
        <p:spPr>
          <a:xfrm>
            <a:off x="5221084" y="3202909"/>
            <a:ext cx="317785" cy="3351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p:txBody>
      </p:sp>
      <p:sp>
        <p:nvSpPr>
          <p:cNvPr id="133" name="Oval 132">
            <a:extLst>
              <a:ext uri="{FF2B5EF4-FFF2-40B4-BE49-F238E27FC236}">
                <a16:creationId xmlns:a16="http://schemas.microsoft.com/office/drawing/2014/main" id="{B4AF44FF-6450-6D43-A27D-4E46AFAD3121}"/>
              </a:ext>
            </a:extLst>
          </p:cNvPr>
          <p:cNvSpPr/>
          <p:nvPr/>
        </p:nvSpPr>
        <p:spPr>
          <a:xfrm>
            <a:off x="6179152" y="4490266"/>
            <a:ext cx="319083" cy="3365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p:txBody>
      </p:sp>
      <p:cxnSp>
        <p:nvCxnSpPr>
          <p:cNvPr id="135" name="Straight Arrow Connector 134">
            <a:extLst>
              <a:ext uri="{FF2B5EF4-FFF2-40B4-BE49-F238E27FC236}">
                <a16:creationId xmlns:a16="http://schemas.microsoft.com/office/drawing/2014/main" id="{47BCE91F-0EAF-3542-AD37-9057DB38BFE8}"/>
              </a:ext>
            </a:extLst>
          </p:cNvPr>
          <p:cNvCxnSpPr/>
          <p:nvPr/>
        </p:nvCxnSpPr>
        <p:spPr>
          <a:xfrm>
            <a:off x="4519246" y="2577624"/>
            <a:ext cx="0" cy="668082"/>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9E45B843-2A54-C348-8B63-126E276F6248}"/>
              </a:ext>
            </a:extLst>
          </p:cNvPr>
          <p:cNvCxnSpPr>
            <a:cxnSpLocks/>
            <a:endCxn id="132" idx="1"/>
          </p:cNvCxnSpPr>
          <p:nvPr/>
        </p:nvCxnSpPr>
        <p:spPr>
          <a:xfrm>
            <a:off x="4559582" y="2588367"/>
            <a:ext cx="708041" cy="663624"/>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777964CB-96F0-C849-89E4-BA5395A3E76B}"/>
              </a:ext>
            </a:extLst>
          </p:cNvPr>
          <p:cNvCxnSpPr>
            <a:cxnSpLocks/>
            <a:endCxn id="122" idx="0"/>
          </p:cNvCxnSpPr>
          <p:nvPr/>
        </p:nvCxnSpPr>
        <p:spPr>
          <a:xfrm flipH="1">
            <a:off x="4379144" y="3655647"/>
            <a:ext cx="988994" cy="788296"/>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26F4B309-2E66-1F43-8666-4163483EE322}"/>
              </a:ext>
            </a:extLst>
          </p:cNvPr>
          <p:cNvCxnSpPr>
            <a:cxnSpLocks/>
            <a:endCxn id="122" idx="0"/>
          </p:cNvCxnSpPr>
          <p:nvPr/>
        </p:nvCxnSpPr>
        <p:spPr>
          <a:xfrm flipH="1">
            <a:off x="4379144" y="3701182"/>
            <a:ext cx="42522" cy="742761"/>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a:extLst>
              <a:ext uri="{FF2B5EF4-FFF2-40B4-BE49-F238E27FC236}">
                <a16:creationId xmlns:a16="http://schemas.microsoft.com/office/drawing/2014/main" id="{9799101E-4C2E-D744-AFCC-E26BC95CAA93}"/>
              </a:ext>
            </a:extLst>
          </p:cNvPr>
          <p:cNvCxnSpPr>
            <a:cxnSpLocks/>
          </p:cNvCxnSpPr>
          <p:nvPr/>
        </p:nvCxnSpPr>
        <p:spPr>
          <a:xfrm>
            <a:off x="5454048" y="2615997"/>
            <a:ext cx="872666" cy="606075"/>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AF4907C7-5A96-5D49-82E5-0AB0393FC5AF}"/>
              </a:ext>
            </a:extLst>
          </p:cNvPr>
          <p:cNvCxnSpPr>
            <a:cxnSpLocks/>
            <a:endCxn id="133" idx="7"/>
          </p:cNvCxnSpPr>
          <p:nvPr/>
        </p:nvCxnSpPr>
        <p:spPr>
          <a:xfrm>
            <a:off x="6410852" y="3685193"/>
            <a:ext cx="40654" cy="854356"/>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4" name="Curved Connector 153">
            <a:extLst>
              <a:ext uri="{FF2B5EF4-FFF2-40B4-BE49-F238E27FC236}">
                <a16:creationId xmlns:a16="http://schemas.microsoft.com/office/drawing/2014/main" id="{7600CF1B-94FC-634C-B1E0-35EDAB679B03}"/>
              </a:ext>
            </a:extLst>
          </p:cNvPr>
          <p:cNvCxnSpPr>
            <a:cxnSpLocks/>
            <a:stCxn id="112" idx="1"/>
            <a:endCxn id="102" idx="1"/>
          </p:cNvCxnSpPr>
          <p:nvPr/>
        </p:nvCxnSpPr>
        <p:spPr>
          <a:xfrm rot="10800000" flipH="1">
            <a:off x="4037680" y="2358175"/>
            <a:ext cx="194316" cy="2285818"/>
          </a:xfrm>
          <a:prstGeom prst="curvedConnector3">
            <a:avLst>
              <a:gd name="adj1" fmla="val -117643"/>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7" name="Curved Connector 156">
            <a:extLst>
              <a:ext uri="{FF2B5EF4-FFF2-40B4-BE49-F238E27FC236}">
                <a16:creationId xmlns:a16="http://schemas.microsoft.com/office/drawing/2014/main" id="{C2BA4608-A0C1-B845-BC02-64CD2E01F7AB}"/>
              </a:ext>
            </a:extLst>
          </p:cNvPr>
          <p:cNvCxnSpPr>
            <a:cxnSpLocks/>
            <a:stCxn id="133" idx="4"/>
            <a:endCxn id="116" idx="0"/>
          </p:cNvCxnSpPr>
          <p:nvPr/>
        </p:nvCxnSpPr>
        <p:spPr>
          <a:xfrm rot="5400000" flipH="1">
            <a:off x="4603755" y="3091850"/>
            <a:ext cx="2704515" cy="765362"/>
          </a:xfrm>
          <a:prstGeom prst="curvedConnector5">
            <a:avLst>
              <a:gd name="adj1" fmla="val -8453"/>
              <a:gd name="adj2" fmla="val 49814"/>
              <a:gd name="adj3" fmla="val 108453"/>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71" name="Oval 170">
            <a:extLst>
              <a:ext uri="{FF2B5EF4-FFF2-40B4-BE49-F238E27FC236}">
                <a16:creationId xmlns:a16="http://schemas.microsoft.com/office/drawing/2014/main" id="{959DAF8C-5CF1-C54A-9726-8576516B7328}"/>
              </a:ext>
            </a:extLst>
          </p:cNvPr>
          <p:cNvSpPr/>
          <p:nvPr/>
        </p:nvSpPr>
        <p:spPr>
          <a:xfrm>
            <a:off x="9565137" y="4208650"/>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72" name="Oval 171">
            <a:extLst>
              <a:ext uri="{FF2B5EF4-FFF2-40B4-BE49-F238E27FC236}">
                <a16:creationId xmlns:a16="http://schemas.microsoft.com/office/drawing/2014/main" id="{2D585D16-FDB1-0E4B-9E1F-3C1CB57EAE3E}"/>
              </a:ext>
            </a:extLst>
          </p:cNvPr>
          <p:cNvSpPr/>
          <p:nvPr/>
        </p:nvSpPr>
        <p:spPr>
          <a:xfrm>
            <a:off x="11083787"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73" name="Oval 172">
            <a:extLst>
              <a:ext uri="{FF2B5EF4-FFF2-40B4-BE49-F238E27FC236}">
                <a16:creationId xmlns:a16="http://schemas.microsoft.com/office/drawing/2014/main" id="{5C81E376-CE67-A74D-8740-5D66B4094CE5}"/>
              </a:ext>
            </a:extLst>
          </p:cNvPr>
          <p:cNvSpPr/>
          <p:nvPr/>
        </p:nvSpPr>
        <p:spPr>
          <a:xfrm>
            <a:off x="9539577" y="3809127"/>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74" name="Oval 173">
            <a:extLst>
              <a:ext uri="{FF2B5EF4-FFF2-40B4-BE49-F238E27FC236}">
                <a16:creationId xmlns:a16="http://schemas.microsoft.com/office/drawing/2014/main" id="{9E371883-4DC7-3941-93B6-9A7CA57391A7}"/>
              </a:ext>
            </a:extLst>
          </p:cNvPr>
          <p:cNvSpPr/>
          <p:nvPr/>
        </p:nvSpPr>
        <p:spPr>
          <a:xfrm>
            <a:off x="11083787" y="2615997"/>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75" name="Oval 174">
            <a:extLst>
              <a:ext uri="{FF2B5EF4-FFF2-40B4-BE49-F238E27FC236}">
                <a16:creationId xmlns:a16="http://schemas.microsoft.com/office/drawing/2014/main" id="{63216AE6-58D0-0940-98CA-47C0AA661F8C}"/>
              </a:ext>
            </a:extLst>
          </p:cNvPr>
          <p:cNvSpPr/>
          <p:nvPr/>
        </p:nvSpPr>
        <p:spPr>
          <a:xfrm>
            <a:off x="9502207" y="302133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76" name="Oval 175">
            <a:extLst>
              <a:ext uri="{FF2B5EF4-FFF2-40B4-BE49-F238E27FC236}">
                <a16:creationId xmlns:a16="http://schemas.microsoft.com/office/drawing/2014/main" id="{ADD97746-0B76-4D44-880B-343911C75384}"/>
              </a:ext>
            </a:extLst>
          </p:cNvPr>
          <p:cNvSpPr/>
          <p:nvPr/>
        </p:nvSpPr>
        <p:spPr>
          <a:xfrm>
            <a:off x="9486384" y="262046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77" name="Oval 176">
            <a:extLst>
              <a:ext uri="{FF2B5EF4-FFF2-40B4-BE49-F238E27FC236}">
                <a16:creationId xmlns:a16="http://schemas.microsoft.com/office/drawing/2014/main" id="{728D6076-0800-2A48-BAD6-77E53C4334CE}"/>
              </a:ext>
            </a:extLst>
          </p:cNvPr>
          <p:cNvSpPr/>
          <p:nvPr/>
        </p:nvSpPr>
        <p:spPr>
          <a:xfrm>
            <a:off x="9486384"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78" name="Oval 177">
            <a:extLst>
              <a:ext uri="{FF2B5EF4-FFF2-40B4-BE49-F238E27FC236}">
                <a16:creationId xmlns:a16="http://schemas.microsoft.com/office/drawing/2014/main" id="{83D68CA8-07C6-B241-B06B-03159F943C89}"/>
              </a:ext>
            </a:extLst>
          </p:cNvPr>
          <p:cNvSpPr/>
          <p:nvPr/>
        </p:nvSpPr>
        <p:spPr>
          <a:xfrm>
            <a:off x="9544439" y="342718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79" name="Oval 178">
            <a:extLst>
              <a:ext uri="{FF2B5EF4-FFF2-40B4-BE49-F238E27FC236}">
                <a16:creationId xmlns:a16="http://schemas.microsoft.com/office/drawing/2014/main" id="{0DA2FB57-6C64-A140-A308-01C8C661A6EC}"/>
              </a:ext>
            </a:extLst>
          </p:cNvPr>
          <p:cNvSpPr/>
          <p:nvPr/>
        </p:nvSpPr>
        <p:spPr>
          <a:xfrm>
            <a:off x="9581624" y="463505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27" name="TextBox 126">
            <a:extLst>
              <a:ext uri="{FF2B5EF4-FFF2-40B4-BE49-F238E27FC236}">
                <a16:creationId xmlns:a16="http://schemas.microsoft.com/office/drawing/2014/main" id="{1EDBAAE3-7DCF-6444-92CE-BDD384702180}"/>
              </a:ext>
            </a:extLst>
          </p:cNvPr>
          <p:cNvSpPr txBox="1"/>
          <p:nvPr/>
        </p:nvSpPr>
        <p:spPr>
          <a:xfrm>
            <a:off x="8814021" y="902837"/>
            <a:ext cx="349776" cy="523220"/>
          </a:xfrm>
          <a:prstGeom prst="rect">
            <a:avLst/>
          </a:prstGeom>
          <a:noFill/>
        </p:spPr>
        <p:txBody>
          <a:bodyPr wrap="none" rtlCol="0">
            <a:spAutoFit/>
          </a:bodyPr>
          <a:lstStyle/>
          <a:p>
            <a:r>
              <a:rPr lang="en-US" sz="2800" dirty="0">
                <a:solidFill>
                  <a:srgbClr val="FF0000"/>
                </a:solidFill>
                <a:latin typeface="Candara" panose="020E0502030303020204" pitchFamily="34" charset="0"/>
              </a:rPr>
              <a:t>2</a:t>
            </a:r>
          </a:p>
        </p:txBody>
      </p:sp>
      <p:sp>
        <p:nvSpPr>
          <p:cNvPr id="128" name="TextBox 127">
            <a:extLst>
              <a:ext uri="{FF2B5EF4-FFF2-40B4-BE49-F238E27FC236}">
                <a16:creationId xmlns:a16="http://schemas.microsoft.com/office/drawing/2014/main" id="{B3FC6458-3D6D-4D43-81A6-60B13BA9E008}"/>
              </a:ext>
            </a:extLst>
          </p:cNvPr>
          <p:cNvSpPr txBox="1"/>
          <p:nvPr/>
        </p:nvSpPr>
        <p:spPr>
          <a:xfrm>
            <a:off x="8814021" y="862752"/>
            <a:ext cx="359394" cy="523220"/>
          </a:xfrm>
          <a:prstGeom prst="rect">
            <a:avLst/>
          </a:prstGeom>
          <a:noFill/>
        </p:spPr>
        <p:txBody>
          <a:bodyPr wrap="none" rtlCol="0">
            <a:spAutoFit/>
          </a:bodyPr>
          <a:lstStyle/>
          <a:p>
            <a:r>
              <a:rPr lang="en-US" sz="2800" dirty="0">
                <a:solidFill>
                  <a:srgbClr val="FF0000"/>
                </a:solidFill>
                <a:latin typeface="Candara" panose="020E0502030303020204" pitchFamily="34" charset="0"/>
              </a:rPr>
              <a:t>3</a:t>
            </a:r>
          </a:p>
        </p:txBody>
      </p:sp>
      <p:sp>
        <p:nvSpPr>
          <p:cNvPr id="137" name="Oval 136">
            <a:extLst>
              <a:ext uri="{FF2B5EF4-FFF2-40B4-BE49-F238E27FC236}">
                <a16:creationId xmlns:a16="http://schemas.microsoft.com/office/drawing/2014/main" id="{FAFD0FB1-E045-AD4A-9529-59583356B352}"/>
              </a:ext>
            </a:extLst>
          </p:cNvPr>
          <p:cNvSpPr/>
          <p:nvPr/>
        </p:nvSpPr>
        <p:spPr>
          <a:xfrm>
            <a:off x="299266" y="1587122"/>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17" name="Oval 116">
            <a:extLst>
              <a:ext uri="{FF2B5EF4-FFF2-40B4-BE49-F238E27FC236}">
                <a16:creationId xmlns:a16="http://schemas.microsoft.com/office/drawing/2014/main" id="{71C590E1-B3E2-3F45-B59C-43D410E6D7EE}"/>
              </a:ext>
            </a:extLst>
          </p:cNvPr>
          <p:cNvSpPr/>
          <p:nvPr/>
        </p:nvSpPr>
        <p:spPr>
          <a:xfrm>
            <a:off x="843613" y="215904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23" name="Oval 122">
            <a:extLst>
              <a:ext uri="{FF2B5EF4-FFF2-40B4-BE49-F238E27FC236}">
                <a16:creationId xmlns:a16="http://schemas.microsoft.com/office/drawing/2014/main" id="{A94D789C-3AAD-E244-B57D-CB508FFCE158}"/>
              </a:ext>
            </a:extLst>
          </p:cNvPr>
          <p:cNvSpPr/>
          <p:nvPr/>
        </p:nvSpPr>
        <p:spPr>
          <a:xfrm>
            <a:off x="639300" y="1058686"/>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41" name="Oval 140">
            <a:extLst>
              <a:ext uri="{FF2B5EF4-FFF2-40B4-BE49-F238E27FC236}">
                <a16:creationId xmlns:a16="http://schemas.microsoft.com/office/drawing/2014/main" id="{201B8F38-4647-1248-9ECB-07C1C022B49F}"/>
              </a:ext>
            </a:extLst>
          </p:cNvPr>
          <p:cNvSpPr/>
          <p:nvPr/>
        </p:nvSpPr>
        <p:spPr>
          <a:xfrm>
            <a:off x="843613" y="1574450"/>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43" name="Oval 142">
            <a:extLst>
              <a:ext uri="{FF2B5EF4-FFF2-40B4-BE49-F238E27FC236}">
                <a16:creationId xmlns:a16="http://schemas.microsoft.com/office/drawing/2014/main" id="{5C1A62EC-750B-BC40-B1A2-FB75478C7B32}"/>
              </a:ext>
            </a:extLst>
          </p:cNvPr>
          <p:cNvSpPr/>
          <p:nvPr/>
        </p:nvSpPr>
        <p:spPr>
          <a:xfrm>
            <a:off x="322650" y="272410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45" name="Oval 144">
            <a:extLst>
              <a:ext uri="{FF2B5EF4-FFF2-40B4-BE49-F238E27FC236}">
                <a16:creationId xmlns:a16="http://schemas.microsoft.com/office/drawing/2014/main" id="{0C0EE24E-AD84-0F43-A189-06ADAA6A1C55}"/>
              </a:ext>
            </a:extLst>
          </p:cNvPr>
          <p:cNvSpPr/>
          <p:nvPr/>
        </p:nvSpPr>
        <p:spPr>
          <a:xfrm>
            <a:off x="309021" y="2154555"/>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cxnSp>
        <p:nvCxnSpPr>
          <p:cNvPr id="120" name="Straight Arrow Connector 119">
            <a:extLst>
              <a:ext uri="{FF2B5EF4-FFF2-40B4-BE49-F238E27FC236}">
                <a16:creationId xmlns:a16="http://schemas.microsoft.com/office/drawing/2014/main" id="{DC087D92-4417-4F4E-8585-AA8781FE4CEF}"/>
              </a:ext>
            </a:extLst>
          </p:cNvPr>
          <p:cNvCxnSpPr>
            <a:cxnSpLocks/>
          </p:cNvCxnSpPr>
          <p:nvPr/>
        </p:nvCxnSpPr>
        <p:spPr>
          <a:xfrm>
            <a:off x="6430747" y="3734624"/>
            <a:ext cx="865057" cy="726578"/>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D4B16050-25BB-FB4C-900B-9C92F34B536D}"/>
              </a:ext>
            </a:extLst>
          </p:cNvPr>
          <p:cNvCxnSpPr>
            <a:cxnSpLocks/>
          </p:cNvCxnSpPr>
          <p:nvPr/>
        </p:nvCxnSpPr>
        <p:spPr>
          <a:xfrm>
            <a:off x="5521287" y="2615997"/>
            <a:ext cx="1860426" cy="629709"/>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E29372DC-D3CD-0B4D-97F2-4F6ECBA48645}"/>
              </a:ext>
            </a:extLst>
          </p:cNvPr>
          <p:cNvCxnSpPr>
            <a:cxnSpLocks/>
          </p:cNvCxnSpPr>
          <p:nvPr/>
        </p:nvCxnSpPr>
        <p:spPr>
          <a:xfrm flipH="1">
            <a:off x="4588537" y="3786893"/>
            <a:ext cx="2793176" cy="670758"/>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5" name="TextBox 124">
            <a:extLst>
              <a:ext uri="{FF2B5EF4-FFF2-40B4-BE49-F238E27FC236}">
                <a16:creationId xmlns:a16="http://schemas.microsoft.com/office/drawing/2014/main" id="{F98F890D-B50C-F148-B733-2E06FCE984D9}"/>
              </a:ext>
            </a:extLst>
          </p:cNvPr>
          <p:cNvSpPr txBox="1"/>
          <p:nvPr/>
        </p:nvSpPr>
        <p:spPr>
          <a:xfrm>
            <a:off x="1084265" y="1225178"/>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
        <p:nvSpPr>
          <p:cNvPr id="129" name="TextBox 128">
            <a:extLst>
              <a:ext uri="{FF2B5EF4-FFF2-40B4-BE49-F238E27FC236}">
                <a16:creationId xmlns:a16="http://schemas.microsoft.com/office/drawing/2014/main" id="{2FD4D094-49E4-CA47-B414-AE8684029356}"/>
              </a:ext>
            </a:extLst>
          </p:cNvPr>
          <p:cNvSpPr txBox="1"/>
          <p:nvPr/>
        </p:nvSpPr>
        <p:spPr>
          <a:xfrm>
            <a:off x="205381" y="2445977"/>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253937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12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 0 L -0.32096 0.26551 " pathEditMode="relative" ptsTypes="AA">
                                      <p:cBhvr>
                                        <p:cTn id="14" dur="2000" fill="hold"/>
                                        <p:tgtEl>
                                          <p:spTgt spid="174"/>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4.16667E-6 3.7037E-7 L -0.31302 0.1456 " pathEditMode="relative" rAng="0" ptsTypes="AA">
                                      <p:cBhvr>
                                        <p:cTn id="22" dur="2000" fill="hold"/>
                                        <p:tgtEl>
                                          <p:spTgt spid="172"/>
                                        </p:tgtEl>
                                        <p:attrNameLst>
                                          <p:attrName>ppt_x</p:attrName>
                                          <p:attrName>ppt_y</p:attrName>
                                        </p:attrNameLst>
                                      </p:cBhvr>
                                      <p:rCtr x="-15651" y="7269"/>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74" grpId="0" animBg="1"/>
      <p:bldP spid="127" grpId="1"/>
      <p:bldP spid="1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7AA1-73BE-6442-9745-9EB8E428CB9E}"/>
              </a:ext>
            </a:extLst>
          </p:cNvPr>
          <p:cNvSpPr>
            <a:spLocks noGrp="1"/>
          </p:cNvSpPr>
          <p:nvPr>
            <p:ph type="title"/>
          </p:nvPr>
        </p:nvSpPr>
        <p:spPr/>
        <p:txBody>
          <a:bodyPr/>
          <a:lstStyle/>
          <a:p>
            <a:r>
              <a:rPr lang="en-US" dirty="0"/>
              <a:t>Motivating Example</a:t>
            </a:r>
          </a:p>
        </p:txBody>
      </p:sp>
      <p:sp>
        <p:nvSpPr>
          <p:cNvPr id="3" name="Slide Number Placeholder 2">
            <a:extLst>
              <a:ext uri="{FF2B5EF4-FFF2-40B4-BE49-F238E27FC236}">
                <a16:creationId xmlns:a16="http://schemas.microsoft.com/office/drawing/2014/main" id="{57C3736A-783B-D741-98C7-0B0E912E5B95}"/>
              </a:ext>
            </a:extLst>
          </p:cNvPr>
          <p:cNvSpPr>
            <a:spLocks noGrp="1"/>
          </p:cNvSpPr>
          <p:nvPr>
            <p:ph type="sldNum" sz="quarter" idx="12"/>
          </p:nvPr>
        </p:nvSpPr>
        <p:spPr/>
        <p:txBody>
          <a:bodyPr/>
          <a:lstStyle/>
          <a:p>
            <a:fld id="{86E00D81-A243-204E-9897-44BD133A87DB}" type="slidenum">
              <a:rPr lang="en-US" smtClean="0"/>
              <a:t>22</a:t>
            </a:fld>
            <a:endParaRPr lang="en-US" dirty="0"/>
          </a:p>
        </p:txBody>
      </p:sp>
      <p:grpSp>
        <p:nvGrpSpPr>
          <p:cNvPr id="75" name="Group 74">
            <a:extLst>
              <a:ext uri="{FF2B5EF4-FFF2-40B4-BE49-F238E27FC236}">
                <a16:creationId xmlns:a16="http://schemas.microsoft.com/office/drawing/2014/main" id="{1CB9E869-6AE8-0A46-A49D-9C8849733028}"/>
              </a:ext>
            </a:extLst>
          </p:cNvPr>
          <p:cNvGrpSpPr/>
          <p:nvPr/>
        </p:nvGrpSpPr>
        <p:grpSpPr>
          <a:xfrm>
            <a:off x="305023" y="1062743"/>
            <a:ext cx="868869" cy="2475320"/>
            <a:chOff x="366807" y="2496126"/>
            <a:chExt cx="1055232" cy="3006249"/>
          </a:xfrm>
        </p:grpSpPr>
        <p:sp>
          <p:nvSpPr>
            <p:cNvPr id="7" name="Oval 6">
              <a:extLst>
                <a:ext uri="{FF2B5EF4-FFF2-40B4-BE49-F238E27FC236}">
                  <a16:creationId xmlns:a16="http://schemas.microsoft.com/office/drawing/2014/main" id="{214A422C-5D34-C74B-9334-A2D1A935B83B}"/>
                </a:ext>
              </a:extLst>
            </p:cNvPr>
            <p:cNvSpPr/>
            <p:nvPr/>
          </p:nvSpPr>
          <p:spPr>
            <a:xfrm>
              <a:off x="396442" y="452151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E32DDCA3-8419-704A-82FD-CBDED0688041}"/>
                </a:ext>
              </a:extLst>
            </p:cNvPr>
            <p:cNvSpPr/>
            <p:nvPr/>
          </p:nvSpPr>
          <p:spPr>
            <a:xfrm>
              <a:off x="761234" y="249612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9722F383-BDB2-FB4C-8CE9-C8578F000C8C}"/>
                </a:ext>
              </a:extLst>
            </p:cNvPr>
            <p:cNvSpPr/>
            <p:nvPr/>
          </p:nvSpPr>
          <p:spPr>
            <a:xfrm>
              <a:off x="366807" y="3120627"/>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DCDF050E-524C-7742-9955-1C1DFC8C713C}"/>
                </a:ext>
              </a:extLst>
            </p:cNvPr>
            <p:cNvSpPr/>
            <p:nvPr/>
          </p:nvSpPr>
          <p:spPr>
            <a:xfrm>
              <a:off x="1027612" y="312441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41650FC-F931-744F-9436-A3967195732D}"/>
                </a:ext>
              </a:extLst>
            </p:cNvPr>
            <p:cNvSpPr/>
            <p:nvPr/>
          </p:nvSpPr>
          <p:spPr>
            <a:xfrm>
              <a:off x="378355" y="382757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59B5643A-FC84-AB45-AC35-10F11C813E56}"/>
                </a:ext>
              </a:extLst>
            </p:cNvPr>
            <p:cNvSpPr/>
            <p:nvPr/>
          </p:nvSpPr>
          <p:spPr>
            <a:xfrm>
              <a:off x="784719" y="5086391"/>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8F4E0736-27A8-4749-A30E-B6708ECF9BCD}"/>
                </a:ext>
              </a:extLst>
            </p:cNvPr>
            <p:cNvCxnSpPr>
              <a:stCxn id="8" idx="4"/>
              <a:endCxn id="9" idx="0"/>
            </p:cNvCxnSpPr>
            <p:nvPr/>
          </p:nvCxnSpPr>
          <p:spPr>
            <a:xfrm flipH="1">
              <a:off x="564020" y="2912110"/>
              <a:ext cx="394427" cy="2085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A83B5C4-D70B-2F4B-8D81-6A8175BB3D38}"/>
                </a:ext>
              </a:extLst>
            </p:cNvPr>
            <p:cNvCxnSpPr>
              <a:stCxn id="8" idx="4"/>
              <a:endCxn id="10" idx="0"/>
            </p:cNvCxnSpPr>
            <p:nvPr/>
          </p:nvCxnSpPr>
          <p:spPr>
            <a:xfrm>
              <a:off x="958447" y="2912110"/>
              <a:ext cx="266378" cy="212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C65753C-EA29-934B-BCCF-A79BC3F87C37}"/>
                </a:ext>
              </a:extLst>
            </p:cNvPr>
            <p:cNvCxnSpPr>
              <a:cxnSpLocks/>
              <a:stCxn id="9" idx="4"/>
              <a:endCxn id="11" idx="0"/>
            </p:cNvCxnSpPr>
            <p:nvPr/>
          </p:nvCxnSpPr>
          <p:spPr>
            <a:xfrm>
              <a:off x="564021" y="3536611"/>
              <a:ext cx="11548" cy="290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742C948-749C-7949-897A-0A28F0EC8016}"/>
                </a:ext>
              </a:extLst>
            </p:cNvPr>
            <p:cNvCxnSpPr>
              <a:cxnSpLocks/>
              <a:stCxn id="11" idx="4"/>
              <a:endCxn id="7" idx="0"/>
            </p:cNvCxnSpPr>
            <p:nvPr/>
          </p:nvCxnSpPr>
          <p:spPr>
            <a:xfrm>
              <a:off x="575569" y="4243556"/>
              <a:ext cx="18087" cy="27796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E5FB9D65-A092-A24A-AC70-308CDFF2CC9D}"/>
                </a:ext>
              </a:extLst>
            </p:cNvPr>
            <p:cNvSpPr/>
            <p:nvPr/>
          </p:nvSpPr>
          <p:spPr>
            <a:xfrm>
              <a:off x="1027612" y="3834394"/>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518E49F5-E148-224C-88AC-76250BFB5394}"/>
                </a:ext>
              </a:extLst>
            </p:cNvPr>
            <p:cNvCxnSpPr>
              <a:cxnSpLocks/>
              <a:stCxn id="10" idx="4"/>
              <a:endCxn id="38" idx="0"/>
            </p:cNvCxnSpPr>
            <p:nvPr/>
          </p:nvCxnSpPr>
          <p:spPr>
            <a:xfrm>
              <a:off x="1224826" y="3540396"/>
              <a:ext cx="0" cy="293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32382AF0-2825-3B43-89B9-24136299C2D6}"/>
                </a:ext>
              </a:extLst>
            </p:cNvPr>
            <p:cNvCxnSpPr>
              <a:cxnSpLocks/>
              <a:stCxn id="7" idx="4"/>
              <a:endCxn id="15" idx="1"/>
            </p:cNvCxnSpPr>
            <p:nvPr/>
          </p:nvCxnSpPr>
          <p:spPr>
            <a:xfrm>
              <a:off x="593656" y="4937500"/>
              <a:ext cx="248825" cy="209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Curved Connector 49">
              <a:extLst>
                <a:ext uri="{FF2B5EF4-FFF2-40B4-BE49-F238E27FC236}">
                  <a16:creationId xmlns:a16="http://schemas.microsoft.com/office/drawing/2014/main" id="{2F428D7E-1D17-824A-BDEF-FEC5696F2E20}"/>
                </a:ext>
              </a:extLst>
            </p:cNvPr>
            <p:cNvCxnSpPr>
              <a:stCxn id="15" idx="0"/>
              <a:endCxn id="11" idx="6"/>
            </p:cNvCxnSpPr>
            <p:nvPr/>
          </p:nvCxnSpPr>
          <p:spPr>
            <a:xfrm rot="16200000" flipV="1">
              <a:off x="351945" y="4456402"/>
              <a:ext cx="1050827" cy="20915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2" name="Curved Connector 51">
              <a:extLst>
                <a:ext uri="{FF2B5EF4-FFF2-40B4-BE49-F238E27FC236}">
                  <a16:creationId xmlns:a16="http://schemas.microsoft.com/office/drawing/2014/main" id="{B3A504E4-170A-C14F-AEFF-158F9A2F2405}"/>
                </a:ext>
              </a:extLst>
            </p:cNvPr>
            <p:cNvCxnSpPr>
              <a:stCxn id="7" idx="2"/>
              <a:endCxn id="11" idx="2"/>
            </p:cNvCxnSpPr>
            <p:nvPr/>
          </p:nvCxnSpPr>
          <p:spPr>
            <a:xfrm rot="10800000">
              <a:off x="378356" y="4035564"/>
              <a:ext cx="18087" cy="693944"/>
            </a:xfrm>
            <a:prstGeom prst="curvedConnector3">
              <a:avLst>
                <a:gd name="adj1" fmla="val 866065"/>
              </a:avLst>
            </a:prstGeom>
            <a:ln>
              <a:tailEnd type="triangle"/>
            </a:ln>
          </p:spPr>
          <p:style>
            <a:lnRef idx="1">
              <a:schemeClr val="dk1"/>
            </a:lnRef>
            <a:fillRef idx="0">
              <a:schemeClr val="dk1"/>
            </a:fillRef>
            <a:effectRef idx="0">
              <a:schemeClr val="dk1"/>
            </a:effectRef>
            <a:fontRef idx="minor">
              <a:schemeClr val="tx1"/>
            </a:fontRef>
          </p:style>
        </p:cxnSp>
        <p:cxnSp>
          <p:nvCxnSpPr>
            <p:cNvPr id="54" name="Curved Connector 53">
              <a:extLst>
                <a:ext uri="{FF2B5EF4-FFF2-40B4-BE49-F238E27FC236}">
                  <a16:creationId xmlns:a16="http://schemas.microsoft.com/office/drawing/2014/main" id="{07FC40AB-BABF-2948-A7BA-3839DE3BE778}"/>
                </a:ext>
              </a:extLst>
            </p:cNvPr>
            <p:cNvCxnSpPr>
              <a:stCxn id="10" idx="7"/>
              <a:endCxn id="8" idx="6"/>
            </p:cNvCxnSpPr>
            <p:nvPr/>
          </p:nvCxnSpPr>
          <p:spPr>
            <a:xfrm rot="16200000" flipV="1">
              <a:off x="1019363" y="2840417"/>
              <a:ext cx="481213" cy="208616"/>
            </a:xfrm>
            <a:prstGeom prst="curvedConnector2">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grpSp>
      <p:sp>
        <p:nvSpPr>
          <p:cNvPr id="76" name="TextBox 75">
            <a:extLst>
              <a:ext uri="{FF2B5EF4-FFF2-40B4-BE49-F238E27FC236}">
                <a16:creationId xmlns:a16="http://schemas.microsoft.com/office/drawing/2014/main" id="{254C408A-53FD-9048-A7F6-B36C9E573A80}"/>
              </a:ext>
            </a:extLst>
          </p:cNvPr>
          <p:cNvSpPr txBox="1"/>
          <p:nvPr/>
        </p:nvSpPr>
        <p:spPr>
          <a:xfrm>
            <a:off x="171226" y="3786893"/>
            <a:ext cx="19672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 DFG of a loop</a:t>
            </a:r>
          </a:p>
        </p:txBody>
      </p:sp>
      <p:grpSp>
        <p:nvGrpSpPr>
          <p:cNvPr id="78" name="Group 77">
            <a:extLst>
              <a:ext uri="{FF2B5EF4-FFF2-40B4-BE49-F238E27FC236}">
                <a16:creationId xmlns:a16="http://schemas.microsoft.com/office/drawing/2014/main" id="{B6AC87D8-26CC-FF46-A512-4983D2B64FBD}"/>
              </a:ext>
            </a:extLst>
          </p:cNvPr>
          <p:cNvGrpSpPr/>
          <p:nvPr/>
        </p:nvGrpSpPr>
        <p:grpSpPr>
          <a:xfrm>
            <a:off x="228399" y="4445861"/>
            <a:ext cx="2959644" cy="940185"/>
            <a:chOff x="760402" y="4038081"/>
            <a:chExt cx="4043218" cy="978971"/>
          </a:xfrm>
        </p:grpSpPr>
        <p:grpSp>
          <p:nvGrpSpPr>
            <p:cNvPr id="80" name="Group 79">
              <a:extLst>
                <a:ext uri="{FF2B5EF4-FFF2-40B4-BE49-F238E27FC236}">
                  <a16:creationId xmlns:a16="http://schemas.microsoft.com/office/drawing/2014/main" id="{F869C103-3E34-964F-B189-473AB916CB65}"/>
                </a:ext>
              </a:extLst>
            </p:cNvPr>
            <p:cNvGrpSpPr/>
            <p:nvPr/>
          </p:nvGrpSpPr>
          <p:grpSpPr>
            <a:xfrm>
              <a:off x="760402" y="4038081"/>
              <a:ext cx="4043218" cy="978971"/>
              <a:chOff x="212898" y="4038081"/>
              <a:chExt cx="5185202" cy="1255476"/>
            </a:xfrm>
          </p:grpSpPr>
          <p:grpSp>
            <p:nvGrpSpPr>
              <p:cNvPr id="82" name="Group 81">
                <a:extLst>
                  <a:ext uri="{FF2B5EF4-FFF2-40B4-BE49-F238E27FC236}">
                    <a16:creationId xmlns:a16="http://schemas.microsoft.com/office/drawing/2014/main" id="{C3CF71B3-EDCA-704A-8BA5-5BA6AF19C2D8}"/>
                  </a:ext>
                </a:extLst>
              </p:cNvPr>
              <p:cNvGrpSpPr/>
              <p:nvPr/>
            </p:nvGrpSpPr>
            <p:grpSpPr>
              <a:xfrm>
                <a:off x="212898" y="4038081"/>
                <a:ext cx="2450068" cy="1201749"/>
                <a:chOff x="7968766" y="963418"/>
                <a:chExt cx="2450068" cy="1201749"/>
              </a:xfrm>
            </p:grpSpPr>
            <p:cxnSp>
              <p:nvCxnSpPr>
                <p:cNvPr id="87" name="Straight Arrow Connector 86">
                  <a:extLst>
                    <a:ext uri="{FF2B5EF4-FFF2-40B4-BE49-F238E27FC236}">
                      <a16:creationId xmlns:a16="http://schemas.microsoft.com/office/drawing/2014/main" id="{14223CDD-E741-DA4D-A0EF-6DE37D302217}"/>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8" name="Rectangle 87">
                  <a:extLst>
                    <a:ext uri="{FF2B5EF4-FFF2-40B4-BE49-F238E27FC236}">
                      <a16:creationId xmlns:a16="http://schemas.microsoft.com/office/drawing/2014/main" id="{96DBFDE4-1E51-D246-9319-07F2DC31C43A}"/>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2</a:t>
                  </a:r>
                </a:p>
              </p:txBody>
            </p:sp>
            <p:sp>
              <p:nvSpPr>
                <p:cNvPr id="89" name="Rectangle 88">
                  <a:extLst>
                    <a:ext uri="{FF2B5EF4-FFF2-40B4-BE49-F238E27FC236}">
                      <a16:creationId xmlns:a16="http://schemas.microsoft.com/office/drawing/2014/main" id="{713B99E4-EEA3-EA46-B587-46EBCF96AED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83" name="Group 82">
                <a:extLst>
                  <a:ext uri="{FF2B5EF4-FFF2-40B4-BE49-F238E27FC236}">
                    <a16:creationId xmlns:a16="http://schemas.microsoft.com/office/drawing/2014/main" id="{40CE0FB0-D374-DB47-8DD7-2738F4633648}"/>
                  </a:ext>
                </a:extLst>
              </p:cNvPr>
              <p:cNvGrpSpPr/>
              <p:nvPr/>
            </p:nvGrpSpPr>
            <p:grpSpPr>
              <a:xfrm>
                <a:off x="2948032" y="4091808"/>
                <a:ext cx="2450068" cy="1201749"/>
                <a:chOff x="7968766" y="963418"/>
                <a:chExt cx="2450068" cy="1201749"/>
              </a:xfrm>
            </p:grpSpPr>
            <p:cxnSp>
              <p:nvCxnSpPr>
                <p:cNvPr id="84" name="Straight Arrow Connector 83">
                  <a:extLst>
                    <a:ext uri="{FF2B5EF4-FFF2-40B4-BE49-F238E27FC236}">
                      <a16:creationId xmlns:a16="http://schemas.microsoft.com/office/drawing/2014/main" id="{52136142-0526-4344-9A1B-5E2237B52170}"/>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5" name="Rectangle 84">
                  <a:extLst>
                    <a:ext uri="{FF2B5EF4-FFF2-40B4-BE49-F238E27FC236}">
                      <a16:creationId xmlns:a16="http://schemas.microsoft.com/office/drawing/2014/main" id="{4DDBC3F7-5B48-BF46-A012-D9F5BDEF44A9}"/>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4</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3C759941-A726-CD4A-9B42-3D1EEC39164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3</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cxnSp>
          <p:nvCxnSpPr>
            <p:cNvPr id="81" name="Straight Arrow Connector 80">
              <a:extLst>
                <a:ext uri="{FF2B5EF4-FFF2-40B4-BE49-F238E27FC236}">
                  <a16:creationId xmlns:a16="http://schemas.microsoft.com/office/drawing/2014/main" id="{66D7358F-14E3-9840-8B09-EC23669AC20F}"/>
                </a:ext>
              </a:extLst>
            </p:cNvPr>
            <p:cNvCxnSpPr/>
            <p:nvPr/>
          </p:nvCxnSpPr>
          <p:spPr>
            <a:xfrm>
              <a:off x="2613244" y="4574441"/>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grpSp>
      <p:sp>
        <p:nvSpPr>
          <p:cNvPr id="90" name="TextBox 89">
            <a:extLst>
              <a:ext uri="{FF2B5EF4-FFF2-40B4-BE49-F238E27FC236}">
                <a16:creationId xmlns:a16="http://schemas.microsoft.com/office/drawing/2014/main" id="{45ED6F9D-7F0B-274C-A124-F56945D2D937}"/>
              </a:ext>
            </a:extLst>
          </p:cNvPr>
          <p:cNvSpPr txBox="1"/>
          <p:nvPr/>
        </p:nvSpPr>
        <p:spPr>
          <a:xfrm>
            <a:off x="433663" y="5574634"/>
            <a:ext cx="189898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 Target CGRA</a:t>
            </a:r>
          </a:p>
        </p:txBody>
      </p:sp>
      <p:grpSp>
        <p:nvGrpSpPr>
          <p:cNvPr id="115" name="Group 114">
            <a:extLst>
              <a:ext uri="{FF2B5EF4-FFF2-40B4-BE49-F238E27FC236}">
                <a16:creationId xmlns:a16="http://schemas.microsoft.com/office/drawing/2014/main" id="{3EA76A84-F975-6D41-8026-189BEBC5BF09}"/>
              </a:ext>
            </a:extLst>
          </p:cNvPr>
          <p:cNvGrpSpPr/>
          <p:nvPr/>
        </p:nvGrpSpPr>
        <p:grpSpPr>
          <a:xfrm>
            <a:off x="3350755" y="1432115"/>
            <a:ext cx="4669116" cy="4001490"/>
            <a:chOff x="6730710" y="1158583"/>
            <a:chExt cx="4669116" cy="4001490"/>
          </a:xfrm>
        </p:grpSpPr>
        <p:grpSp>
          <p:nvGrpSpPr>
            <p:cNvPr id="91" name="Group 90">
              <a:extLst>
                <a:ext uri="{FF2B5EF4-FFF2-40B4-BE49-F238E27FC236}">
                  <a16:creationId xmlns:a16="http://schemas.microsoft.com/office/drawing/2014/main" id="{A0ABACAA-CC2B-FC45-9A4A-B66DEC3D5FA0}"/>
                </a:ext>
              </a:extLst>
            </p:cNvPr>
            <p:cNvGrpSpPr/>
            <p:nvPr/>
          </p:nvGrpSpPr>
          <p:grpSpPr>
            <a:xfrm>
              <a:off x="6730710" y="1158583"/>
              <a:ext cx="4669116" cy="4001490"/>
              <a:chOff x="2479124" y="1163486"/>
              <a:chExt cx="4669116" cy="4001490"/>
            </a:xfrm>
          </p:grpSpPr>
          <p:cxnSp>
            <p:nvCxnSpPr>
              <p:cNvPr id="92" name="Straight Arrow Connector 91">
                <a:extLst>
                  <a:ext uri="{FF2B5EF4-FFF2-40B4-BE49-F238E27FC236}">
                    <a16:creationId xmlns:a16="http://schemas.microsoft.com/office/drawing/2014/main" id="{1C210D8D-0A20-6646-8BAA-B91CBF0C4598}"/>
                  </a:ext>
                </a:extLst>
              </p:cNvPr>
              <p:cNvCxnSpPr>
                <a:cxnSpLocks/>
              </p:cNvCxnSpPr>
              <p:nvPr/>
            </p:nvCxnSpPr>
            <p:spPr>
              <a:xfrm>
                <a:off x="2997987" y="1509341"/>
                <a:ext cx="0" cy="3655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D769550-BF75-EC47-AD49-04001C21589A}"/>
                  </a:ext>
                </a:extLst>
              </p:cNvPr>
              <p:cNvCxnSpPr>
                <a:cxnSpLocks/>
              </p:cNvCxnSpPr>
              <p:nvPr/>
            </p:nvCxnSpPr>
            <p:spPr>
              <a:xfrm>
                <a:off x="2997987" y="2632584"/>
                <a:ext cx="4150253" cy="3426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CCFA55A7-84F5-1848-9429-95FBABA48D1A}"/>
                  </a:ext>
                </a:extLst>
              </p:cNvPr>
              <p:cNvCxnSpPr>
                <a:cxnSpLocks/>
              </p:cNvCxnSpPr>
              <p:nvPr/>
            </p:nvCxnSpPr>
            <p:spPr>
              <a:xfrm>
                <a:off x="2986800" y="3766594"/>
                <a:ext cx="4161440" cy="2761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4747E56-D05E-EC4B-946D-6425839DD9CA}"/>
                  </a:ext>
                </a:extLst>
              </p:cNvPr>
              <p:cNvCxnSpPr>
                <a:cxnSpLocks/>
              </p:cNvCxnSpPr>
              <p:nvPr/>
            </p:nvCxnSpPr>
            <p:spPr>
              <a:xfrm>
                <a:off x="3012205" y="4974460"/>
                <a:ext cx="4124513" cy="114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9A3B2FAB-B8AB-E34D-B644-9D2A74E71104}"/>
                  </a:ext>
                </a:extLst>
              </p:cNvPr>
              <p:cNvSpPr txBox="1"/>
              <p:nvPr/>
            </p:nvSpPr>
            <p:spPr>
              <a:xfrm>
                <a:off x="2525157" y="1163486"/>
                <a:ext cx="68903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Time</a:t>
                </a:r>
              </a:p>
            </p:txBody>
          </p:sp>
          <p:sp>
            <p:nvSpPr>
              <p:cNvPr id="97" name="TextBox 96">
                <a:extLst>
                  <a:ext uri="{FF2B5EF4-FFF2-40B4-BE49-F238E27FC236}">
                    <a16:creationId xmlns:a16="http://schemas.microsoft.com/office/drawing/2014/main" id="{233BDBBA-0522-3E49-A31A-0806AFF0AA75}"/>
                  </a:ext>
                </a:extLst>
              </p:cNvPr>
              <p:cNvSpPr txBox="1"/>
              <p:nvPr/>
            </p:nvSpPr>
            <p:spPr>
              <a:xfrm>
                <a:off x="2525157" y="293669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i+1</a:t>
                </a:r>
              </a:p>
            </p:txBody>
          </p:sp>
          <p:sp>
            <p:nvSpPr>
              <p:cNvPr id="98" name="TextBox 97">
                <a:extLst>
                  <a:ext uri="{FF2B5EF4-FFF2-40B4-BE49-F238E27FC236}">
                    <a16:creationId xmlns:a16="http://schemas.microsoft.com/office/drawing/2014/main" id="{8710C221-5D20-D942-B5A5-2D6C4435C93D}"/>
                  </a:ext>
                </a:extLst>
              </p:cNvPr>
              <p:cNvSpPr txBox="1"/>
              <p:nvPr/>
            </p:nvSpPr>
            <p:spPr>
              <a:xfrm>
                <a:off x="2479124" y="1939663"/>
                <a:ext cx="350802"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T</a:t>
                </a:r>
                <a:r>
                  <a:rPr lang="en-US" baseline="-25000" dirty="0" err="1">
                    <a:latin typeface="Arial" panose="020B0604020202020204" pitchFamily="34" charset="0"/>
                    <a:cs typeface="Arial" panose="020B0604020202020204" pitchFamily="34" charset="0"/>
                  </a:rPr>
                  <a:t>i</a:t>
                </a:r>
                <a:endParaRPr lang="en-US" baseline="-25000" dirty="0">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4A15A5DF-9FFA-0349-BF3B-7A0A404B70B8}"/>
                  </a:ext>
                </a:extLst>
              </p:cNvPr>
              <p:cNvSpPr txBox="1"/>
              <p:nvPr/>
            </p:nvSpPr>
            <p:spPr>
              <a:xfrm>
                <a:off x="2539150" y="416865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i+2</a:t>
                </a:r>
              </a:p>
            </p:txBody>
          </p:sp>
        </p:grpSp>
        <p:grpSp>
          <p:nvGrpSpPr>
            <p:cNvPr id="100" name="Group 99">
              <a:extLst>
                <a:ext uri="{FF2B5EF4-FFF2-40B4-BE49-F238E27FC236}">
                  <a16:creationId xmlns:a16="http://schemas.microsoft.com/office/drawing/2014/main" id="{C0FABB88-068F-6D46-9731-BB0C1B5386A3}"/>
                </a:ext>
              </a:extLst>
            </p:cNvPr>
            <p:cNvGrpSpPr/>
            <p:nvPr/>
          </p:nvGrpSpPr>
          <p:grpSpPr>
            <a:xfrm>
              <a:off x="7611951" y="1665625"/>
              <a:ext cx="3678594" cy="890686"/>
              <a:chOff x="8083673" y="1413277"/>
              <a:chExt cx="3678594" cy="890686"/>
            </a:xfrm>
          </p:grpSpPr>
          <p:sp>
            <p:nvSpPr>
              <p:cNvPr id="101" name="Rectangle 100">
                <a:extLst>
                  <a:ext uri="{FF2B5EF4-FFF2-40B4-BE49-F238E27FC236}">
                    <a16:creationId xmlns:a16="http://schemas.microsoft.com/office/drawing/2014/main" id="{305C1481-6CDB-7940-995C-6DAB6031D8A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8758AE75-24C0-7D44-8771-516951963C0D}"/>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5938B0F4-F467-3246-B346-08CC9CE03761}"/>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6936DC9E-843A-3B4A-A7BB-2880B430C79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694908CE-F62E-C846-A7E8-DCBE971E5B3A}"/>
                </a:ext>
              </a:extLst>
            </p:cNvPr>
            <p:cNvGrpSpPr/>
            <p:nvPr/>
          </p:nvGrpSpPr>
          <p:grpSpPr>
            <a:xfrm>
              <a:off x="7479809" y="2746987"/>
              <a:ext cx="3678594" cy="890686"/>
              <a:chOff x="8083673" y="1413277"/>
              <a:chExt cx="3678594" cy="890686"/>
            </a:xfrm>
          </p:grpSpPr>
          <p:sp>
            <p:nvSpPr>
              <p:cNvPr id="106" name="Rectangle 105">
                <a:extLst>
                  <a:ext uri="{FF2B5EF4-FFF2-40B4-BE49-F238E27FC236}">
                    <a16:creationId xmlns:a16="http://schemas.microsoft.com/office/drawing/2014/main" id="{FE35895F-BA38-CA47-A8D6-A91B19A7F0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C947C9E-7592-504E-B8D5-82A63B8F2C28}"/>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D130B4DF-DD8C-CF4E-8469-C928EC2E9EFA}"/>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5FBE2DF4-4A13-8A4D-A5D5-1E2D0BCF35A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0" name="Group 109">
              <a:extLst>
                <a:ext uri="{FF2B5EF4-FFF2-40B4-BE49-F238E27FC236}">
                  <a16:creationId xmlns:a16="http://schemas.microsoft.com/office/drawing/2014/main" id="{1C1CF16E-AFB8-1D48-AA1A-B385BA84E99F}"/>
                </a:ext>
              </a:extLst>
            </p:cNvPr>
            <p:cNvGrpSpPr/>
            <p:nvPr/>
          </p:nvGrpSpPr>
          <p:grpSpPr>
            <a:xfrm>
              <a:off x="7417635" y="3951443"/>
              <a:ext cx="3678594" cy="890686"/>
              <a:chOff x="8083673" y="1413277"/>
              <a:chExt cx="3678594" cy="890686"/>
            </a:xfrm>
          </p:grpSpPr>
          <p:sp>
            <p:nvSpPr>
              <p:cNvPr id="111" name="Rectangle 110">
                <a:extLst>
                  <a:ext uri="{FF2B5EF4-FFF2-40B4-BE49-F238E27FC236}">
                    <a16:creationId xmlns:a16="http://schemas.microsoft.com/office/drawing/2014/main" id="{8FB36F18-64AF-C74E-8012-8D9F58F403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58CA6845-3747-1848-91EA-D2E3ECBA877E}"/>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D7D87D40-250A-EC42-8F9B-244343C2A3E8}"/>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743D447-3D9F-D343-B22E-E0C89D0D09E4}"/>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116" name="Oval 115">
            <a:extLst>
              <a:ext uri="{FF2B5EF4-FFF2-40B4-BE49-F238E27FC236}">
                <a16:creationId xmlns:a16="http://schemas.microsoft.com/office/drawing/2014/main" id="{DE796383-B89A-A343-A2E8-493828A42D7E}"/>
              </a:ext>
            </a:extLst>
          </p:cNvPr>
          <p:cNvSpPr/>
          <p:nvPr/>
        </p:nvSpPr>
        <p:spPr>
          <a:xfrm>
            <a:off x="5410948" y="2122273"/>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18" name="Oval 117">
            <a:extLst>
              <a:ext uri="{FF2B5EF4-FFF2-40B4-BE49-F238E27FC236}">
                <a16:creationId xmlns:a16="http://schemas.microsoft.com/office/drawing/2014/main" id="{16B944F3-4756-B74F-B6CD-ED7F6EA1C379}"/>
              </a:ext>
            </a:extLst>
          </p:cNvPr>
          <p:cNvSpPr/>
          <p:nvPr/>
        </p:nvSpPr>
        <p:spPr>
          <a:xfrm>
            <a:off x="6261871" y="323631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9" name="Oval 118">
            <a:extLst>
              <a:ext uri="{FF2B5EF4-FFF2-40B4-BE49-F238E27FC236}">
                <a16:creationId xmlns:a16="http://schemas.microsoft.com/office/drawing/2014/main" id="{A5C0A7EF-F864-8849-B303-9D8D662EE2C4}"/>
              </a:ext>
            </a:extLst>
          </p:cNvPr>
          <p:cNvSpPr/>
          <p:nvPr/>
        </p:nvSpPr>
        <p:spPr>
          <a:xfrm>
            <a:off x="4309489" y="318812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21" name="Oval 120">
            <a:extLst>
              <a:ext uri="{FF2B5EF4-FFF2-40B4-BE49-F238E27FC236}">
                <a16:creationId xmlns:a16="http://schemas.microsoft.com/office/drawing/2014/main" id="{4AFEEBF7-1DC7-FF4B-AF17-FFD93B717770}"/>
              </a:ext>
            </a:extLst>
          </p:cNvPr>
          <p:cNvSpPr/>
          <p:nvPr/>
        </p:nvSpPr>
        <p:spPr>
          <a:xfrm>
            <a:off x="4433516" y="207194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22" name="Oval 121">
            <a:extLst>
              <a:ext uri="{FF2B5EF4-FFF2-40B4-BE49-F238E27FC236}">
                <a16:creationId xmlns:a16="http://schemas.microsoft.com/office/drawing/2014/main" id="{FDA32DA0-15C6-B040-8B57-E41F554A92C0}"/>
              </a:ext>
            </a:extLst>
          </p:cNvPr>
          <p:cNvSpPr/>
          <p:nvPr/>
        </p:nvSpPr>
        <p:spPr>
          <a:xfrm>
            <a:off x="4216760" y="4443943"/>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24" name="TextBox 123">
            <a:extLst>
              <a:ext uri="{FF2B5EF4-FFF2-40B4-BE49-F238E27FC236}">
                <a16:creationId xmlns:a16="http://schemas.microsoft.com/office/drawing/2014/main" id="{77B1BE4F-44DD-7A46-876F-B370210AA964}"/>
              </a:ext>
            </a:extLst>
          </p:cNvPr>
          <p:cNvSpPr txBox="1"/>
          <p:nvPr/>
        </p:nvSpPr>
        <p:spPr>
          <a:xfrm>
            <a:off x="7394463" y="952146"/>
            <a:ext cx="1508105" cy="461665"/>
          </a:xfrm>
          <a:prstGeom prst="rect">
            <a:avLst/>
          </a:prstGeom>
          <a:noFill/>
        </p:spPr>
        <p:txBody>
          <a:bodyPr wrap="none" rtlCol="0">
            <a:spAutoFit/>
          </a:bodyPr>
          <a:lstStyle/>
          <a:p>
            <a:r>
              <a:rPr lang="en-US" sz="2400" dirty="0">
                <a:latin typeface="Candara" panose="020E0502030303020204" pitchFamily="34" charset="0"/>
              </a:rPr>
              <a:t>Attempts</a:t>
            </a:r>
            <a:r>
              <a:rPr lang="en-US" dirty="0"/>
              <a:t>: </a:t>
            </a:r>
          </a:p>
        </p:txBody>
      </p:sp>
      <p:graphicFrame>
        <p:nvGraphicFramePr>
          <p:cNvPr id="131" name="Table 131">
            <a:extLst>
              <a:ext uri="{FF2B5EF4-FFF2-40B4-BE49-F238E27FC236}">
                <a16:creationId xmlns:a16="http://schemas.microsoft.com/office/drawing/2014/main" id="{11C40379-90B4-B243-AB90-6BE2A9559061}"/>
              </a:ext>
            </a:extLst>
          </p:cNvPr>
          <p:cNvGraphicFramePr>
            <a:graphicFrameLocks noGrp="1"/>
          </p:cNvGraphicFramePr>
          <p:nvPr/>
        </p:nvGraphicFramePr>
        <p:xfrm>
          <a:off x="8988909" y="1801446"/>
          <a:ext cx="3084420" cy="4000380"/>
        </p:xfrm>
        <a:graphic>
          <a:graphicData uri="http://schemas.openxmlformats.org/drawingml/2006/table">
            <a:tbl>
              <a:tblPr firstRow="1" bandRow="1">
                <a:tableStyleId>{5940675A-B579-460E-94D1-54222C63F5DA}</a:tableStyleId>
              </a:tblPr>
              <a:tblGrid>
                <a:gridCol w="1542210">
                  <a:extLst>
                    <a:ext uri="{9D8B030D-6E8A-4147-A177-3AD203B41FA5}">
                      <a16:colId xmlns:a16="http://schemas.microsoft.com/office/drawing/2014/main" val="2463022565"/>
                    </a:ext>
                  </a:extLst>
                </a:gridCol>
                <a:gridCol w="1542210">
                  <a:extLst>
                    <a:ext uri="{9D8B030D-6E8A-4147-A177-3AD203B41FA5}">
                      <a16:colId xmlns:a16="http://schemas.microsoft.com/office/drawing/2014/main" val="1084358331"/>
                    </a:ext>
                  </a:extLst>
                </a:gridCol>
              </a:tblGrid>
              <a:tr h="400038">
                <a:tc>
                  <a:txBody>
                    <a:bodyPr/>
                    <a:lstStyle/>
                    <a:p>
                      <a:r>
                        <a:rPr lang="en-US" dirty="0">
                          <a:latin typeface="Candara" panose="020E0502030303020204" pitchFamily="34" charset="0"/>
                        </a:rPr>
                        <a:t>Mapped</a:t>
                      </a:r>
                    </a:p>
                  </a:txBody>
                  <a:tcPr/>
                </a:tc>
                <a:tc>
                  <a:txBody>
                    <a:bodyPr/>
                    <a:lstStyle/>
                    <a:p>
                      <a:r>
                        <a:rPr lang="en-US" dirty="0">
                          <a:latin typeface="Candara" panose="020E0502030303020204" pitchFamily="34" charset="0"/>
                        </a:rPr>
                        <a:t>Unmapped</a:t>
                      </a:r>
                    </a:p>
                  </a:txBody>
                  <a:tcPr/>
                </a:tc>
                <a:extLst>
                  <a:ext uri="{0D108BD9-81ED-4DB2-BD59-A6C34878D82A}">
                    <a16:rowId xmlns:a16="http://schemas.microsoft.com/office/drawing/2014/main" val="1352878452"/>
                  </a:ext>
                </a:extLst>
              </a:tr>
              <a:tr h="400038">
                <a:tc>
                  <a:txBody>
                    <a:bodyPr/>
                    <a:lstStyle/>
                    <a:p>
                      <a:endParaRPr lang="en-US" dirty="0"/>
                    </a:p>
                  </a:txBody>
                  <a:tcPr/>
                </a:tc>
                <a:tc>
                  <a:txBody>
                    <a:bodyPr/>
                    <a:lstStyle/>
                    <a:p>
                      <a:endParaRPr lang="en-US"/>
                    </a:p>
                  </a:txBody>
                  <a:tcPr/>
                </a:tc>
                <a:extLst>
                  <a:ext uri="{0D108BD9-81ED-4DB2-BD59-A6C34878D82A}">
                    <a16:rowId xmlns:a16="http://schemas.microsoft.com/office/drawing/2014/main" val="2988912544"/>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323068587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1417660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732966870"/>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516464492"/>
                  </a:ext>
                </a:extLst>
              </a:tr>
              <a:tr h="400038">
                <a:tc>
                  <a:txBody>
                    <a:bodyPr/>
                    <a:lstStyle/>
                    <a:p>
                      <a:endParaRPr lang="en-US"/>
                    </a:p>
                  </a:txBody>
                  <a:tcPr/>
                </a:tc>
                <a:tc>
                  <a:txBody>
                    <a:bodyPr/>
                    <a:lstStyle/>
                    <a:p>
                      <a:endParaRPr lang="en-US" dirty="0"/>
                    </a:p>
                  </a:txBody>
                  <a:tcPr/>
                </a:tc>
                <a:extLst>
                  <a:ext uri="{0D108BD9-81ED-4DB2-BD59-A6C34878D82A}">
                    <a16:rowId xmlns:a16="http://schemas.microsoft.com/office/drawing/2014/main" val="251828944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6525011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112262769"/>
                  </a:ext>
                </a:extLst>
              </a:tr>
              <a:tr h="40003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68681502"/>
                  </a:ext>
                </a:extLst>
              </a:tr>
            </a:tbl>
          </a:graphicData>
        </a:graphic>
      </p:graphicFrame>
      <p:sp>
        <p:nvSpPr>
          <p:cNvPr id="132" name="Oval 131">
            <a:extLst>
              <a:ext uri="{FF2B5EF4-FFF2-40B4-BE49-F238E27FC236}">
                <a16:creationId xmlns:a16="http://schemas.microsoft.com/office/drawing/2014/main" id="{C9D8D91F-4791-E749-BED6-0F891CB63334}"/>
              </a:ext>
            </a:extLst>
          </p:cNvPr>
          <p:cNvSpPr/>
          <p:nvPr/>
        </p:nvSpPr>
        <p:spPr>
          <a:xfrm>
            <a:off x="5221084" y="3202909"/>
            <a:ext cx="317785" cy="3351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p:txBody>
      </p:sp>
      <p:cxnSp>
        <p:nvCxnSpPr>
          <p:cNvPr id="135" name="Straight Arrow Connector 134">
            <a:extLst>
              <a:ext uri="{FF2B5EF4-FFF2-40B4-BE49-F238E27FC236}">
                <a16:creationId xmlns:a16="http://schemas.microsoft.com/office/drawing/2014/main" id="{47BCE91F-0EAF-3542-AD37-9057DB38BFE8}"/>
              </a:ext>
            </a:extLst>
          </p:cNvPr>
          <p:cNvCxnSpPr/>
          <p:nvPr/>
        </p:nvCxnSpPr>
        <p:spPr>
          <a:xfrm>
            <a:off x="4519246" y="2577624"/>
            <a:ext cx="0" cy="668082"/>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9E45B843-2A54-C348-8B63-126E276F6248}"/>
              </a:ext>
            </a:extLst>
          </p:cNvPr>
          <p:cNvCxnSpPr>
            <a:cxnSpLocks/>
            <a:endCxn id="132" idx="1"/>
          </p:cNvCxnSpPr>
          <p:nvPr/>
        </p:nvCxnSpPr>
        <p:spPr>
          <a:xfrm>
            <a:off x="4559582" y="2588367"/>
            <a:ext cx="708041" cy="663624"/>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777964CB-96F0-C849-89E4-BA5395A3E76B}"/>
              </a:ext>
            </a:extLst>
          </p:cNvPr>
          <p:cNvCxnSpPr>
            <a:cxnSpLocks/>
            <a:endCxn id="122" idx="0"/>
          </p:cNvCxnSpPr>
          <p:nvPr/>
        </p:nvCxnSpPr>
        <p:spPr>
          <a:xfrm flipH="1">
            <a:off x="4379144" y="3655647"/>
            <a:ext cx="988994" cy="788296"/>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26F4B309-2E66-1F43-8666-4163483EE322}"/>
              </a:ext>
            </a:extLst>
          </p:cNvPr>
          <p:cNvCxnSpPr>
            <a:cxnSpLocks/>
            <a:endCxn id="122" idx="0"/>
          </p:cNvCxnSpPr>
          <p:nvPr/>
        </p:nvCxnSpPr>
        <p:spPr>
          <a:xfrm flipH="1">
            <a:off x="4379144" y="3701182"/>
            <a:ext cx="42522" cy="742761"/>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a:extLst>
              <a:ext uri="{FF2B5EF4-FFF2-40B4-BE49-F238E27FC236}">
                <a16:creationId xmlns:a16="http://schemas.microsoft.com/office/drawing/2014/main" id="{9799101E-4C2E-D744-AFCC-E26BC95CAA93}"/>
              </a:ext>
            </a:extLst>
          </p:cNvPr>
          <p:cNvCxnSpPr>
            <a:cxnSpLocks/>
          </p:cNvCxnSpPr>
          <p:nvPr/>
        </p:nvCxnSpPr>
        <p:spPr>
          <a:xfrm>
            <a:off x="5454048" y="2615997"/>
            <a:ext cx="872666" cy="606075"/>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4" name="Curved Connector 153">
            <a:extLst>
              <a:ext uri="{FF2B5EF4-FFF2-40B4-BE49-F238E27FC236}">
                <a16:creationId xmlns:a16="http://schemas.microsoft.com/office/drawing/2014/main" id="{7600CF1B-94FC-634C-B1E0-35EDAB679B03}"/>
              </a:ext>
            </a:extLst>
          </p:cNvPr>
          <p:cNvCxnSpPr>
            <a:cxnSpLocks/>
            <a:stCxn id="112" idx="1"/>
            <a:endCxn id="102" idx="1"/>
          </p:cNvCxnSpPr>
          <p:nvPr/>
        </p:nvCxnSpPr>
        <p:spPr>
          <a:xfrm rot="10800000" flipH="1">
            <a:off x="4037680" y="2358175"/>
            <a:ext cx="194316" cy="2285818"/>
          </a:xfrm>
          <a:prstGeom prst="curvedConnector3">
            <a:avLst>
              <a:gd name="adj1" fmla="val -117643"/>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71" name="Oval 170">
            <a:extLst>
              <a:ext uri="{FF2B5EF4-FFF2-40B4-BE49-F238E27FC236}">
                <a16:creationId xmlns:a16="http://schemas.microsoft.com/office/drawing/2014/main" id="{959DAF8C-5CF1-C54A-9726-8576516B7328}"/>
              </a:ext>
            </a:extLst>
          </p:cNvPr>
          <p:cNvSpPr/>
          <p:nvPr/>
        </p:nvSpPr>
        <p:spPr>
          <a:xfrm>
            <a:off x="9565137" y="4208650"/>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72" name="Oval 171">
            <a:extLst>
              <a:ext uri="{FF2B5EF4-FFF2-40B4-BE49-F238E27FC236}">
                <a16:creationId xmlns:a16="http://schemas.microsoft.com/office/drawing/2014/main" id="{2D585D16-FDB1-0E4B-9E1F-3C1CB57EAE3E}"/>
              </a:ext>
            </a:extLst>
          </p:cNvPr>
          <p:cNvSpPr/>
          <p:nvPr/>
        </p:nvSpPr>
        <p:spPr>
          <a:xfrm>
            <a:off x="11083787"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73" name="Oval 172">
            <a:extLst>
              <a:ext uri="{FF2B5EF4-FFF2-40B4-BE49-F238E27FC236}">
                <a16:creationId xmlns:a16="http://schemas.microsoft.com/office/drawing/2014/main" id="{5C81E376-CE67-A74D-8740-5D66B4094CE5}"/>
              </a:ext>
            </a:extLst>
          </p:cNvPr>
          <p:cNvSpPr/>
          <p:nvPr/>
        </p:nvSpPr>
        <p:spPr>
          <a:xfrm>
            <a:off x="9539577" y="3809127"/>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74" name="Oval 173">
            <a:extLst>
              <a:ext uri="{FF2B5EF4-FFF2-40B4-BE49-F238E27FC236}">
                <a16:creationId xmlns:a16="http://schemas.microsoft.com/office/drawing/2014/main" id="{9E371883-4DC7-3941-93B6-9A7CA57391A7}"/>
              </a:ext>
            </a:extLst>
          </p:cNvPr>
          <p:cNvSpPr/>
          <p:nvPr/>
        </p:nvSpPr>
        <p:spPr>
          <a:xfrm>
            <a:off x="11083787" y="2615997"/>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75" name="Oval 174">
            <a:extLst>
              <a:ext uri="{FF2B5EF4-FFF2-40B4-BE49-F238E27FC236}">
                <a16:creationId xmlns:a16="http://schemas.microsoft.com/office/drawing/2014/main" id="{63216AE6-58D0-0940-98CA-47C0AA661F8C}"/>
              </a:ext>
            </a:extLst>
          </p:cNvPr>
          <p:cNvSpPr/>
          <p:nvPr/>
        </p:nvSpPr>
        <p:spPr>
          <a:xfrm>
            <a:off x="9502207" y="302133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76" name="Oval 175">
            <a:extLst>
              <a:ext uri="{FF2B5EF4-FFF2-40B4-BE49-F238E27FC236}">
                <a16:creationId xmlns:a16="http://schemas.microsoft.com/office/drawing/2014/main" id="{ADD97746-0B76-4D44-880B-343911C75384}"/>
              </a:ext>
            </a:extLst>
          </p:cNvPr>
          <p:cNvSpPr/>
          <p:nvPr/>
        </p:nvSpPr>
        <p:spPr>
          <a:xfrm>
            <a:off x="9486384" y="262046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77" name="Oval 176">
            <a:extLst>
              <a:ext uri="{FF2B5EF4-FFF2-40B4-BE49-F238E27FC236}">
                <a16:creationId xmlns:a16="http://schemas.microsoft.com/office/drawing/2014/main" id="{728D6076-0800-2A48-BAD6-77E53C4334CE}"/>
              </a:ext>
            </a:extLst>
          </p:cNvPr>
          <p:cNvSpPr/>
          <p:nvPr/>
        </p:nvSpPr>
        <p:spPr>
          <a:xfrm>
            <a:off x="9486384"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78" name="Oval 177">
            <a:extLst>
              <a:ext uri="{FF2B5EF4-FFF2-40B4-BE49-F238E27FC236}">
                <a16:creationId xmlns:a16="http://schemas.microsoft.com/office/drawing/2014/main" id="{83D68CA8-07C6-B241-B06B-03159F943C89}"/>
              </a:ext>
            </a:extLst>
          </p:cNvPr>
          <p:cNvSpPr/>
          <p:nvPr/>
        </p:nvSpPr>
        <p:spPr>
          <a:xfrm>
            <a:off x="9544439" y="342718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79" name="Oval 178">
            <a:extLst>
              <a:ext uri="{FF2B5EF4-FFF2-40B4-BE49-F238E27FC236}">
                <a16:creationId xmlns:a16="http://schemas.microsoft.com/office/drawing/2014/main" id="{0DA2FB57-6C64-A140-A308-01C8C661A6EC}"/>
              </a:ext>
            </a:extLst>
          </p:cNvPr>
          <p:cNvSpPr/>
          <p:nvPr/>
        </p:nvSpPr>
        <p:spPr>
          <a:xfrm>
            <a:off x="9581624" y="463505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28" name="TextBox 127">
            <a:extLst>
              <a:ext uri="{FF2B5EF4-FFF2-40B4-BE49-F238E27FC236}">
                <a16:creationId xmlns:a16="http://schemas.microsoft.com/office/drawing/2014/main" id="{B3FC6458-3D6D-4D43-81A6-60B13BA9E008}"/>
              </a:ext>
            </a:extLst>
          </p:cNvPr>
          <p:cNvSpPr txBox="1"/>
          <p:nvPr/>
        </p:nvSpPr>
        <p:spPr>
          <a:xfrm>
            <a:off x="8722871" y="862752"/>
            <a:ext cx="359394" cy="523220"/>
          </a:xfrm>
          <a:prstGeom prst="rect">
            <a:avLst/>
          </a:prstGeom>
          <a:noFill/>
        </p:spPr>
        <p:txBody>
          <a:bodyPr wrap="none" rtlCol="0">
            <a:spAutoFit/>
          </a:bodyPr>
          <a:lstStyle/>
          <a:p>
            <a:r>
              <a:rPr lang="en-US" sz="2800" dirty="0">
                <a:solidFill>
                  <a:srgbClr val="FF0000"/>
                </a:solidFill>
                <a:latin typeface="Candara" panose="020E0502030303020204" pitchFamily="34" charset="0"/>
              </a:rPr>
              <a:t>3</a:t>
            </a:r>
          </a:p>
        </p:txBody>
      </p:sp>
      <p:sp>
        <p:nvSpPr>
          <p:cNvPr id="137" name="Oval 136">
            <a:extLst>
              <a:ext uri="{FF2B5EF4-FFF2-40B4-BE49-F238E27FC236}">
                <a16:creationId xmlns:a16="http://schemas.microsoft.com/office/drawing/2014/main" id="{FAFD0FB1-E045-AD4A-9529-59583356B352}"/>
              </a:ext>
            </a:extLst>
          </p:cNvPr>
          <p:cNvSpPr/>
          <p:nvPr/>
        </p:nvSpPr>
        <p:spPr>
          <a:xfrm>
            <a:off x="299266" y="1587122"/>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17" name="Oval 116">
            <a:extLst>
              <a:ext uri="{FF2B5EF4-FFF2-40B4-BE49-F238E27FC236}">
                <a16:creationId xmlns:a16="http://schemas.microsoft.com/office/drawing/2014/main" id="{71C590E1-B3E2-3F45-B59C-43D410E6D7EE}"/>
              </a:ext>
            </a:extLst>
          </p:cNvPr>
          <p:cNvSpPr/>
          <p:nvPr/>
        </p:nvSpPr>
        <p:spPr>
          <a:xfrm>
            <a:off x="843613" y="215904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23" name="Oval 122">
            <a:extLst>
              <a:ext uri="{FF2B5EF4-FFF2-40B4-BE49-F238E27FC236}">
                <a16:creationId xmlns:a16="http://schemas.microsoft.com/office/drawing/2014/main" id="{A94D789C-3AAD-E244-B57D-CB508FFCE158}"/>
              </a:ext>
            </a:extLst>
          </p:cNvPr>
          <p:cNvSpPr/>
          <p:nvPr/>
        </p:nvSpPr>
        <p:spPr>
          <a:xfrm>
            <a:off x="639300" y="1058686"/>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41" name="Oval 140">
            <a:extLst>
              <a:ext uri="{FF2B5EF4-FFF2-40B4-BE49-F238E27FC236}">
                <a16:creationId xmlns:a16="http://schemas.microsoft.com/office/drawing/2014/main" id="{201B8F38-4647-1248-9ECB-07C1C022B49F}"/>
              </a:ext>
            </a:extLst>
          </p:cNvPr>
          <p:cNvSpPr/>
          <p:nvPr/>
        </p:nvSpPr>
        <p:spPr>
          <a:xfrm>
            <a:off x="843613" y="1574450"/>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43" name="Oval 142">
            <a:extLst>
              <a:ext uri="{FF2B5EF4-FFF2-40B4-BE49-F238E27FC236}">
                <a16:creationId xmlns:a16="http://schemas.microsoft.com/office/drawing/2014/main" id="{5C1A62EC-750B-BC40-B1A2-FB75478C7B32}"/>
              </a:ext>
            </a:extLst>
          </p:cNvPr>
          <p:cNvSpPr/>
          <p:nvPr/>
        </p:nvSpPr>
        <p:spPr>
          <a:xfrm>
            <a:off x="322650" y="272410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45" name="Oval 144">
            <a:extLst>
              <a:ext uri="{FF2B5EF4-FFF2-40B4-BE49-F238E27FC236}">
                <a16:creationId xmlns:a16="http://schemas.microsoft.com/office/drawing/2014/main" id="{0C0EE24E-AD84-0F43-A189-06ADAA6A1C55}"/>
              </a:ext>
            </a:extLst>
          </p:cNvPr>
          <p:cNvSpPr/>
          <p:nvPr/>
        </p:nvSpPr>
        <p:spPr>
          <a:xfrm>
            <a:off x="309021" y="2154555"/>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20" name="TextBox 119">
            <a:extLst>
              <a:ext uri="{FF2B5EF4-FFF2-40B4-BE49-F238E27FC236}">
                <a16:creationId xmlns:a16="http://schemas.microsoft.com/office/drawing/2014/main" id="{04B7077B-CB5F-6D4F-8782-0930A5EDB097}"/>
              </a:ext>
            </a:extLst>
          </p:cNvPr>
          <p:cNvSpPr txBox="1"/>
          <p:nvPr/>
        </p:nvSpPr>
        <p:spPr>
          <a:xfrm>
            <a:off x="1084265" y="1225178"/>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
        <p:nvSpPr>
          <p:cNvPr id="125" name="TextBox 124">
            <a:extLst>
              <a:ext uri="{FF2B5EF4-FFF2-40B4-BE49-F238E27FC236}">
                <a16:creationId xmlns:a16="http://schemas.microsoft.com/office/drawing/2014/main" id="{B8842509-1B21-EA46-B3D9-22D3E0937029}"/>
              </a:ext>
            </a:extLst>
          </p:cNvPr>
          <p:cNvSpPr txBox="1"/>
          <p:nvPr/>
        </p:nvSpPr>
        <p:spPr>
          <a:xfrm>
            <a:off x="205381" y="2445977"/>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118740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547 0.00024 L 0.12435 -0.23588 " pathEditMode="relative" rAng="0" ptsTypes="AA">
                                      <p:cBhvr>
                                        <p:cTn id="6" dur="2000" fill="hold"/>
                                        <p:tgtEl>
                                          <p:spTgt spid="179"/>
                                        </p:tgtEl>
                                        <p:attrNameLst>
                                          <p:attrName>ppt_x</p:attrName>
                                          <p:attrName>ppt_y</p:attrName>
                                        </p:attrNameLst>
                                      </p:cBhvr>
                                      <p:rCtr x="5937" y="-118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7AA1-73BE-6442-9745-9EB8E428CB9E}"/>
              </a:ext>
            </a:extLst>
          </p:cNvPr>
          <p:cNvSpPr>
            <a:spLocks noGrp="1"/>
          </p:cNvSpPr>
          <p:nvPr>
            <p:ph type="title"/>
          </p:nvPr>
        </p:nvSpPr>
        <p:spPr/>
        <p:txBody>
          <a:bodyPr/>
          <a:lstStyle/>
          <a:p>
            <a:r>
              <a:rPr lang="en-US" dirty="0"/>
              <a:t>Motivating Example</a:t>
            </a:r>
          </a:p>
        </p:txBody>
      </p:sp>
      <p:sp>
        <p:nvSpPr>
          <p:cNvPr id="3" name="Slide Number Placeholder 2">
            <a:extLst>
              <a:ext uri="{FF2B5EF4-FFF2-40B4-BE49-F238E27FC236}">
                <a16:creationId xmlns:a16="http://schemas.microsoft.com/office/drawing/2014/main" id="{57C3736A-783B-D741-98C7-0B0E912E5B95}"/>
              </a:ext>
            </a:extLst>
          </p:cNvPr>
          <p:cNvSpPr>
            <a:spLocks noGrp="1"/>
          </p:cNvSpPr>
          <p:nvPr>
            <p:ph type="sldNum" sz="quarter" idx="12"/>
          </p:nvPr>
        </p:nvSpPr>
        <p:spPr/>
        <p:txBody>
          <a:bodyPr/>
          <a:lstStyle/>
          <a:p>
            <a:fld id="{86E00D81-A243-204E-9897-44BD133A87DB}" type="slidenum">
              <a:rPr lang="en-US" smtClean="0"/>
              <a:t>23</a:t>
            </a:fld>
            <a:endParaRPr lang="en-US" dirty="0"/>
          </a:p>
        </p:txBody>
      </p:sp>
      <p:grpSp>
        <p:nvGrpSpPr>
          <p:cNvPr id="75" name="Group 74">
            <a:extLst>
              <a:ext uri="{FF2B5EF4-FFF2-40B4-BE49-F238E27FC236}">
                <a16:creationId xmlns:a16="http://schemas.microsoft.com/office/drawing/2014/main" id="{1CB9E869-6AE8-0A46-A49D-9C8849733028}"/>
              </a:ext>
            </a:extLst>
          </p:cNvPr>
          <p:cNvGrpSpPr/>
          <p:nvPr/>
        </p:nvGrpSpPr>
        <p:grpSpPr>
          <a:xfrm>
            <a:off x="305023" y="1062743"/>
            <a:ext cx="868869" cy="2475320"/>
            <a:chOff x="366807" y="2496126"/>
            <a:chExt cx="1055232" cy="3006249"/>
          </a:xfrm>
        </p:grpSpPr>
        <p:sp>
          <p:nvSpPr>
            <p:cNvPr id="7" name="Oval 6">
              <a:extLst>
                <a:ext uri="{FF2B5EF4-FFF2-40B4-BE49-F238E27FC236}">
                  <a16:creationId xmlns:a16="http://schemas.microsoft.com/office/drawing/2014/main" id="{214A422C-5D34-C74B-9334-A2D1A935B83B}"/>
                </a:ext>
              </a:extLst>
            </p:cNvPr>
            <p:cNvSpPr/>
            <p:nvPr/>
          </p:nvSpPr>
          <p:spPr>
            <a:xfrm>
              <a:off x="396442" y="452151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E32DDCA3-8419-704A-82FD-CBDED0688041}"/>
                </a:ext>
              </a:extLst>
            </p:cNvPr>
            <p:cNvSpPr/>
            <p:nvPr/>
          </p:nvSpPr>
          <p:spPr>
            <a:xfrm>
              <a:off x="761234" y="249612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9722F383-BDB2-FB4C-8CE9-C8578F000C8C}"/>
                </a:ext>
              </a:extLst>
            </p:cNvPr>
            <p:cNvSpPr/>
            <p:nvPr/>
          </p:nvSpPr>
          <p:spPr>
            <a:xfrm>
              <a:off x="366807" y="3120627"/>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DCDF050E-524C-7742-9955-1C1DFC8C713C}"/>
                </a:ext>
              </a:extLst>
            </p:cNvPr>
            <p:cNvSpPr/>
            <p:nvPr/>
          </p:nvSpPr>
          <p:spPr>
            <a:xfrm>
              <a:off x="1027612" y="312441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41650FC-F931-744F-9436-A3967195732D}"/>
                </a:ext>
              </a:extLst>
            </p:cNvPr>
            <p:cNvSpPr/>
            <p:nvPr/>
          </p:nvSpPr>
          <p:spPr>
            <a:xfrm>
              <a:off x="378355" y="382757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59B5643A-FC84-AB45-AC35-10F11C813E56}"/>
                </a:ext>
              </a:extLst>
            </p:cNvPr>
            <p:cNvSpPr/>
            <p:nvPr/>
          </p:nvSpPr>
          <p:spPr>
            <a:xfrm>
              <a:off x="784719" y="5086391"/>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8F4E0736-27A8-4749-A30E-B6708ECF9BCD}"/>
                </a:ext>
              </a:extLst>
            </p:cNvPr>
            <p:cNvCxnSpPr>
              <a:stCxn id="8" idx="4"/>
              <a:endCxn id="9" idx="0"/>
            </p:cNvCxnSpPr>
            <p:nvPr/>
          </p:nvCxnSpPr>
          <p:spPr>
            <a:xfrm flipH="1">
              <a:off x="564020" y="2912110"/>
              <a:ext cx="394427" cy="2085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A83B5C4-D70B-2F4B-8D81-6A8175BB3D38}"/>
                </a:ext>
              </a:extLst>
            </p:cNvPr>
            <p:cNvCxnSpPr>
              <a:stCxn id="8" idx="4"/>
              <a:endCxn id="10" idx="0"/>
            </p:cNvCxnSpPr>
            <p:nvPr/>
          </p:nvCxnSpPr>
          <p:spPr>
            <a:xfrm>
              <a:off x="958447" y="2912110"/>
              <a:ext cx="266378" cy="212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C65753C-EA29-934B-BCCF-A79BC3F87C37}"/>
                </a:ext>
              </a:extLst>
            </p:cNvPr>
            <p:cNvCxnSpPr>
              <a:cxnSpLocks/>
              <a:stCxn id="9" idx="4"/>
              <a:endCxn id="11" idx="0"/>
            </p:cNvCxnSpPr>
            <p:nvPr/>
          </p:nvCxnSpPr>
          <p:spPr>
            <a:xfrm>
              <a:off x="564021" y="3536611"/>
              <a:ext cx="11548" cy="290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742C948-749C-7949-897A-0A28F0EC8016}"/>
                </a:ext>
              </a:extLst>
            </p:cNvPr>
            <p:cNvCxnSpPr>
              <a:cxnSpLocks/>
              <a:stCxn id="11" idx="4"/>
              <a:endCxn id="7" idx="0"/>
            </p:cNvCxnSpPr>
            <p:nvPr/>
          </p:nvCxnSpPr>
          <p:spPr>
            <a:xfrm>
              <a:off x="575569" y="4243556"/>
              <a:ext cx="18087" cy="27796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E5FB9D65-A092-A24A-AC70-308CDFF2CC9D}"/>
                </a:ext>
              </a:extLst>
            </p:cNvPr>
            <p:cNvSpPr/>
            <p:nvPr/>
          </p:nvSpPr>
          <p:spPr>
            <a:xfrm>
              <a:off x="1027612" y="3834394"/>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518E49F5-E148-224C-88AC-76250BFB5394}"/>
                </a:ext>
              </a:extLst>
            </p:cNvPr>
            <p:cNvCxnSpPr>
              <a:cxnSpLocks/>
              <a:stCxn id="10" idx="4"/>
              <a:endCxn id="38" idx="0"/>
            </p:cNvCxnSpPr>
            <p:nvPr/>
          </p:nvCxnSpPr>
          <p:spPr>
            <a:xfrm>
              <a:off x="1224826" y="3540396"/>
              <a:ext cx="0" cy="293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32382AF0-2825-3B43-89B9-24136299C2D6}"/>
                </a:ext>
              </a:extLst>
            </p:cNvPr>
            <p:cNvCxnSpPr>
              <a:cxnSpLocks/>
              <a:stCxn id="7" idx="4"/>
              <a:endCxn id="15" idx="1"/>
            </p:cNvCxnSpPr>
            <p:nvPr/>
          </p:nvCxnSpPr>
          <p:spPr>
            <a:xfrm>
              <a:off x="593656" y="4937500"/>
              <a:ext cx="248825" cy="209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Curved Connector 49">
              <a:extLst>
                <a:ext uri="{FF2B5EF4-FFF2-40B4-BE49-F238E27FC236}">
                  <a16:creationId xmlns:a16="http://schemas.microsoft.com/office/drawing/2014/main" id="{2F428D7E-1D17-824A-BDEF-FEC5696F2E20}"/>
                </a:ext>
              </a:extLst>
            </p:cNvPr>
            <p:cNvCxnSpPr>
              <a:stCxn id="15" idx="0"/>
              <a:endCxn id="11" idx="6"/>
            </p:cNvCxnSpPr>
            <p:nvPr/>
          </p:nvCxnSpPr>
          <p:spPr>
            <a:xfrm rot="16200000" flipV="1">
              <a:off x="351945" y="4456402"/>
              <a:ext cx="1050827" cy="20915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2" name="Curved Connector 51">
              <a:extLst>
                <a:ext uri="{FF2B5EF4-FFF2-40B4-BE49-F238E27FC236}">
                  <a16:creationId xmlns:a16="http://schemas.microsoft.com/office/drawing/2014/main" id="{B3A504E4-170A-C14F-AEFF-158F9A2F2405}"/>
                </a:ext>
              </a:extLst>
            </p:cNvPr>
            <p:cNvCxnSpPr>
              <a:stCxn id="7" idx="2"/>
              <a:endCxn id="11" idx="2"/>
            </p:cNvCxnSpPr>
            <p:nvPr/>
          </p:nvCxnSpPr>
          <p:spPr>
            <a:xfrm rot="10800000">
              <a:off x="378356" y="4035564"/>
              <a:ext cx="18087" cy="693944"/>
            </a:xfrm>
            <a:prstGeom prst="curvedConnector3">
              <a:avLst>
                <a:gd name="adj1" fmla="val 866065"/>
              </a:avLst>
            </a:prstGeom>
            <a:ln>
              <a:tailEnd type="triangle"/>
            </a:ln>
          </p:spPr>
          <p:style>
            <a:lnRef idx="1">
              <a:schemeClr val="dk1"/>
            </a:lnRef>
            <a:fillRef idx="0">
              <a:schemeClr val="dk1"/>
            </a:fillRef>
            <a:effectRef idx="0">
              <a:schemeClr val="dk1"/>
            </a:effectRef>
            <a:fontRef idx="minor">
              <a:schemeClr val="tx1"/>
            </a:fontRef>
          </p:style>
        </p:cxnSp>
        <p:cxnSp>
          <p:nvCxnSpPr>
            <p:cNvPr id="54" name="Curved Connector 53">
              <a:extLst>
                <a:ext uri="{FF2B5EF4-FFF2-40B4-BE49-F238E27FC236}">
                  <a16:creationId xmlns:a16="http://schemas.microsoft.com/office/drawing/2014/main" id="{07FC40AB-BABF-2948-A7BA-3839DE3BE778}"/>
                </a:ext>
              </a:extLst>
            </p:cNvPr>
            <p:cNvCxnSpPr>
              <a:stCxn id="10" idx="7"/>
              <a:endCxn id="8" idx="6"/>
            </p:cNvCxnSpPr>
            <p:nvPr/>
          </p:nvCxnSpPr>
          <p:spPr>
            <a:xfrm rot="16200000" flipV="1">
              <a:off x="1019363" y="2840417"/>
              <a:ext cx="481213" cy="208616"/>
            </a:xfrm>
            <a:prstGeom prst="curvedConnector2">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grpSp>
      <p:sp>
        <p:nvSpPr>
          <p:cNvPr id="76" name="TextBox 75">
            <a:extLst>
              <a:ext uri="{FF2B5EF4-FFF2-40B4-BE49-F238E27FC236}">
                <a16:creationId xmlns:a16="http://schemas.microsoft.com/office/drawing/2014/main" id="{254C408A-53FD-9048-A7F6-B36C9E573A80}"/>
              </a:ext>
            </a:extLst>
          </p:cNvPr>
          <p:cNvSpPr txBox="1"/>
          <p:nvPr/>
        </p:nvSpPr>
        <p:spPr>
          <a:xfrm>
            <a:off x="171226" y="3786893"/>
            <a:ext cx="19672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 DFG of a loop</a:t>
            </a:r>
          </a:p>
        </p:txBody>
      </p:sp>
      <p:grpSp>
        <p:nvGrpSpPr>
          <p:cNvPr id="78" name="Group 77">
            <a:extLst>
              <a:ext uri="{FF2B5EF4-FFF2-40B4-BE49-F238E27FC236}">
                <a16:creationId xmlns:a16="http://schemas.microsoft.com/office/drawing/2014/main" id="{B6AC87D8-26CC-FF46-A512-4983D2B64FBD}"/>
              </a:ext>
            </a:extLst>
          </p:cNvPr>
          <p:cNvGrpSpPr/>
          <p:nvPr/>
        </p:nvGrpSpPr>
        <p:grpSpPr>
          <a:xfrm>
            <a:off x="228399" y="4445861"/>
            <a:ext cx="2959644" cy="940185"/>
            <a:chOff x="760402" y="4038081"/>
            <a:chExt cx="4043218" cy="978971"/>
          </a:xfrm>
        </p:grpSpPr>
        <p:grpSp>
          <p:nvGrpSpPr>
            <p:cNvPr id="80" name="Group 79">
              <a:extLst>
                <a:ext uri="{FF2B5EF4-FFF2-40B4-BE49-F238E27FC236}">
                  <a16:creationId xmlns:a16="http://schemas.microsoft.com/office/drawing/2014/main" id="{F869C103-3E34-964F-B189-473AB916CB65}"/>
                </a:ext>
              </a:extLst>
            </p:cNvPr>
            <p:cNvGrpSpPr/>
            <p:nvPr/>
          </p:nvGrpSpPr>
          <p:grpSpPr>
            <a:xfrm>
              <a:off x="760402" y="4038081"/>
              <a:ext cx="4043218" cy="978971"/>
              <a:chOff x="212898" y="4038081"/>
              <a:chExt cx="5185202" cy="1255476"/>
            </a:xfrm>
          </p:grpSpPr>
          <p:grpSp>
            <p:nvGrpSpPr>
              <p:cNvPr id="82" name="Group 81">
                <a:extLst>
                  <a:ext uri="{FF2B5EF4-FFF2-40B4-BE49-F238E27FC236}">
                    <a16:creationId xmlns:a16="http://schemas.microsoft.com/office/drawing/2014/main" id="{C3CF71B3-EDCA-704A-8BA5-5BA6AF19C2D8}"/>
                  </a:ext>
                </a:extLst>
              </p:cNvPr>
              <p:cNvGrpSpPr/>
              <p:nvPr/>
            </p:nvGrpSpPr>
            <p:grpSpPr>
              <a:xfrm>
                <a:off x="212898" y="4038081"/>
                <a:ext cx="2450068" cy="1201749"/>
                <a:chOff x="7968766" y="963418"/>
                <a:chExt cx="2450068" cy="1201749"/>
              </a:xfrm>
            </p:grpSpPr>
            <p:cxnSp>
              <p:nvCxnSpPr>
                <p:cNvPr id="87" name="Straight Arrow Connector 86">
                  <a:extLst>
                    <a:ext uri="{FF2B5EF4-FFF2-40B4-BE49-F238E27FC236}">
                      <a16:creationId xmlns:a16="http://schemas.microsoft.com/office/drawing/2014/main" id="{14223CDD-E741-DA4D-A0EF-6DE37D302217}"/>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8" name="Rectangle 87">
                  <a:extLst>
                    <a:ext uri="{FF2B5EF4-FFF2-40B4-BE49-F238E27FC236}">
                      <a16:creationId xmlns:a16="http://schemas.microsoft.com/office/drawing/2014/main" id="{96DBFDE4-1E51-D246-9319-07F2DC31C43A}"/>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2</a:t>
                  </a:r>
                </a:p>
              </p:txBody>
            </p:sp>
            <p:sp>
              <p:nvSpPr>
                <p:cNvPr id="89" name="Rectangle 88">
                  <a:extLst>
                    <a:ext uri="{FF2B5EF4-FFF2-40B4-BE49-F238E27FC236}">
                      <a16:creationId xmlns:a16="http://schemas.microsoft.com/office/drawing/2014/main" id="{713B99E4-EEA3-EA46-B587-46EBCF96AED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83" name="Group 82">
                <a:extLst>
                  <a:ext uri="{FF2B5EF4-FFF2-40B4-BE49-F238E27FC236}">
                    <a16:creationId xmlns:a16="http://schemas.microsoft.com/office/drawing/2014/main" id="{40CE0FB0-D374-DB47-8DD7-2738F4633648}"/>
                  </a:ext>
                </a:extLst>
              </p:cNvPr>
              <p:cNvGrpSpPr/>
              <p:nvPr/>
            </p:nvGrpSpPr>
            <p:grpSpPr>
              <a:xfrm>
                <a:off x="2948032" y="4091808"/>
                <a:ext cx="2450068" cy="1201749"/>
                <a:chOff x="7968766" y="963418"/>
                <a:chExt cx="2450068" cy="1201749"/>
              </a:xfrm>
            </p:grpSpPr>
            <p:cxnSp>
              <p:nvCxnSpPr>
                <p:cNvPr id="84" name="Straight Arrow Connector 83">
                  <a:extLst>
                    <a:ext uri="{FF2B5EF4-FFF2-40B4-BE49-F238E27FC236}">
                      <a16:creationId xmlns:a16="http://schemas.microsoft.com/office/drawing/2014/main" id="{52136142-0526-4344-9A1B-5E2237B52170}"/>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5" name="Rectangle 84">
                  <a:extLst>
                    <a:ext uri="{FF2B5EF4-FFF2-40B4-BE49-F238E27FC236}">
                      <a16:creationId xmlns:a16="http://schemas.microsoft.com/office/drawing/2014/main" id="{4DDBC3F7-5B48-BF46-A012-D9F5BDEF44A9}"/>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4</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3C759941-A726-CD4A-9B42-3D1EEC39164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3</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cxnSp>
          <p:nvCxnSpPr>
            <p:cNvPr id="81" name="Straight Arrow Connector 80">
              <a:extLst>
                <a:ext uri="{FF2B5EF4-FFF2-40B4-BE49-F238E27FC236}">
                  <a16:creationId xmlns:a16="http://schemas.microsoft.com/office/drawing/2014/main" id="{66D7358F-14E3-9840-8B09-EC23669AC20F}"/>
                </a:ext>
              </a:extLst>
            </p:cNvPr>
            <p:cNvCxnSpPr/>
            <p:nvPr/>
          </p:nvCxnSpPr>
          <p:spPr>
            <a:xfrm>
              <a:off x="2613244" y="4574441"/>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grpSp>
      <p:sp>
        <p:nvSpPr>
          <p:cNvPr id="90" name="TextBox 89">
            <a:extLst>
              <a:ext uri="{FF2B5EF4-FFF2-40B4-BE49-F238E27FC236}">
                <a16:creationId xmlns:a16="http://schemas.microsoft.com/office/drawing/2014/main" id="{45ED6F9D-7F0B-274C-A124-F56945D2D937}"/>
              </a:ext>
            </a:extLst>
          </p:cNvPr>
          <p:cNvSpPr txBox="1"/>
          <p:nvPr/>
        </p:nvSpPr>
        <p:spPr>
          <a:xfrm>
            <a:off x="433663" y="5574634"/>
            <a:ext cx="189898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 Target CGRA</a:t>
            </a:r>
          </a:p>
        </p:txBody>
      </p:sp>
      <p:grpSp>
        <p:nvGrpSpPr>
          <p:cNvPr id="115" name="Group 114">
            <a:extLst>
              <a:ext uri="{FF2B5EF4-FFF2-40B4-BE49-F238E27FC236}">
                <a16:creationId xmlns:a16="http://schemas.microsoft.com/office/drawing/2014/main" id="{3EA76A84-F975-6D41-8026-189BEBC5BF09}"/>
              </a:ext>
            </a:extLst>
          </p:cNvPr>
          <p:cNvGrpSpPr/>
          <p:nvPr/>
        </p:nvGrpSpPr>
        <p:grpSpPr>
          <a:xfrm>
            <a:off x="3350755" y="1432115"/>
            <a:ext cx="4669116" cy="4001490"/>
            <a:chOff x="6730710" y="1158583"/>
            <a:chExt cx="4669116" cy="4001490"/>
          </a:xfrm>
        </p:grpSpPr>
        <p:grpSp>
          <p:nvGrpSpPr>
            <p:cNvPr id="91" name="Group 90">
              <a:extLst>
                <a:ext uri="{FF2B5EF4-FFF2-40B4-BE49-F238E27FC236}">
                  <a16:creationId xmlns:a16="http://schemas.microsoft.com/office/drawing/2014/main" id="{A0ABACAA-CC2B-FC45-9A4A-B66DEC3D5FA0}"/>
                </a:ext>
              </a:extLst>
            </p:cNvPr>
            <p:cNvGrpSpPr/>
            <p:nvPr/>
          </p:nvGrpSpPr>
          <p:grpSpPr>
            <a:xfrm>
              <a:off x="6730710" y="1158583"/>
              <a:ext cx="4669116" cy="4001490"/>
              <a:chOff x="2479124" y="1163486"/>
              <a:chExt cx="4669116" cy="4001490"/>
            </a:xfrm>
          </p:grpSpPr>
          <p:cxnSp>
            <p:nvCxnSpPr>
              <p:cNvPr id="92" name="Straight Arrow Connector 91">
                <a:extLst>
                  <a:ext uri="{FF2B5EF4-FFF2-40B4-BE49-F238E27FC236}">
                    <a16:creationId xmlns:a16="http://schemas.microsoft.com/office/drawing/2014/main" id="{1C210D8D-0A20-6646-8BAA-B91CBF0C4598}"/>
                  </a:ext>
                </a:extLst>
              </p:cNvPr>
              <p:cNvCxnSpPr>
                <a:cxnSpLocks/>
              </p:cNvCxnSpPr>
              <p:nvPr/>
            </p:nvCxnSpPr>
            <p:spPr>
              <a:xfrm>
                <a:off x="2997987" y="1509341"/>
                <a:ext cx="0" cy="3655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D769550-BF75-EC47-AD49-04001C21589A}"/>
                  </a:ext>
                </a:extLst>
              </p:cNvPr>
              <p:cNvCxnSpPr>
                <a:cxnSpLocks/>
              </p:cNvCxnSpPr>
              <p:nvPr/>
            </p:nvCxnSpPr>
            <p:spPr>
              <a:xfrm>
                <a:off x="2997987" y="2632584"/>
                <a:ext cx="4150253" cy="3426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CCFA55A7-84F5-1848-9429-95FBABA48D1A}"/>
                  </a:ext>
                </a:extLst>
              </p:cNvPr>
              <p:cNvCxnSpPr>
                <a:cxnSpLocks/>
              </p:cNvCxnSpPr>
              <p:nvPr/>
            </p:nvCxnSpPr>
            <p:spPr>
              <a:xfrm>
                <a:off x="2986800" y="3766594"/>
                <a:ext cx="4161440" cy="2761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4747E56-D05E-EC4B-946D-6425839DD9CA}"/>
                  </a:ext>
                </a:extLst>
              </p:cNvPr>
              <p:cNvCxnSpPr>
                <a:cxnSpLocks/>
              </p:cNvCxnSpPr>
              <p:nvPr/>
            </p:nvCxnSpPr>
            <p:spPr>
              <a:xfrm>
                <a:off x="3012205" y="4974460"/>
                <a:ext cx="4124513" cy="114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9A3B2FAB-B8AB-E34D-B644-9D2A74E71104}"/>
                  </a:ext>
                </a:extLst>
              </p:cNvPr>
              <p:cNvSpPr txBox="1"/>
              <p:nvPr/>
            </p:nvSpPr>
            <p:spPr>
              <a:xfrm>
                <a:off x="2525157" y="1163486"/>
                <a:ext cx="68903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Time</a:t>
                </a:r>
              </a:p>
            </p:txBody>
          </p:sp>
          <p:sp>
            <p:nvSpPr>
              <p:cNvPr id="97" name="TextBox 96">
                <a:extLst>
                  <a:ext uri="{FF2B5EF4-FFF2-40B4-BE49-F238E27FC236}">
                    <a16:creationId xmlns:a16="http://schemas.microsoft.com/office/drawing/2014/main" id="{233BDBBA-0522-3E49-A31A-0806AFF0AA75}"/>
                  </a:ext>
                </a:extLst>
              </p:cNvPr>
              <p:cNvSpPr txBox="1"/>
              <p:nvPr/>
            </p:nvSpPr>
            <p:spPr>
              <a:xfrm>
                <a:off x="2525157" y="293669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i+1</a:t>
                </a:r>
              </a:p>
            </p:txBody>
          </p:sp>
          <p:sp>
            <p:nvSpPr>
              <p:cNvPr id="98" name="TextBox 97">
                <a:extLst>
                  <a:ext uri="{FF2B5EF4-FFF2-40B4-BE49-F238E27FC236}">
                    <a16:creationId xmlns:a16="http://schemas.microsoft.com/office/drawing/2014/main" id="{8710C221-5D20-D942-B5A5-2D6C4435C93D}"/>
                  </a:ext>
                </a:extLst>
              </p:cNvPr>
              <p:cNvSpPr txBox="1"/>
              <p:nvPr/>
            </p:nvSpPr>
            <p:spPr>
              <a:xfrm>
                <a:off x="2479124" y="1939663"/>
                <a:ext cx="350802"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T</a:t>
                </a:r>
                <a:r>
                  <a:rPr lang="en-US" baseline="-25000" dirty="0" err="1">
                    <a:latin typeface="Arial" panose="020B0604020202020204" pitchFamily="34" charset="0"/>
                    <a:cs typeface="Arial" panose="020B0604020202020204" pitchFamily="34" charset="0"/>
                  </a:rPr>
                  <a:t>i</a:t>
                </a:r>
                <a:endParaRPr lang="en-US" baseline="-25000" dirty="0">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4A15A5DF-9FFA-0349-BF3B-7A0A404B70B8}"/>
                  </a:ext>
                </a:extLst>
              </p:cNvPr>
              <p:cNvSpPr txBox="1"/>
              <p:nvPr/>
            </p:nvSpPr>
            <p:spPr>
              <a:xfrm>
                <a:off x="2539150" y="416865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i+2</a:t>
                </a:r>
              </a:p>
            </p:txBody>
          </p:sp>
        </p:grpSp>
        <p:grpSp>
          <p:nvGrpSpPr>
            <p:cNvPr id="100" name="Group 99">
              <a:extLst>
                <a:ext uri="{FF2B5EF4-FFF2-40B4-BE49-F238E27FC236}">
                  <a16:creationId xmlns:a16="http://schemas.microsoft.com/office/drawing/2014/main" id="{C0FABB88-068F-6D46-9731-BB0C1B5386A3}"/>
                </a:ext>
              </a:extLst>
            </p:cNvPr>
            <p:cNvGrpSpPr/>
            <p:nvPr/>
          </p:nvGrpSpPr>
          <p:grpSpPr>
            <a:xfrm>
              <a:off x="7611951" y="1665625"/>
              <a:ext cx="3678594" cy="890686"/>
              <a:chOff x="8083673" y="1413277"/>
              <a:chExt cx="3678594" cy="890686"/>
            </a:xfrm>
          </p:grpSpPr>
          <p:sp>
            <p:nvSpPr>
              <p:cNvPr id="101" name="Rectangle 100">
                <a:extLst>
                  <a:ext uri="{FF2B5EF4-FFF2-40B4-BE49-F238E27FC236}">
                    <a16:creationId xmlns:a16="http://schemas.microsoft.com/office/drawing/2014/main" id="{305C1481-6CDB-7940-995C-6DAB6031D8A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8758AE75-24C0-7D44-8771-516951963C0D}"/>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5938B0F4-F467-3246-B346-08CC9CE03761}"/>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6936DC9E-843A-3B4A-A7BB-2880B430C79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694908CE-F62E-C846-A7E8-DCBE971E5B3A}"/>
                </a:ext>
              </a:extLst>
            </p:cNvPr>
            <p:cNvGrpSpPr/>
            <p:nvPr/>
          </p:nvGrpSpPr>
          <p:grpSpPr>
            <a:xfrm>
              <a:off x="7479809" y="2746987"/>
              <a:ext cx="3678594" cy="890686"/>
              <a:chOff x="8083673" y="1413277"/>
              <a:chExt cx="3678594" cy="890686"/>
            </a:xfrm>
          </p:grpSpPr>
          <p:sp>
            <p:nvSpPr>
              <p:cNvPr id="106" name="Rectangle 105">
                <a:extLst>
                  <a:ext uri="{FF2B5EF4-FFF2-40B4-BE49-F238E27FC236}">
                    <a16:creationId xmlns:a16="http://schemas.microsoft.com/office/drawing/2014/main" id="{FE35895F-BA38-CA47-A8D6-A91B19A7F0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C947C9E-7592-504E-B8D5-82A63B8F2C28}"/>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D130B4DF-DD8C-CF4E-8469-C928EC2E9EFA}"/>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5FBE2DF4-4A13-8A4D-A5D5-1E2D0BCF35A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0" name="Group 109">
              <a:extLst>
                <a:ext uri="{FF2B5EF4-FFF2-40B4-BE49-F238E27FC236}">
                  <a16:creationId xmlns:a16="http://schemas.microsoft.com/office/drawing/2014/main" id="{1C1CF16E-AFB8-1D48-AA1A-B385BA84E99F}"/>
                </a:ext>
              </a:extLst>
            </p:cNvPr>
            <p:cNvGrpSpPr/>
            <p:nvPr/>
          </p:nvGrpSpPr>
          <p:grpSpPr>
            <a:xfrm>
              <a:off x="7417635" y="3951443"/>
              <a:ext cx="3678594" cy="890686"/>
              <a:chOff x="8083673" y="1413277"/>
              <a:chExt cx="3678594" cy="890686"/>
            </a:xfrm>
          </p:grpSpPr>
          <p:sp>
            <p:nvSpPr>
              <p:cNvPr id="111" name="Rectangle 110">
                <a:extLst>
                  <a:ext uri="{FF2B5EF4-FFF2-40B4-BE49-F238E27FC236}">
                    <a16:creationId xmlns:a16="http://schemas.microsoft.com/office/drawing/2014/main" id="{8FB36F18-64AF-C74E-8012-8D9F58F403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58CA6845-3747-1848-91EA-D2E3ECBA877E}"/>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D7D87D40-250A-EC42-8F9B-244343C2A3E8}"/>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743D447-3D9F-D343-B22E-E0C89D0D09E4}"/>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116" name="Oval 115">
            <a:extLst>
              <a:ext uri="{FF2B5EF4-FFF2-40B4-BE49-F238E27FC236}">
                <a16:creationId xmlns:a16="http://schemas.microsoft.com/office/drawing/2014/main" id="{DE796383-B89A-A343-A2E8-493828A42D7E}"/>
              </a:ext>
            </a:extLst>
          </p:cNvPr>
          <p:cNvSpPr/>
          <p:nvPr/>
        </p:nvSpPr>
        <p:spPr>
          <a:xfrm>
            <a:off x="5410948" y="2122273"/>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18" name="Oval 117">
            <a:extLst>
              <a:ext uri="{FF2B5EF4-FFF2-40B4-BE49-F238E27FC236}">
                <a16:creationId xmlns:a16="http://schemas.microsoft.com/office/drawing/2014/main" id="{16B944F3-4756-B74F-B6CD-ED7F6EA1C379}"/>
              </a:ext>
            </a:extLst>
          </p:cNvPr>
          <p:cNvSpPr/>
          <p:nvPr/>
        </p:nvSpPr>
        <p:spPr>
          <a:xfrm>
            <a:off x="6261871" y="323631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9" name="Oval 118">
            <a:extLst>
              <a:ext uri="{FF2B5EF4-FFF2-40B4-BE49-F238E27FC236}">
                <a16:creationId xmlns:a16="http://schemas.microsoft.com/office/drawing/2014/main" id="{A5C0A7EF-F864-8849-B303-9D8D662EE2C4}"/>
              </a:ext>
            </a:extLst>
          </p:cNvPr>
          <p:cNvSpPr/>
          <p:nvPr/>
        </p:nvSpPr>
        <p:spPr>
          <a:xfrm>
            <a:off x="4309489" y="318812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21" name="Oval 120">
            <a:extLst>
              <a:ext uri="{FF2B5EF4-FFF2-40B4-BE49-F238E27FC236}">
                <a16:creationId xmlns:a16="http://schemas.microsoft.com/office/drawing/2014/main" id="{4AFEEBF7-1DC7-FF4B-AF17-FFD93B717770}"/>
              </a:ext>
            </a:extLst>
          </p:cNvPr>
          <p:cNvSpPr/>
          <p:nvPr/>
        </p:nvSpPr>
        <p:spPr>
          <a:xfrm>
            <a:off x="4433516" y="207194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22" name="Oval 121">
            <a:extLst>
              <a:ext uri="{FF2B5EF4-FFF2-40B4-BE49-F238E27FC236}">
                <a16:creationId xmlns:a16="http://schemas.microsoft.com/office/drawing/2014/main" id="{FDA32DA0-15C6-B040-8B57-E41F554A92C0}"/>
              </a:ext>
            </a:extLst>
          </p:cNvPr>
          <p:cNvSpPr/>
          <p:nvPr/>
        </p:nvSpPr>
        <p:spPr>
          <a:xfrm>
            <a:off x="4216760" y="4443943"/>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24" name="TextBox 123">
            <a:extLst>
              <a:ext uri="{FF2B5EF4-FFF2-40B4-BE49-F238E27FC236}">
                <a16:creationId xmlns:a16="http://schemas.microsoft.com/office/drawing/2014/main" id="{77B1BE4F-44DD-7A46-876F-B370210AA964}"/>
              </a:ext>
            </a:extLst>
          </p:cNvPr>
          <p:cNvSpPr txBox="1"/>
          <p:nvPr/>
        </p:nvSpPr>
        <p:spPr>
          <a:xfrm>
            <a:off x="7394463" y="952146"/>
            <a:ext cx="1508105" cy="461665"/>
          </a:xfrm>
          <a:prstGeom prst="rect">
            <a:avLst/>
          </a:prstGeom>
          <a:noFill/>
        </p:spPr>
        <p:txBody>
          <a:bodyPr wrap="none" rtlCol="0">
            <a:spAutoFit/>
          </a:bodyPr>
          <a:lstStyle/>
          <a:p>
            <a:r>
              <a:rPr lang="en-US" sz="2400" dirty="0">
                <a:latin typeface="Candara" panose="020E0502030303020204" pitchFamily="34" charset="0"/>
              </a:rPr>
              <a:t>Attempts</a:t>
            </a:r>
            <a:r>
              <a:rPr lang="en-US" dirty="0"/>
              <a:t>: </a:t>
            </a:r>
          </a:p>
        </p:txBody>
      </p:sp>
      <p:graphicFrame>
        <p:nvGraphicFramePr>
          <p:cNvPr id="131" name="Table 131">
            <a:extLst>
              <a:ext uri="{FF2B5EF4-FFF2-40B4-BE49-F238E27FC236}">
                <a16:creationId xmlns:a16="http://schemas.microsoft.com/office/drawing/2014/main" id="{11C40379-90B4-B243-AB90-6BE2A9559061}"/>
              </a:ext>
            </a:extLst>
          </p:cNvPr>
          <p:cNvGraphicFramePr>
            <a:graphicFrameLocks noGrp="1"/>
          </p:cNvGraphicFramePr>
          <p:nvPr/>
        </p:nvGraphicFramePr>
        <p:xfrm>
          <a:off x="8988909" y="1801446"/>
          <a:ext cx="3084420" cy="4000380"/>
        </p:xfrm>
        <a:graphic>
          <a:graphicData uri="http://schemas.openxmlformats.org/drawingml/2006/table">
            <a:tbl>
              <a:tblPr firstRow="1" bandRow="1">
                <a:tableStyleId>{5940675A-B579-460E-94D1-54222C63F5DA}</a:tableStyleId>
              </a:tblPr>
              <a:tblGrid>
                <a:gridCol w="1542210">
                  <a:extLst>
                    <a:ext uri="{9D8B030D-6E8A-4147-A177-3AD203B41FA5}">
                      <a16:colId xmlns:a16="http://schemas.microsoft.com/office/drawing/2014/main" val="2463022565"/>
                    </a:ext>
                  </a:extLst>
                </a:gridCol>
                <a:gridCol w="1542210">
                  <a:extLst>
                    <a:ext uri="{9D8B030D-6E8A-4147-A177-3AD203B41FA5}">
                      <a16:colId xmlns:a16="http://schemas.microsoft.com/office/drawing/2014/main" val="1084358331"/>
                    </a:ext>
                  </a:extLst>
                </a:gridCol>
              </a:tblGrid>
              <a:tr h="400038">
                <a:tc>
                  <a:txBody>
                    <a:bodyPr/>
                    <a:lstStyle/>
                    <a:p>
                      <a:r>
                        <a:rPr lang="en-US" dirty="0">
                          <a:latin typeface="Candara" panose="020E0502030303020204" pitchFamily="34" charset="0"/>
                        </a:rPr>
                        <a:t>Mapped</a:t>
                      </a:r>
                    </a:p>
                  </a:txBody>
                  <a:tcPr/>
                </a:tc>
                <a:tc>
                  <a:txBody>
                    <a:bodyPr/>
                    <a:lstStyle/>
                    <a:p>
                      <a:r>
                        <a:rPr lang="en-US" dirty="0">
                          <a:latin typeface="Candara" panose="020E0502030303020204" pitchFamily="34" charset="0"/>
                        </a:rPr>
                        <a:t>Unmapped</a:t>
                      </a:r>
                    </a:p>
                  </a:txBody>
                  <a:tcPr/>
                </a:tc>
                <a:extLst>
                  <a:ext uri="{0D108BD9-81ED-4DB2-BD59-A6C34878D82A}">
                    <a16:rowId xmlns:a16="http://schemas.microsoft.com/office/drawing/2014/main" val="1352878452"/>
                  </a:ext>
                </a:extLst>
              </a:tr>
              <a:tr h="400038">
                <a:tc>
                  <a:txBody>
                    <a:bodyPr/>
                    <a:lstStyle/>
                    <a:p>
                      <a:endParaRPr lang="en-US" dirty="0"/>
                    </a:p>
                  </a:txBody>
                  <a:tcPr/>
                </a:tc>
                <a:tc>
                  <a:txBody>
                    <a:bodyPr/>
                    <a:lstStyle/>
                    <a:p>
                      <a:endParaRPr lang="en-US"/>
                    </a:p>
                  </a:txBody>
                  <a:tcPr/>
                </a:tc>
                <a:extLst>
                  <a:ext uri="{0D108BD9-81ED-4DB2-BD59-A6C34878D82A}">
                    <a16:rowId xmlns:a16="http://schemas.microsoft.com/office/drawing/2014/main" val="2988912544"/>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323068587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1417660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732966870"/>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516464492"/>
                  </a:ext>
                </a:extLst>
              </a:tr>
              <a:tr h="400038">
                <a:tc>
                  <a:txBody>
                    <a:bodyPr/>
                    <a:lstStyle/>
                    <a:p>
                      <a:endParaRPr lang="en-US"/>
                    </a:p>
                  </a:txBody>
                  <a:tcPr/>
                </a:tc>
                <a:tc>
                  <a:txBody>
                    <a:bodyPr/>
                    <a:lstStyle/>
                    <a:p>
                      <a:endParaRPr lang="en-US" dirty="0"/>
                    </a:p>
                  </a:txBody>
                  <a:tcPr/>
                </a:tc>
                <a:extLst>
                  <a:ext uri="{0D108BD9-81ED-4DB2-BD59-A6C34878D82A}">
                    <a16:rowId xmlns:a16="http://schemas.microsoft.com/office/drawing/2014/main" val="251828944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6525011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112262769"/>
                  </a:ext>
                </a:extLst>
              </a:tr>
              <a:tr h="40003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68681502"/>
                  </a:ext>
                </a:extLst>
              </a:tr>
            </a:tbl>
          </a:graphicData>
        </a:graphic>
      </p:graphicFrame>
      <p:sp>
        <p:nvSpPr>
          <p:cNvPr id="132" name="Oval 131">
            <a:extLst>
              <a:ext uri="{FF2B5EF4-FFF2-40B4-BE49-F238E27FC236}">
                <a16:creationId xmlns:a16="http://schemas.microsoft.com/office/drawing/2014/main" id="{C9D8D91F-4791-E749-BED6-0F891CB63334}"/>
              </a:ext>
            </a:extLst>
          </p:cNvPr>
          <p:cNvSpPr/>
          <p:nvPr/>
        </p:nvSpPr>
        <p:spPr>
          <a:xfrm>
            <a:off x="5221084" y="3202909"/>
            <a:ext cx="317785" cy="3351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p:txBody>
      </p:sp>
      <p:cxnSp>
        <p:nvCxnSpPr>
          <p:cNvPr id="135" name="Straight Arrow Connector 134">
            <a:extLst>
              <a:ext uri="{FF2B5EF4-FFF2-40B4-BE49-F238E27FC236}">
                <a16:creationId xmlns:a16="http://schemas.microsoft.com/office/drawing/2014/main" id="{47BCE91F-0EAF-3542-AD37-9057DB38BFE8}"/>
              </a:ext>
            </a:extLst>
          </p:cNvPr>
          <p:cNvCxnSpPr/>
          <p:nvPr/>
        </p:nvCxnSpPr>
        <p:spPr>
          <a:xfrm>
            <a:off x="4519246" y="2577624"/>
            <a:ext cx="0" cy="668082"/>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9E45B843-2A54-C348-8B63-126E276F6248}"/>
              </a:ext>
            </a:extLst>
          </p:cNvPr>
          <p:cNvCxnSpPr>
            <a:cxnSpLocks/>
            <a:endCxn id="132" idx="1"/>
          </p:cNvCxnSpPr>
          <p:nvPr/>
        </p:nvCxnSpPr>
        <p:spPr>
          <a:xfrm>
            <a:off x="4559582" y="2588367"/>
            <a:ext cx="708041" cy="663624"/>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777964CB-96F0-C849-89E4-BA5395A3E76B}"/>
              </a:ext>
            </a:extLst>
          </p:cNvPr>
          <p:cNvCxnSpPr>
            <a:cxnSpLocks/>
            <a:endCxn id="122" idx="0"/>
          </p:cNvCxnSpPr>
          <p:nvPr/>
        </p:nvCxnSpPr>
        <p:spPr>
          <a:xfrm flipH="1">
            <a:off x="4379144" y="3655647"/>
            <a:ext cx="988994" cy="788296"/>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26F4B309-2E66-1F43-8666-4163483EE322}"/>
              </a:ext>
            </a:extLst>
          </p:cNvPr>
          <p:cNvCxnSpPr>
            <a:cxnSpLocks/>
            <a:endCxn id="122" idx="0"/>
          </p:cNvCxnSpPr>
          <p:nvPr/>
        </p:nvCxnSpPr>
        <p:spPr>
          <a:xfrm flipH="1">
            <a:off x="4379144" y="3701182"/>
            <a:ext cx="42522" cy="742761"/>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a:extLst>
              <a:ext uri="{FF2B5EF4-FFF2-40B4-BE49-F238E27FC236}">
                <a16:creationId xmlns:a16="http://schemas.microsoft.com/office/drawing/2014/main" id="{9799101E-4C2E-D744-AFCC-E26BC95CAA93}"/>
              </a:ext>
            </a:extLst>
          </p:cNvPr>
          <p:cNvCxnSpPr>
            <a:cxnSpLocks/>
          </p:cNvCxnSpPr>
          <p:nvPr/>
        </p:nvCxnSpPr>
        <p:spPr>
          <a:xfrm>
            <a:off x="5454048" y="2615997"/>
            <a:ext cx="872666" cy="606075"/>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4" name="Curved Connector 153">
            <a:extLst>
              <a:ext uri="{FF2B5EF4-FFF2-40B4-BE49-F238E27FC236}">
                <a16:creationId xmlns:a16="http://schemas.microsoft.com/office/drawing/2014/main" id="{7600CF1B-94FC-634C-B1E0-35EDAB679B03}"/>
              </a:ext>
            </a:extLst>
          </p:cNvPr>
          <p:cNvCxnSpPr>
            <a:cxnSpLocks/>
            <a:stCxn id="112" idx="1"/>
            <a:endCxn id="102" idx="1"/>
          </p:cNvCxnSpPr>
          <p:nvPr/>
        </p:nvCxnSpPr>
        <p:spPr>
          <a:xfrm rot="10800000" flipH="1">
            <a:off x="4037680" y="2358175"/>
            <a:ext cx="194316" cy="2285818"/>
          </a:xfrm>
          <a:prstGeom prst="curvedConnector3">
            <a:avLst>
              <a:gd name="adj1" fmla="val -117643"/>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71" name="Oval 170">
            <a:extLst>
              <a:ext uri="{FF2B5EF4-FFF2-40B4-BE49-F238E27FC236}">
                <a16:creationId xmlns:a16="http://schemas.microsoft.com/office/drawing/2014/main" id="{959DAF8C-5CF1-C54A-9726-8576516B7328}"/>
              </a:ext>
            </a:extLst>
          </p:cNvPr>
          <p:cNvSpPr/>
          <p:nvPr/>
        </p:nvSpPr>
        <p:spPr>
          <a:xfrm>
            <a:off x="9565137" y="4208650"/>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72" name="Oval 171">
            <a:extLst>
              <a:ext uri="{FF2B5EF4-FFF2-40B4-BE49-F238E27FC236}">
                <a16:creationId xmlns:a16="http://schemas.microsoft.com/office/drawing/2014/main" id="{2D585D16-FDB1-0E4B-9E1F-3C1CB57EAE3E}"/>
              </a:ext>
            </a:extLst>
          </p:cNvPr>
          <p:cNvSpPr/>
          <p:nvPr/>
        </p:nvSpPr>
        <p:spPr>
          <a:xfrm>
            <a:off x="11083787"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73" name="Oval 172">
            <a:extLst>
              <a:ext uri="{FF2B5EF4-FFF2-40B4-BE49-F238E27FC236}">
                <a16:creationId xmlns:a16="http://schemas.microsoft.com/office/drawing/2014/main" id="{5C81E376-CE67-A74D-8740-5D66B4094CE5}"/>
              </a:ext>
            </a:extLst>
          </p:cNvPr>
          <p:cNvSpPr/>
          <p:nvPr/>
        </p:nvSpPr>
        <p:spPr>
          <a:xfrm>
            <a:off x="9539577" y="3809127"/>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74" name="Oval 173">
            <a:extLst>
              <a:ext uri="{FF2B5EF4-FFF2-40B4-BE49-F238E27FC236}">
                <a16:creationId xmlns:a16="http://schemas.microsoft.com/office/drawing/2014/main" id="{9E371883-4DC7-3941-93B6-9A7CA57391A7}"/>
              </a:ext>
            </a:extLst>
          </p:cNvPr>
          <p:cNvSpPr/>
          <p:nvPr/>
        </p:nvSpPr>
        <p:spPr>
          <a:xfrm>
            <a:off x="11083787" y="2615997"/>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75" name="Oval 174">
            <a:extLst>
              <a:ext uri="{FF2B5EF4-FFF2-40B4-BE49-F238E27FC236}">
                <a16:creationId xmlns:a16="http://schemas.microsoft.com/office/drawing/2014/main" id="{63216AE6-58D0-0940-98CA-47C0AA661F8C}"/>
              </a:ext>
            </a:extLst>
          </p:cNvPr>
          <p:cNvSpPr/>
          <p:nvPr/>
        </p:nvSpPr>
        <p:spPr>
          <a:xfrm>
            <a:off x="9502207" y="302133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76" name="Oval 175">
            <a:extLst>
              <a:ext uri="{FF2B5EF4-FFF2-40B4-BE49-F238E27FC236}">
                <a16:creationId xmlns:a16="http://schemas.microsoft.com/office/drawing/2014/main" id="{ADD97746-0B76-4D44-880B-343911C75384}"/>
              </a:ext>
            </a:extLst>
          </p:cNvPr>
          <p:cNvSpPr/>
          <p:nvPr/>
        </p:nvSpPr>
        <p:spPr>
          <a:xfrm>
            <a:off x="9486384" y="262046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77" name="Oval 176">
            <a:extLst>
              <a:ext uri="{FF2B5EF4-FFF2-40B4-BE49-F238E27FC236}">
                <a16:creationId xmlns:a16="http://schemas.microsoft.com/office/drawing/2014/main" id="{728D6076-0800-2A48-BAD6-77E53C4334CE}"/>
              </a:ext>
            </a:extLst>
          </p:cNvPr>
          <p:cNvSpPr/>
          <p:nvPr/>
        </p:nvSpPr>
        <p:spPr>
          <a:xfrm>
            <a:off x="9486384"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78" name="Oval 177">
            <a:extLst>
              <a:ext uri="{FF2B5EF4-FFF2-40B4-BE49-F238E27FC236}">
                <a16:creationId xmlns:a16="http://schemas.microsoft.com/office/drawing/2014/main" id="{83D68CA8-07C6-B241-B06B-03159F943C89}"/>
              </a:ext>
            </a:extLst>
          </p:cNvPr>
          <p:cNvSpPr/>
          <p:nvPr/>
        </p:nvSpPr>
        <p:spPr>
          <a:xfrm>
            <a:off x="9544439" y="342718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79" name="Oval 178">
            <a:extLst>
              <a:ext uri="{FF2B5EF4-FFF2-40B4-BE49-F238E27FC236}">
                <a16:creationId xmlns:a16="http://schemas.microsoft.com/office/drawing/2014/main" id="{0DA2FB57-6C64-A140-A308-01C8C661A6EC}"/>
              </a:ext>
            </a:extLst>
          </p:cNvPr>
          <p:cNvSpPr/>
          <p:nvPr/>
        </p:nvSpPr>
        <p:spPr>
          <a:xfrm>
            <a:off x="11099610" y="3013546"/>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28" name="TextBox 127">
            <a:extLst>
              <a:ext uri="{FF2B5EF4-FFF2-40B4-BE49-F238E27FC236}">
                <a16:creationId xmlns:a16="http://schemas.microsoft.com/office/drawing/2014/main" id="{B3FC6458-3D6D-4D43-81A6-60B13BA9E008}"/>
              </a:ext>
            </a:extLst>
          </p:cNvPr>
          <p:cNvSpPr txBox="1"/>
          <p:nvPr/>
        </p:nvSpPr>
        <p:spPr>
          <a:xfrm>
            <a:off x="8722871" y="862752"/>
            <a:ext cx="359394" cy="523220"/>
          </a:xfrm>
          <a:prstGeom prst="rect">
            <a:avLst/>
          </a:prstGeom>
          <a:noFill/>
        </p:spPr>
        <p:txBody>
          <a:bodyPr wrap="none" rtlCol="0">
            <a:spAutoFit/>
          </a:bodyPr>
          <a:lstStyle/>
          <a:p>
            <a:r>
              <a:rPr lang="en-US" sz="2800" dirty="0">
                <a:solidFill>
                  <a:srgbClr val="FF0000"/>
                </a:solidFill>
                <a:latin typeface="Candara" panose="020E0502030303020204" pitchFamily="34" charset="0"/>
              </a:rPr>
              <a:t>3</a:t>
            </a:r>
          </a:p>
        </p:txBody>
      </p:sp>
      <p:sp>
        <p:nvSpPr>
          <p:cNvPr id="137" name="Oval 136">
            <a:extLst>
              <a:ext uri="{FF2B5EF4-FFF2-40B4-BE49-F238E27FC236}">
                <a16:creationId xmlns:a16="http://schemas.microsoft.com/office/drawing/2014/main" id="{FAFD0FB1-E045-AD4A-9529-59583356B352}"/>
              </a:ext>
            </a:extLst>
          </p:cNvPr>
          <p:cNvSpPr/>
          <p:nvPr/>
        </p:nvSpPr>
        <p:spPr>
          <a:xfrm>
            <a:off x="299266" y="1587122"/>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17" name="Oval 116">
            <a:extLst>
              <a:ext uri="{FF2B5EF4-FFF2-40B4-BE49-F238E27FC236}">
                <a16:creationId xmlns:a16="http://schemas.microsoft.com/office/drawing/2014/main" id="{71C590E1-B3E2-3F45-B59C-43D410E6D7EE}"/>
              </a:ext>
            </a:extLst>
          </p:cNvPr>
          <p:cNvSpPr/>
          <p:nvPr/>
        </p:nvSpPr>
        <p:spPr>
          <a:xfrm>
            <a:off x="843613" y="215904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23" name="Oval 122">
            <a:extLst>
              <a:ext uri="{FF2B5EF4-FFF2-40B4-BE49-F238E27FC236}">
                <a16:creationId xmlns:a16="http://schemas.microsoft.com/office/drawing/2014/main" id="{A94D789C-3AAD-E244-B57D-CB508FFCE158}"/>
              </a:ext>
            </a:extLst>
          </p:cNvPr>
          <p:cNvSpPr/>
          <p:nvPr/>
        </p:nvSpPr>
        <p:spPr>
          <a:xfrm>
            <a:off x="639300" y="1058686"/>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41" name="Oval 140">
            <a:extLst>
              <a:ext uri="{FF2B5EF4-FFF2-40B4-BE49-F238E27FC236}">
                <a16:creationId xmlns:a16="http://schemas.microsoft.com/office/drawing/2014/main" id="{201B8F38-4647-1248-9ECB-07C1C022B49F}"/>
              </a:ext>
            </a:extLst>
          </p:cNvPr>
          <p:cNvSpPr/>
          <p:nvPr/>
        </p:nvSpPr>
        <p:spPr>
          <a:xfrm>
            <a:off x="843613" y="1574450"/>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43" name="Oval 142">
            <a:extLst>
              <a:ext uri="{FF2B5EF4-FFF2-40B4-BE49-F238E27FC236}">
                <a16:creationId xmlns:a16="http://schemas.microsoft.com/office/drawing/2014/main" id="{5C1A62EC-750B-BC40-B1A2-FB75478C7B32}"/>
              </a:ext>
            </a:extLst>
          </p:cNvPr>
          <p:cNvSpPr/>
          <p:nvPr/>
        </p:nvSpPr>
        <p:spPr>
          <a:xfrm>
            <a:off x="322650" y="272410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45" name="Oval 144">
            <a:extLst>
              <a:ext uri="{FF2B5EF4-FFF2-40B4-BE49-F238E27FC236}">
                <a16:creationId xmlns:a16="http://schemas.microsoft.com/office/drawing/2014/main" id="{0C0EE24E-AD84-0F43-A189-06ADAA6A1C55}"/>
              </a:ext>
            </a:extLst>
          </p:cNvPr>
          <p:cNvSpPr/>
          <p:nvPr/>
        </p:nvSpPr>
        <p:spPr>
          <a:xfrm>
            <a:off x="309021" y="2154555"/>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20" name="TextBox 119">
            <a:extLst>
              <a:ext uri="{FF2B5EF4-FFF2-40B4-BE49-F238E27FC236}">
                <a16:creationId xmlns:a16="http://schemas.microsoft.com/office/drawing/2014/main" id="{F8419841-DE8C-4142-B001-B7F57AF28176}"/>
              </a:ext>
            </a:extLst>
          </p:cNvPr>
          <p:cNvSpPr txBox="1"/>
          <p:nvPr/>
        </p:nvSpPr>
        <p:spPr>
          <a:xfrm>
            <a:off x="8706841" y="877984"/>
            <a:ext cx="375424" cy="523220"/>
          </a:xfrm>
          <a:prstGeom prst="rect">
            <a:avLst/>
          </a:prstGeom>
          <a:noFill/>
        </p:spPr>
        <p:txBody>
          <a:bodyPr wrap="none" rtlCol="0">
            <a:spAutoFit/>
          </a:bodyPr>
          <a:lstStyle/>
          <a:p>
            <a:r>
              <a:rPr lang="en-US" sz="2800" dirty="0">
                <a:solidFill>
                  <a:srgbClr val="FF0000"/>
                </a:solidFill>
                <a:latin typeface="Candara" panose="020E0502030303020204" pitchFamily="34" charset="0"/>
              </a:rPr>
              <a:t>4</a:t>
            </a:r>
          </a:p>
        </p:txBody>
      </p:sp>
      <p:sp>
        <p:nvSpPr>
          <p:cNvPr id="125" name="Oval 124">
            <a:extLst>
              <a:ext uri="{FF2B5EF4-FFF2-40B4-BE49-F238E27FC236}">
                <a16:creationId xmlns:a16="http://schemas.microsoft.com/office/drawing/2014/main" id="{0E8153DE-3935-0449-9551-2AC5D6E18885}"/>
              </a:ext>
            </a:extLst>
          </p:cNvPr>
          <p:cNvSpPr/>
          <p:nvPr/>
        </p:nvSpPr>
        <p:spPr>
          <a:xfrm>
            <a:off x="6384604" y="2149499"/>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cxnSp>
        <p:nvCxnSpPr>
          <p:cNvPr id="126" name="Straight Arrow Connector 125">
            <a:extLst>
              <a:ext uri="{FF2B5EF4-FFF2-40B4-BE49-F238E27FC236}">
                <a16:creationId xmlns:a16="http://schemas.microsoft.com/office/drawing/2014/main" id="{7BCE15C4-CFA0-CF4C-B4B1-86B493F85061}"/>
              </a:ext>
            </a:extLst>
          </p:cNvPr>
          <p:cNvCxnSpPr>
            <a:cxnSpLocks/>
            <a:endCxn id="118" idx="0"/>
          </p:cNvCxnSpPr>
          <p:nvPr/>
        </p:nvCxnSpPr>
        <p:spPr>
          <a:xfrm flipH="1">
            <a:off x="6424255" y="2643223"/>
            <a:ext cx="3450" cy="593088"/>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809E4EBF-6909-3149-BE6B-2F27A089FE58}"/>
              </a:ext>
            </a:extLst>
          </p:cNvPr>
          <p:cNvCxnSpPr>
            <a:cxnSpLocks/>
            <a:stCxn id="118" idx="4"/>
          </p:cNvCxnSpPr>
          <p:nvPr/>
        </p:nvCxnSpPr>
        <p:spPr>
          <a:xfrm flipH="1">
            <a:off x="5327247" y="3578829"/>
            <a:ext cx="1097008" cy="845288"/>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Curved Connector 13">
            <a:extLst>
              <a:ext uri="{FF2B5EF4-FFF2-40B4-BE49-F238E27FC236}">
                <a16:creationId xmlns:a16="http://schemas.microsoft.com/office/drawing/2014/main" id="{0485831C-5465-1647-A98E-8DE606589839}"/>
              </a:ext>
            </a:extLst>
          </p:cNvPr>
          <p:cNvCxnSpPr>
            <a:cxnSpLocks/>
            <a:endCxn id="125" idx="0"/>
          </p:cNvCxnSpPr>
          <p:nvPr/>
        </p:nvCxnSpPr>
        <p:spPr>
          <a:xfrm rot="5400000" flipH="1" flipV="1">
            <a:off x="4606640" y="2853173"/>
            <a:ext cx="2644022" cy="1236673"/>
          </a:xfrm>
          <a:prstGeom prst="curvedConnector5">
            <a:avLst>
              <a:gd name="adj1" fmla="val -8646"/>
              <a:gd name="adj2" fmla="val 49859"/>
              <a:gd name="adj3" fmla="val 108646"/>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3A5E288E-E92D-B643-A15F-A642123910D5}"/>
              </a:ext>
            </a:extLst>
          </p:cNvPr>
          <p:cNvCxnSpPr>
            <a:cxnSpLocks/>
          </p:cNvCxnSpPr>
          <p:nvPr/>
        </p:nvCxnSpPr>
        <p:spPr>
          <a:xfrm flipH="1">
            <a:off x="6378474" y="3605787"/>
            <a:ext cx="45781" cy="845521"/>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C200026B-DE56-0A45-BA22-389AF7F42CDF}"/>
              </a:ext>
            </a:extLst>
          </p:cNvPr>
          <p:cNvCxnSpPr>
            <a:cxnSpLocks/>
          </p:cNvCxnSpPr>
          <p:nvPr/>
        </p:nvCxnSpPr>
        <p:spPr>
          <a:xfrm>
            <a:off x="6546988" y="2643223"/>
            <a:ext cx="834725" cy="602483"/>
          </a:xfrm>
          <a:prstGeom prst="straightConnector1">
            <a:avLst/>
          </a:prstGeom>
          <a:ln w="28575">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EF4BDC0C-10FC-AA49-9329-08D726FE28A7}"/>
              </a:ext>
            </a:extLst>
          </p:cNvPr>
          <p:cNvCxnSpPr>
            <a:cxnSpLocks/>
          </p:cNvCxnSpPr>
          <p:nvPr/>
        </p:nvCxnSpPr>
        <p:spPr>
          <a:xfrm flipH="1">
            <a:off x="4588537" y="3786893"/>
            <a:ext cx="2793176" cy="670758"/>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3BF00CAC-B7BB-6649-A987-6F7D17D2BE05}"/>
              </a:ext>
            </a:extLst>
          </p:cNvPr>
          <p:cNvSpPr txBox="1"/>
          <p:nvPr/>
        </p:nvSpPr>
        <p:spPr>
          <a:xfrm>
            <a:off x="1084265" y="1225178"/>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
        <p:nvSpPr>
          <p:cNvPr id="129" name="TextBox 128">
            <a:extLst>
              <a:ext uri="{FF2B5EF4-FFF2-40B4-BE49-F238E27FC236}">
                <a16:creationId xmlns:a16="http://schemas.microsoft.com/office/drawing/2014/main" id="{43F4B550-F9B9-6B4F-B2C9-EEEA3801C3FE}"/>
              </a:ext>
            </a:extLst>
          </p:cNvPr>
          <p:cNvSpPr txBox="1"/>
          <p:nvPr/>
        </p:nvSpPr>
        <p:spPr>
          <a:xfrm>
            <a:off x="205381" y="2445977"/>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343351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4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2.08333E-6 -1.85185E-6 L -0.48776 0.21273 " pathEditMode="relative" rAng="0" ptsTypes="AA">
                                      <p:cBhvr>
                                        <p:cTn id="26" dur="2000" fill="hold"/>
                                        <p:tgtEl>
                                          <p:spTgt spid="179"/>
                                        </p:tgtEl>
                                        <p:attrNameLst>
                                          <p:attrName>ppt_x</p:attrName>
                                          <p:attrName>ppt_y</p:attrName>
                                        </p:attrNameLst>
                                      </p:cBhvr>
                                      <p:rCtr x="-24388" y="10625"/>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 0 L -0.39518 0.2625 " pathEditMode="relative" ptsTypes="AA">
                                      <p:cBhvr>
                                        <p:cTn id="38" dur="2000" fill="hold"/>
                                        <p:tgtEl>
                                          <p:spTgt spid="174"/>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0" nodeType="clickEffect">
                                  <p:stCondLst>
                                    <p:cond delay="0"/>
                                  </p:stCondLst>
                                  <p:childTnLst>
                                    <p:animMotion origin="layout" path="M 0 0 L -0.31367 0.15556 " pathEditMode="relative" ptsTypes="AA">
                                      <p:cBhvr>
                                        <p:cTn id="46" dur="2000" fill="hold"/>
                                        <p:tgtEl>
                                          <p:spTgt spid="172"/>
                                        </p:tgtEl>
                                        <p:attrNameLst>
                                          <p:attrName>ppt_x</p:attrName>
                                          <p:attrName>ppt_y</p:attrName>
                                        </p:attrNameLst>
                                      </p:cBhvr>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72" grpId="0" animBg="1"/>
      <p:bldP spid="174" grpId="0" animBg="1"/>
      <p:bldP spid="179" grpId="0" animBg="1"/>
      <p:bldP spid="128" grpId="0"/>
      <p:bldP spid="120" grpId="0"/>
      <p:bldP spid="1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7AA1-73BE-6442-9745-9EB8E428CB9E}"/>
              </a:ext>
            </a:extLst>
          </p:cNvPr>
          <p:cNvSpPr>
            <a:spLocks noGrp="1"/>
          </p:cNvSpPr>
          <p:nvPr>
            <p:ph type="title"/>
          </p:nvPr>
        </p:nvSpPr>
        <p:spPr/>
        <p:txBody>
          <a:bodyPr/>
          <a:lstStyle/>
          <a:p>
            <a:r>
              <a:rPr lang="en-US" dirty="0"/>
              <a:t>Motivating Example</a:t>
            </a:r>
          </a:p>
        </p:txBody>
      </p:sp>
      <p:sp>
        <p:nvSpPr>
          <p:cNvPr id="3" name="Slide Number Placeholder 2">
            <a:extLst>
              <a:ext uri="{FF2B5EF4-FFF2-40B4-BE49-F238E27FC236}">
                <a16:creationId xmlns:a16="http://schemas.microsoft.com/office/drawing/2014/main" id="{57C3736A-783B-D741-98C7-0B0E912E5B95}"/>
              </a:ext>
            </a:extLst>
          </p:cNvPr>
          <p:cNvSpPr>
            <a:spLocks noGrp="1"/>
          </p:cNvSpPr>
          <p:nvPr>
            <p:ph type="sldNum" sz="quarter" idx="12"/>
          </p:nvPr>
        </p:nvSpPr>
        <p:spPr/>
        <p:txBody>
          <a:bodyPr/>
          <a:lstStyle/>
          <a:p>
            <a:fld id="{86E00D81-A243-204E-9897-44BD133A87DB}" type="slidenum">
              <a:rPr lang="en-US" smtClean="0"/>
              <a:t>24</a:t>
            </a:fld>
            <a:endParaRPr lang="en-US" dirty="0"/>
          </a:p>
        </p:txBody>
      </p:sp>
      <p:grpSp>
        <p:nvGrpSpPr>
          <p:cNvPr id="75" name="Group 74">
            <a:extLst>
              <a:ext uri="{FF2B5EF4-FFF2-40B4-BE49-F238E27FC236}">
                <a16:creationId xmlns:a16="http://schemas.microsoft.com/office/drawing/2014/main" id="{1CB9E869-6AE8-0A46-A49D-9C8849733028}"/>
              </a:ext>
            </a:extLst>
          </p:cNvPr>
          <p:cNvGrpSpPr/>
          <p:nvPr/>
        </p:nvGrpSpPr>
        <p:grpSpPr>
          <a:xfrm>
            <a:off x="305023" y="1062743"/>
            <a:ext cx="868869" cy="2475320"/>
            <a:chOff x="366807" y="2496126"/>
            <a:chExt cx="1055232" cy="3006249"/>
          </a:xfrm>
        </p:grpSpPr>
        <p:sp>
          <p:nvSpPr>
            <p:cNvPr id="7" name="Oval 6">
              <a:extLst>
                <a:ext uri="{FF2B5EF4-FFF2-40B4-BE49-F238E27FC236}">
                  <a16:creationId xmlns:a16="http://schemas.microsoft.com/office/drawing/2014/main" id="{214A422C-5D34-C74B-9334-A2D1A935B83B}"/>
                </a:ext>
              </a:extLst>
            </p:cNvPr>
            <p:cNvSpPr/>
            <p:nvPr/>
          </p:nvSpPr>
          <p:spPr>
            <a:xfrm>
              <a:off x="396442" y="452151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E32DDCA3-8419-704A-82FD-CBDED0688041}"/>
                </a:ext>
              </a:extLst>
            </p:cNvPr>
            <p:cNvSpPr/>
            <p:nvPr/>
          </p:nvSpPr>
          <p:spPr>
            <a:xfrm>
              <a:off x="761234" y="249612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9722F383-BDB2-FB4C-8CE9-C8578F000C8C}"/>
                </a:ext>
              </a:extLst>
            </p:cNvPr>
            <p:cNvSpPr/>
            <p:nvPr/>
          </p:nvSpPr>
          <p:spPr>
            <a:xfrm>
              <a:off x="366807" y="3120627"/>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DCDF050E-524C-7742-9955-1C1DFC8C713C}"/>
                </a:ext>
              </a:extLst>
            </p:cNvPr>
            <p:cNvSpPr/>
            <p:nvPr/>
          </p:nvSpPr>
          <p:spPr>
            <a:xfrm>
              <a:off x="1027612" y="312441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41650FC-F931-744F-9436-A3967195732D}"/>
                </a:ext>
              </a:extLst>
            </p:cNvPr>
            <p:cNvSpPr/>
            <p:nvPr/>
          </p:nvSpPr>
          <p:spPr>
            <a:xfrm>
              <a:off x="378355" y="382757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59B5643A-FC84-AB45-AC35-10F11C813E56}"/>
                </a:ext>
              </a:extLst>
            </p:cNvPr>
            <p:cNvSpPr/>
            <p:nvPr/>
          </p:nvSpPr>
          <p:spPr>
            <a:xfrm>
              <a:off x="784719" y="5086391"/>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8F4E0736-27A8-4749-A30E-B6708ECF9BCD}"/>
                </a:ext>
              </a:extLst>
            </p:cNvPr>
            <p:cNvCxnSpPr>
              <a:stCxn id="8" idx="4"/>
              <a:endCxn id="9" idx="0"/>
            </p:cNvCxnSpPr>
            <p:nvPr/>
          </p:nvCxnSpPr>
          <p:spPr>
            <a:xfrm flipH="1">
              <a:off x="564020" y="2912110"/>
              <a:ext cx="394427" cy="2085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A83B5C4-D70B-2F4B-8D81-6A8175BB3D38}"/>
                </a:ext>
              </a:extLst>
            </p:cNvPr>
            <p:cNvCxnSpPr>
              <a:stCxn id="8" idx="4"/>
              <a:endCxn id="10" idx="0"/>
            </p:cNvCxnSpPr>
            <p:nvPr/>
          </p:nvCxnSpPr>
          <p:spPr>
            <a:xfrm>
              <a:off x="958447" y="2912110"/>
              <a:ext cx="266378" cy="212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C65753C-EA29-934B-BCCF-A79BC3F87C37}"/>
                </a:ext>
              </a:extLst>
            </p:cNvPr>
            <p:cNvCxnSpPr>
              <a:cxnSpLocks/>
              <a:stCxn id="9" idx="4"/>
              <a:endCxn id="11" idx="0"/>
            </p:cNvCxnSpPr>
            <p:nvPr/>
          </p:nvCxnSpPr>
          <p:spPr>
            <a:xfrm>
              <a:off x="564021" y="3536611"/>
              <a:ext cx="11548" cy="290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742C948-749C-7949-897A-0A28F0EC8016}"/>
                </a:ext>
              </a:extLst>
            </p:cNvPr>
            <p:cNvCxnSpPr>
              <a:cxnSpLocks/>
              <a:stCxn id="11" idx="4"/>
              <a:endCxn id="7" idx="0"/>
            </p:cNvCxnSpPr>
            <p:nvPr/>
          </p:nvCxnSpPr>
          <p:spPr>
            <a:xfrm>
              <a:off x="575569" y="4243556"/>
              <a:ext cx="18087" cy="27796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E5FB9D65-A092-A24A-AC70-308CDFF2CC9D}"/>
                </a:ext>
              </a:extLst>
            </p:cNvPr>
            <p:cNvSpPr/>
            <p:nvPr/>
          </p:nvSpPr>
          <p:spPr>
            <a:xfrm>
              <a:off x="1027612" y="3834394"/>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518E49F5-E148-224C-88AC-76250BFB5394}"/>
                </a:ext>
              </a:extLst>
            </p:cNvPr>
            <p:cNvCxnSpPr>
              <a:cxnSpLocks/>
              <a:stCxn id="10" idx="4"/>
              <a:endCxn id="38" idx="0"/>
            </p:cNvCxnSpPr>
            <p:nvPr/>
          </p:nvCxnSpPr>
          <p:spPr>
            <a:xfrm>
              <a:off x="1224826" y="3540396"/>
              <a:ext cx="0" cy="293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32382AF0-2825-3B43-89B9-24136299C2D6}"/>
                </a:ext>
              </a:extLst>
            </p:cNvPr>
            <p:cNvCxnSpPr>
              <a:cxnSpLocks/>
              <a:stCxn id="7" idx="4"/>
              <a:endCxn id="15" idx="1"/>
            </p:cNvCxnSpPr>
            <p:nvPr/>
          </p:nvCxnSpPr>
          <p:spPr>
            <a:xfrm>
              <a:off x="593656" y="4937500"/>
              <a:ext cx="248825" cy="209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Curved Connector 49">
              <a:extLst>
                <a:ext uri="{FF2B5EF4-FFF2-40B4-BE49-F238E27FC236}">
                  <a16:creationId xmlns:a16="http://schemas.microsoft.com/office/drawing/2014/main" id="{2F428D7E-1D17-824A-BDEF-FEC5696F2E20}"/>
                </a:ext>
              </a:extLst>
            </p:cNvPr>
            <p:cNvCxnSpPr>
              <a:stCxn id="15" idx="0"/>
              <a:endCxn id="11" idx="6"/>
            </p:cNvCxnSpPr>
            <p:nvPr/>
          </p:nvCxnSpPr>
          <p:spPr>
            <a:xfrm rot="16200000" flipV="1">
              <a:off x="351945" y="4456402"/>
              <a:ext cx="1050827" cy="20915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2" name="Curved Connector 51">
              <a:extLst>
                <a:ext uri="{FF2B5EF4-FFF2-40B4-BE49-F238E27FC236}">
                  <a16:creationId xmlns:a16="http://schemas.microsoft.com/office/drawing/2014/main" id="{B3A504E4-170A-C14F-AEFF-158F9A2F2405}"/>
                </a:ext>
              </a:extLst>
            </p:cNvPr>
            <p:cNvCxnSpPr>
              <a:stCxn id="7" idx="2"/>
              <a:endCxn id="11" idx="2"/>
            </p:cNvCxnSpPr>
            <p:nvPr/>
          </p:nvCxnSpPr>
          <p:spPr>
            <a:xfrm rot="10800000">
              <a:off x="378356" y="4035564"/>
              <a:ext cx="18087" cy="693944"/>
            </a:xfrm>
            <a:prstGeom prst="curvedConnector3">
              <a:avLst>
                <a:gd name="adj1" fmla="val 866065"/>
              </a:avLst>
            </a:prstGeom>
            <a:ln>
              <a:tailEnd type="triangle"/>
            </a:ln>
          </p:spPr>
          <p:style>
            <a:lnRef idx="1">
              <a:schemeClr val="dk1"/>
            </a:lnRef>
            <a:fillRef idx="0">
              <a:schemeClr val="dk1"/>
            </a:fillRef>
            <a:effectRef idx="0">
              <a:schemeClr val="dk1"/>
            </a:effectRef>
            <a:fontRef idx="minor">
              <a:schemeClr val="tx1"/>
            </a:fontRef>
          </p:style>
        </p:cxnSp>
        <p:cxnSp>
          <p:nvCxnSpPr>
            <p:cNvPr id="54" name="Curved Connector 53">
              <a:extLst>
                <a:ext uri="{FF2B5EF4-FFF2-40B4-BE49-F238E27FC236}">
                  <a16:creationId xmlns:a16="http://schemas.microsoft.com/office/drawing/2014/main" id="{07FC40AB-BABF-2948-A7BA-3839DE3BE778}"/>
                </a:ext>
              </a:extLst>
            </p:cNvPr>
            <p:cNvCxnSpPr>
              <a:stCxn id="10" idx="7"/>
              <a:endCxn id="8" idx="6"/>
            </p:cNvCxnSpPr>
            <p:nvPr/>
          </p:nvCxnSpPr>
          <p:spPr>
            <a:xfrm rot="16200000" flipV="1">
              <a:off x="1019363" y="2840417"/>
              <a:ext cx="481213" cy="208616"/>
            </a:xfrm>
            <a:prstGeom prst="curvedConnector2">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grpSp>
      <p:sp>
        <p:nvSpPr>
          <p:cNvPr id="76" name="TextBox 75">
            <a:extLst>
              <a:ext uri="{FF2B5EF4-FFF2-40B4-BE49-F238E27FC236}">
                <a16:creationId xmlns:a16="http://schemas.microsoft.com/office/drawing/2014/main" id="{254C408A-53FD-9048-A7F6-B36C9E573A80}"/>
              </a:ext>
            </a:extLst>
          </p:cNvPr>
          <p:cNvSpPr txBox="1"/>
          <p:nvPr/>
        </p:nvSpPr>
        <p:spPr>
          <a:xfrm>
            <a:off x="171226" y="3786893"/>
            <a:ext cx="19672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 DFG of a loop</a:t>
            </a:r>
          </a:p>
        </p:txBody>
      </p:sp>
      <p:grpSp>
        <p:nvGrpSpPr>
          <p:cNvPr id="78" name="Group 77">
            <a:extLst>
              <a:ext uri="{FF2B5EF4-FFF2-40B4-BE49-F238E27FC236}">
                <a16:creationId xmlns:a16="http://schemas.microsoft.com/office/drawing/2014/main" id="{B6AC87D8-26CC-FF46-A512-4983D2B64FBD}"/>
              </a:ext>
            </a:extLst>
          </p:cNvPr>
          <p:cNvGrpSpPr/>
          <p:nvPr/>
        </p:nvGrpSpPr>
        <p:grpSpPr>
          <a:xfrm>
            <a:off x="228399" y="4445861"/>
            <a:ext cx="2959644" cy="940185"/>
            <a:chOff x="760402" y="4038081"/>
            <a:chExt cx="4043218" cy="978971"/>
          </a:xfrm>
        </p:grpSpPr>
        <p:grpSp>
          <p:nvGrpSpPr>
            <p:cNvPr id="80" name="Group 79">
              <a:extLst>
                <a:ext uri="{FF2B5EF4-FFF2-40B4-BE49-F238E27FC236}">
                  <a16:creationId xmlns:a16="http://schemas.microsoft.com/office/drawing/2014/main" id="{F869C103-3E34-964F-B189-473AB916CB65}"/>
                </a:ext>
              </a:extLst>
            </p:cNvPr>
            <p:cNvGrpSpPr/>
            <p:nvPr/>
          </p:nvGrpSpPr>
          <p:grpSpPr>
            <a:xfrm>
              <a:off x="760402" y="4038081"/>
              <a:ext cx="4043218" cy="978971"/>
              <a:chOff x="212898" y="4038081"/>
              <a:chExt cx="5185202" cy="1255476"/>
            </a:xfrm>
          </p:grpSpPr>
          <p:grpSp>
            <p:nvGrpSpPr>
              <p:cNvPr id="82" name="Group 81">
                <a:extLst>
                  <a:ext uri="{FF2B5EF4-FFF2-40B4-BE49-F238E27FC236}">
                    <a16:creationId xmlns:a16="http://schemas.microsoft.com/office/drawing/2014/main" id="{C3CF71B3-EDCA-704A-8BA5-5BA6AF19C2D8}"/>
                  </a:ext>
                </a:extLst>
              </p:cNvPr>
              <p:cNvGrpSpPr/>
              <p:nvPr/>
            </p:nvGrpSpPr>
            <p:grpSpPr>
              <a:xfrm>
                <a:off x="212898" y="4038081"/>
                <a:ext cx="2450068" cy="1201749"/>
                <a:chOff x="7968766" y="963418"/>
                <a:chExt cx="2450068" cy="1201749"/>
              </a:xfrm>
            </p:grpSpPr>
            <p:cxnSp>
              <p:nvCxnSpPr>
                <p:cNvPr id="87" name="Straight Arrow Connector 86">
                  <a:extLst>
                    <a:ext uri="{FF2B5EF4-FFF2-40B4-BE49-F238E27FC236}">
                      <a16:creationId xmlns:a16="http://schemas.microsoft.com/office/drawing/2014/main" id="{14223CDD-E741-DA4D-A0EF-6DE37D302217}"/>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8" name="Rectangle 87">
                  <a:extLst>
                    <a:ext uri="{FF2B5EF4-FFF2-40B4-BE49-F238E27FC236}">
                      <a16:creationId xmlns:a16="http://schemas.microsoft.com/office/drawing/2014/main" id="{96DBFDE4-1E51-D246-9319-07F2DC31C43A}"/>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2</a:t>
                  </a:r>
                </a:p>
              </p:txBody>
            </p:sp>
            <p:sp>
              <p:nvSpPr>
                <p:cNvPr id="89" name="Rectangle 88">
                  <a:extLst>
                    <a:ext uri="{FF2B5EF4-FFF2-40B4-BE49-F238E27FC236}">
                      <a16:creationId xmlns:a16="http://schemas.microsoft.com/office/drawing/2014/main" id="{713B99E4-EEA3-EA46-B587-46EBCF96AED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83" name="Group 82">
                <a:extLst>
                  <a:ext uri="{FF2B5EF4-FFF2-40B4-BE49-F238E27FC236}">
                    <a16:creationId xmlns:a16="http://schemas.microsoft.com/office/drawing/2014/main" id="{40CE0FB0-D374-DB47-8DD7-2738F4633648}"/>
                  </a:ext>
                </a:extLst>
              </p:cNvPr>
              <p:cNvGrpSpPr/>
              <p:nvPr/>
            </p:nvGrpSpPr>
            <p:grpSpPr>
              <a:xfrm>
                <a:off x="2948032" y="4091808"/>
                <a:ext cx="2450068" cy="1201749"/>
                <a:chOff x="7968766" y="963418"/>
                <a:chExt cx="2450068" cy="1201749"/>
              </a:xfrm>
            </p:grpSpPr>
            <p:cxnSp>
              <p:nvCxnSpPr>
                <p:cNvPr id="84" name="Straight Arrow Connector 83">
                  <a:extLst>
                    <a:ext uri="{FF2B5EF4-FFF2-40B4-BE49-F238E27FC236}">
                      <a16:creationId xmlns:a16="http://schemas.microsoft.com/office/drawing/2014/main" id="{52136142-0526-4344-9A1B-5E2237B52170}"/>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5" name="Rectangle 84">
                  <a:extLst>
                    <a:ext uri="{FF2B5EF4-FFF2-40B4-BE49-F238E27FC236}">
                      <a16:creationId xmlns:a16="http://schemas.microsoft.com/office/drawing/2014/main" id="{4DDBC3F7-5B48-BF46-A012-D9F5BDEF44A9}"/>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4</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3C759941-A726-CD4A-9B42-3D1EEC39164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3</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cxnSp>
          <p:nvCxnSpPr>
            <p:cNvPr id="81" name="Straight Arrow Connector 80">
              <a:extLst>
                <a:ext uri="{FF2B5EF4-FFF2-40B4-BE49-F238E27FC236}">
                  <a16:creationId xmlns:a16="http://schemas.microsoft.com/office/drawing/2014/main" id="{66D7358F-14E3-9840-8B09-EC23669AC20F}"/>
                </a:ext>
              </a:extLst>
            </p:cNvPr>
            <p:cNvCxnSpPr/>
            <p:nvPr/>
          </p:nvCxnSpPr>
          <p:spPr>
            <a:xfrm>
              <a:off x="2613244" y="4574441"/>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grpSp>
      <p:sp>
        <p:nvSpPr>
          <p:cNvPr id="90" name="TextBox 89">
            <a:extLst>
              <a:ext uri="{FF2B5EF4-FFF2-40B4-BE49-F238E27FC236}">
                <a16:creationId xmlns:a16="http://schemas.microsoft.com/office/drawing/2014/main" id="{45ED6F9D-7F0B-274C-A124-F56945D2D937}"/>
              </a:ext>
            </a:extLst>
          </p:cNvPr>
          <p:cNvSpPr txBox="1"/>
          <p:nvPr/>
        </p:nvSpPr>
        <p:spPr>
          <a:xfrm>
            <a:off x="433663" y="5574634"/>
            <a:ext cx="189898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 Target CGRA</a:t>
            </a:r>
          </a:p>
        </p:txBody>
      </p:sp>
      <p:grpSp>
        <p:nvGrpSpPr>
          <p:cNvPr id="115" name="Group 114">
            <a:extLst>
              <a:ext uri="{FF2B5EF4-FFF2-40B4-BE49-F238E27FC236}">
                <a16:creationId xmlns:a16="http://schemas.microsoft.com/office/drawing/2014/main" id="{3EA76A84-F975-6D41-8026-189BEBC5BF09}"/>
              </a:ext>
            </a:extLst>
          </p:cNvPr>
          <p:cNvGrpSpPr/>
          <p:nvPr/>
        </p:nvGrpSpPr>
        <p:grpSpPr>
          <a:xfrm>
            <a:off x="3350755" y="1432115"/>
            <a:ext cx="4669116" cy="4001490"/>
            <a:chOff x="6730710" y="1158583"/>
            <a:chExt cx="4669116" cy="4001490"/>
          </a:xfrm>
        </p:grpSpPr>
        <p:grpSp>
          <p:nvGrpSpPr>
            <p:cNvPr id="91" name="Group 90">
              <a:extLst>
                <a:ext uri="{FF2B5EF4-FFF2-40B4-BE49-F238E27FC236}">
                  <a16:creationId xmlns:a16="http://schemas.microsoft.com/office/drawing/2014/main" id="{A0ABACAA-CC2B-FC45-9A4A-B66DEC3D5FA0}"/>
                </a:ext>
              </a:extLst>
            </p:cNvPr>
            <p:cNvGrpSpPr/>
            <p:nvPr/>
          </p:nvGrpSpPr>
          <p:grpSpPr>
            <a:xfrm>
              <a:off x="6730710" y="1158583"/>
              <a:ext cx="4669116" cy="4001490"/>
              <a:chOff x="2479124" y="1163486"/>
              <a:chExt cx="4669116" cy="4001490"/>
            </a:xfrm>
          </p:grpSpPr>
          <p:cxnSp>
            <p:nvCxnSpPr>
              <p:cNvPr id="92" name="Straight Arrow Connector 91">
                <a:extLst>
                  <a:ext uri="{FF2B5EF4-FFF2-40B4-BE49-F238E27FC236}">
                    <a16:creationId xmlns:a16="http://schemas.microsoft.com/office/drawing/2014/main" id="{1C210D8D-0A20-6646-8BAA-B91CBF0C4598}"/>
                  </a:ext>
                </a:extLst>
              </p:cNvPr>
              <p:cNvCxnSpPr>
                <a:cxnSpLocks/>
              </p:cNvCxnSpPr>
              <p:nvPr/>
            </p:nvCxnSpPr>
            <p:spPr>
              <a:xfrm>
                <a:off x="2997987" y="1509341"/>
                <a:ext cx="0" cy="3655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D769550-BF75-EC47-AD49-04001C21589A}"/>
                  </a:ext>
                </a:extLst>
              </p:cNvPr>
              <p:cNvCxnSpPr>
                <a:cxnSpLocks/>
              </p:cNvCxnSpPr>
              <p:nvPr/>
            </p:nvCxnSpPr>
            <p:spPr>
              <a:xfrm>
                <a:off x="2997987" y="2632584"/>
                <a:ext cx="4150253" cy="3426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CCFA55A7-84F5-1848-9429-95FBABA48D1A}"/>
                  </a:ext>
                </a:extLst>
              </p:cNvPr>
              <p:cNvCxnSpPr>
                <a:cxnSpLocks/>
              </p:cNvCxnSpPr>
              <p:nvPr/>
            </p:nvCxnSpPr>
            <p:spPr>
              <a:xfrm>
                <a:off x="2986800" y="3766594"/>
                <a:ext cx="4161440" cy="2761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4747E56-D05E-EC4B-946D-6425839DD9CA}"/>
                  </a:ext>
                </a:extLst>
              </p:cNvPr>
              <p:cNvCxnSpPr>
                <a:cxnSpLocks/>
              </p:cNvCxnSpPr>
              <p:nvPr/>
            </p:nvCxnSpPr>
            <p:spPr>
              <a:xfrm>
                <a:off x="3012205" y="4974460"/>
                <a:ext cx="4124513" cy="114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9A3B2FAB-B8AB-E34D-B644-9D2A74E71104}"/>
                  </a:ext>
                </a:extLst>
              </p:cNvPr>
              <p:cNvSpPr txBox="1"/>
              <p:nvPr/>
            </p:nvSpPr>
            <p:spPr>
              <a:xfrm>
                <a:off x="2525157" y="1163486"/>
                <a:ext cx="68903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Time</a:t>
                </a:r>
              </a:p>
            </p:txBody>
          </p:sp>
          <p:sp>
            <p:nvSpPr>
              <p:cNvPr id="97" name="TextBox 96">
                <a:extLst>
                  <a:ext uri="{FF2B5EF4-FFF2-40B4-BE49-F238E27FC236}">
                    <a16:creationId xmlns:a16="http://schemas.microsoft.com/office/drawing/2014/main" id="{233BDBBA-0522-3E49-A31A-0806AFF0AA75}"/>
                  </a:ext>
                </a:extLst>
              </p:cNvPr>
              <p:cNvSpPr txBox="1"/>
              <p:nvPr/>
            </p:nvSpPr>
            <p:spPr>
              <a:xfrm>
                <a:off x="2525157" y="293669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i+1</a:t>
                </a:r>
              </a:p>
            </p:txBody>
          </p:sp>
          <p:sp>
            <p:nvSpPr>
              <p:cNvPr id="98" name="TextBox 97">
                <a:extLst>
                  <a:ext uri="{FF2B5EF4-FFF2-40B4-BE49-F238E27FC236}">
                    <a16:creationId xmlns:a16="http://schemas.microsoft.com/office/drawing/2014/main" id="{8710C221-5D20-D942-B5A5-2D6C4435C93D}"/>
                  </a:ext>
                </a:extLst>
              </p:cNvPr>
              <p:cNvSpPr txBox="1"/>
              <p:nvPr/>
            </p:nvSpPr>
            <p:spPr>
              <a:xfrm>
                <a:off x="2479124" y="1939663"/>
                <a:ext cx="350802"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T</a:t>
                </a:r>
                <a:r>
                  <a:rPr lang="en-US" baseline="-25000" dirty="0" err="1">
                    <a:latin typeface="Arial" panose="020B0604020202020204" pitchFamily="34" charset="0"/>
                    <a:cs typeface="Arial" panose="020B0604020202020204" pitchFamily="34" charset="0"/>
                  </a:rPr>
                  <a:t>i</a:t>
                </a:r>
                <a:endParaRPr lang="en-US" baseline="-25000" dirty="0">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4A15A5DF-9FFA-0349-BF3B-7A0A404B70B8}"/>
                  </a:ext>
                </a:extLst>
              </p:cNvPr>
              <p:cNvSpPr txBox="1"/>
              <p:nvPr/>
            </p:nvSpPr>
            <p:spPr>
              <a:xfrm>
                <a:off x="2539150" y="416865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i+2</a:t>
                </a:r>
              </a:p>
            </p:txBody>
          </p:sp>
        </p:grpSp>
        <p:grpSp>
          <p:nvGrpSpPr>
            <p:cNvPr id="100" name="Group 99">
              <a:extLst>
                <a:ext uri="{FF2B5EF4-FFF2-40B4-BE49-F238E27FC236}">
                  <a16:creationId xmlns:a16="http://schemas.microsoft.com/office/drawing/2014/main" id="{C0FABB88-068F-6D46-9731-BB0C1B5386A3}"/>
                </a:ext>
              </a:extLst>
            </p:cNvPr>
            <p:cNvGrpSpPr/>
            <p:nvPr/>
          </p:nvGrpSpPr>
          <p:grpSpPr>
            <a:xfrm>
              <a:off x="7611951" y="1665625"/>
              <a:ext cx="3678594" cy="890686"/>
              <a:chOff x="8083673" y="1413277"/>
              <a:chExt cx="3678594" cy="890686"/>
            </a:xfrm>
          </p:grpSpPr>
          <p:sp>
            <p:nvSpPr>
              <p:cNvPr id="101" name="Rectangle 100">
                <a:extLst>
                  <a:ext uri="{FF2B5EF4-FFF2-40B4-BE49-F238E27FC236}">
                    <a16:creationId xmlns:a16="http://schemas.microsoft.com/office/drawing/2014/main" id="{305C1481-6CDB-7940-995C-6DAB6031D8A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8758AE75-24C0-7D44-8771-516951963C0D}"/>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5938B0F4-F467-3246-B346-08CC9CE03761}"/>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6936DC9E-843A-3B4A-A7BB-2880B430C79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694908CE-F62E-C846-A7E8-DCBE971E5B3A}"/>
                </a:ext>
              </a:extLst>
            </p:cNvPr>
            <p:cNvGrpSpPr/>
            <p:nvPr/>
          </p:nvGrpSpPr>
          <p:grpSpPr>
            <a:xfrm>
              <a:off x="7479809" y="2746987"/>
              <a:ext cx="3678594" cy="890686"/>
              <a:chOff x="8083673" y="1413277"/>
              <a:chExt cx="3678594" cy="890686"/>
            </a:xfrm>
          </p:grpSpPr>
          <p:sp>
            <p:nvSpPr>
              <p:cNvPr id="106" name="Rectangle 105">
                <a:extLst>
                  <a:ext uri="{FF2B5EF4-FFF2-40B4-BE49-F238E27FC236}">
                    <a16:creationId xmlns:a16="http://schemas.microsoft.com/office/drawing/2014/main" id="{FE35895F-BA38-CA47-A8D6-A91B19A7F0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C947C9E-7592-504E-B8D5-82A63B8F2C28}"/>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D130B4DF-DD8C-CF4E-8469-C928EC2E9EFA}"/>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5FBE2DF4-4A13-8A4D-A5D5-1E2D0BCF35A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0" name="Group 109">
              <a:extLst>
                <a:ext uri="{FF2B5EF4-FFF2-40B4-BE49-F238E27FC236}">
                  <a16:creationId xmlns:a16="http://schemas.microsoft.com/office/drawing/2014/main" id="{1C1CF16E-AFB8-1D48-AA1A-B385BA84E99F}"/>
                </a:ext>
              </a:extLst>
            </p:cNvPr>
            <p:cNvGrpSpPr/>
            <p:nvPr/>
          </p:nvGrpSpPr>
          <p:grpSpPr>
            <a:xfrm>
              <a:off x="7417635" y="3951443"/>
              <a:ext cx="3678594" cy="890686"/>
              <a:chOff x="8083673" y="1413277"/>
              <a:chExt cx="3678594" cy="890686"/>
            </a:xfrm>
          </p:grpSpPr>
          <p:sp>
            <p:nvSpPr>
              <p:cNvPr id="111" name="Rectangle 110">
                <a:extLst>
                  <a:ext uri="{FF2B5EF4-FFF2-40B4-BE49-F238E27FC236}">
                    <a16:creationId xmlns:a16="http://schemas.microsoft.com/office/drawing/2014/main" id="{8FB36F18-64AF-C74E-8012-8D9F58F403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58CA6845-3747-1848-91EA-D2E3ECBA877E}"/>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D7D87D40-250A-EC42-8F9B-244343C2A3E8}"/>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743D447-3D9F-D343-B22E-E0C89D0D09E4}"/>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118" name="Oval 117">
            <a:extLst>
              <a:ext uri="{FF2B5EF4-FFF2-40B4-BE49-F238E27FC236}">
                <a16:creationId xmlns:a16="http://schemas.microsoft.com/office/drawing/2014/main" id="{16B944F3-4756-B74F-B6CD-ED7F6EA1C379}"/>
              </a:ext>
            </a:extLst>
          </p:cNvPr>
          <p:cNvSpPr/>
          <p:nvPr/>
        </p:nvSpPr>
        <p:spPr>
          <a:xfrm>
            <a:off x="6261871" y="323631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9" name="Oval 118">
            <a:extLst>
              <a:ext uri="{FF2B5EF4-FFF2-40B4-BE49-F238E27FC236}">
                <a16:creationId xmlns:a16="http://schemas.microsoft.com/office/drawing/2014/main" id="{A5C0A7EF-F864-8849-B303-9D8D662EE2C4}"/>
              </a:ext>
            </a:extLst>
          </p:cNvPr>
          <p:cNvSpPr/>
          <p:nvPr/>
        </p:nvSpPr>
        <p:spPr>
          <a:xfrm>
            <a:off x="4309489" y="318812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21" name="Oval 120">
            <a:extLst>
              <a:ext uri="{FF2B5EF4-FFF2-40B4-BE49-F238E27FC236}">
                <a16:creationId xmlns:a16="http://schemas.microsoft.com/office/drawing/2014/main" id="{4AFEEBF7-1DC7-FF4B-AF17-FFD93B717770}"/>
              </a:ext>
            </a:extLst>
          </p:cNvPr>
          <p:cNvSpPr/>
          <p:nvPr/>
        </p:nvSpPr>
        <p:spPr>
          <a:xfrm>
            <a:off x="4433516" y="207194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22" name="Oval 121">
            <a:extLst>
              <a:ext uri="{FF2B5EF4-FFF2-40B4-BE49-F238E27FC236}">
                <a16:creationId xmlns:a16="http://schemas.microsoft.com/office/drawing/2014/main" id="{FDA32DA0-15C6-B040-8B57-E41F554A92C0}"/>
              </a:ext>
            </a:extLst>
          </p:cNvPr>
          <p:cNvSpPr/>
          <p:nvPr/>
        </p:nvSpPr>
        <p:spPr>
          <a:xfrm>
            <a:off x="4216760" y="4443943"/>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24" name="TextBox 123">
            <a:extLst>
              <a:ext uri="{FF2B5EF4-FFF2-40B4-BE49-F238E27FC236}">
                <a16:creationId xmlns:a16="http://schemas.microsoft.com/office/drawing/2014/main" id="{77B1BE4F-44DD-7A46-876F-B370210AA964}"/>
              </a:ext>
            </a:extLst>
          </p:cNvPr>
          <p:cNvSpPr txBox="1"/>
          <p:nvPr/>
        </p:nvSpPr>
        <p:spPr>
          <a:xfrm>
            <a:off x="7394463" y="952146"/>
            <a:ext cx="1508105" cy="461665"/>
          </a:xfrm>
          <a:prstGeom prst="rect">
            <a:avLst/>
          </a:prstGeom>
          <a:noFill/>
        </p:spPr>
        <p:txBody>
          <a:bodyPr wrap="none" rtlCol="0">
            <a:spAutoFit/>
          </a:bodyPr>
          <a:lstStyle/>
          <a:p>
            <a:r>
              <a:rPr lang="en-US" sz="2400" dirty="0">
                <a:latin typeface="Candara" panose="020E0502030303020204" pitchFamily="34" charset="0"/>
              </a:rPr>
              <a:t>Attempts</a:t>
            </a:r>
            <a:r>
              <a:rPr lang="en-US" dirty="0"/>
              <a:t>: </a:t>
            </a:r>
          </a:p>
        </p:txBody>
      </p:sp>
      <p:graphicFrame>
        <p:nvGraphicFramePr>
          <p:cNvPr id="131" name="Table 131">
            <a:extLst>
              <a:ext uri="{FF2B5EF4-FFF2-40B4-BE49-F238E27FC236}">
                <a16:creationId xmlns:a16="http://schemas.microsoft.com/office/drawing/2014/main" id="{11C40379-90B4-B243-AB90-6BE2A9559061}"/>
              </a:ext>
            </a:extLst>
          </p:cNvPr>
          <p:cNvGraphicFramePr>
            <a:graphicFrameLocks noGrp="1"/>
          </p:cNvGraphicFramePr>
          <p:nvPr/>
        </p:nvGraphicFramePr>
        <p:xfrm>
          <a:off x="8988909" y="1801446"/>
          <a:ext cx="3084420" cy="4000380"/>
        </p:xfrm>
        <a:graphic>
          <a:graphicData uri="http://schemas.openxmlformats.org/drawingml/2006/table">
            <a:tbl>
              <a:tblPr firstRow="1" bandRow="1">
                <a:tableStyleId>{5940675A-B579-460E-94D1-54222C63F5DA}</a:tableStyleId>
              </a:tblPr>
              <a:tblGrid>
                <a:gridCol w="1542210">
                  <a:extLst>
                    <a:ext uri="{9D8B030D-6E8A-4147-A177-3AD203B41FA5}">
                      <a16:colId xmlns:a16="http://schemas.microsoft.com/office/drawing/2014/main" val="2463022565"/>
                    </a:ext>
                  </a:extLst>
                </a:gridCol>
                <a:gridCol w="1542210">
                  <a:extLst>
                    <a:ext uri="{9D8B030D-6E8A-4147-A177-3AD203B41FA5}">
                      <a16:colId xmlns:a16="http://schemas.microsoft.com/office/drawing/2014/main" val="1084358331"/>
                    </a:ext>
                  </a:extLst>
                </a:gridCol>
              </a:tblGrid>
              <a:tr h="400038">
                <a:tc>
                  <a:txBody>
                    <a:bodyPr/>
                    <a:lstStyle/>
                    <a:p>
                      <a:r>
                        <a:rPr lang="en-US" dirty="0">
                          <a:latin typeface="Candara" panose="020E0502030303020204" pitchFamily="34" charset="0"/>
                        </a:rPr>
                        <a:t>Mapped</a:t>
                      </a:r>
                    </a:p>
                  </a:txBody>
                  <a:tcPr/>
                </a:tc>
                <a:tc>
                  <a:txBody>
                    <a:bodyPr/>
                    <a:lstStyle/>
                    <a:p>
                      <a:r>
                        <a:rPr lang="en-US" dirty="0">
                          <a:latin typeface="Candara" panose="020E0502030303020204" pitchFamily="34" charset="0"/>
                        </a:rPr>
                        <a:t>Unmapped</a:t>
                      </a:r>
                    </a:p>
                  </a:txBody>
                  <a:tcPr/>
                </a:tc>
                <a:extLst>
                  <a:ext uri="{0D108BD9-81ED-4DB2-BD59-A6C34878D82A}">
                    <a16:rowId xmlns:a16="http://schemas.microsoft.com/office/drawing/2014/main" val="1352878452"/>
                  </a:ext>
                </a:extLst>
              </a:tr>
              <a:tr h="400038">
                <a:tc>
                  <a:txBody>
                    <a:bodyPr/>
                    <a:lstStyle/>
                    <a:p>
                      <a:endParaRPr lang="en-US" dirty="0"/>
                    </a:p>
                  </a:txBody>
                  <a:tcPr/>
                </a:tc>
                <a:tc>
                  <a:txBody>
                    <a:bodyPr/>
                    <a:lstStyle/>
                    <a:p>
                      <a:endParaRPr lang="en-US"/>
                    </a:p>
                  </a:txBody>
                  <a:tcPr/>
                </a:tc>
                <a:extLst>
                  <a:ext uri="{0D108BD9-81ED-4DB2-BD59-A6C34878D82A}">
                    <a16:rowId xmlns:a16="http://schemas.microsoft.com/office/drawing/2014/main" val="2988912544"/>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323068587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1417660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732966870"/>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516464492"/>
                  </a:ext>
                </a:extLst>
              </a:tr>
              <a:tr h="400038">
                <a:tc>
                  <a:txBody>
                    <a:bodyPr/>
                    <a:lstStyle/>
                    <a:p>
                      <a:endParaRPr lang="en-US"/>
                    </a:p>
                  </a:txBody>
                  <a:tcPr/>
                </a:tc>
                <a:tc>
                  <a:txBody>
                    <a:bodyPr/>
                    <a:lstStyle/>
                    <a:p>
                      <a:endParaRPr lang="en-US" dirty="0"/>
                    </a:p>
                  </a:txBody>
                  <a:tcPr/>
                </a:tc>
                <a:extLst>
                  <a:ext uri="{0D108BD9-81ED-4DB2-BD59-A6C34878D82A}">
                    <a16:rowId xmlns:a16="http://schemas.microsoft.com/office/drawing/2014/main" val="251828944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6525011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112262769"/>
                  </a:ext>
                </a:extLst>
              </a:tr>
              <a:tr h="40003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68681502"/>
                  </a:ext>
                </a:extLst>
              </a:tr>
            </a:tbl>
          </a:graphicData>
        </a:graphic>
      </p:graphicFrame>
      <p:sp>
        <p:nvSpPr>
          <p:cNvPr id="132" name="Oval 131">
            <a:extLst>
              <a:ext uri="{FF2B5EF4-FFF2-40B4-BE49-F238E27FC236}">
                <a16:creationId xmlns:a16="http://schemas.microsoft.com/office/drawing/2014/main" id="{C9D8D91F-4791-E749-BED6-0F891CB63334}"/>
              </a:ext>
            </a:extLst>
          </p:cNvPr>
          <p:cNvSpPr/>
          <p:nvPr/>
        </p:nvSpPr>
        <p:spPr>
          <a:xfrm>
            <a:off x="5221084" y="3202909"/>
            <a:ext cx="317785" cy="3351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p:txBody>
      </p:sp>
      <p:cxnSp>
        <p:nvCxnSpPr>
          <p:cNvPr id="135" name="Straight Arrow Connector 134">
            <a:extLst>
              <a:ext uri="{FF2B5EF4-FFF2-40B4-BE49-F238E27FC236}">
                <a16:creationId xmlns:a16="http://schemas.microsoft.com/office/drawing/2014/main" id="{47BCE91F-0EAF-3542-AD37-9057DB38BFE8}"/>
              </a:ext>
            </a:extLst>
          </p:cNvPr>
          <p:cNvCxnSpPr/>
          <p:nvPr/>
        </p:nvCxnSpPr>
        <p:spPr>
          <a:xfrm>
            <a:off x="4519246" y="2577624"/>
            <a:ext cx="0" cy="668082"/>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9E45B843-2A54-C348-8B63-126E276F6248}"/>
              </a:ext>
            </a:extLst>
          </p:cNvPr>
          <p:cNvCxnSpPr>
            <a:cxnSpLocks/>
            <a:endCxn id="132" idx="1"/>
          </p:cNvCxnSpPr>
          <p:nvPr/>
        </p:nvCxnSpPr>
        <p:spPr>
          <a:xfrm>
            <a:off x="4559582" y="2588367"/>
            <a:ext cx="708041" cy="663624"/>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777964CB-96F0-C849-89E4-BA5395A3E76B}"/>
              </a:ext>
            </a:extLst>
          </p:cNvPr>
          <p:cNvCxnSpPr>
            <a:cxnSpLocks/>
            <a:endCxn id="122" idx="0"/>
          </p:cNvCxnSpPr>
          <p:nvPr/>
        </p:nvCxnSpPr>
        <p:spPr>
          <a:xfrm flipH="1">
            <a:off x="4379144" y="3655647"/>
            <a:ext cx="988994" cy="788296"/>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26F4B309-2E66-1F43-8666-4163483EE322}"/>
              </a:ext>
            </a:extLst>
          </p:cNvPr>
          <p:cNvCxnSpPr>
            <a:cxnSpLocks/>
            <a:endCxn id="122" idx="0"/>
          </p:cNvCxnSpPr>
          <p:nvPr/>
        </p:nvCxnSpPr>
        <p:spPr>
          <a:xfrm flipH="1">
            <a:off x="4379144" y="3701182"/>
            <a:ext cx="42522" cy="742761"/>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4" name="Curved Connector 153">
            <a:extLst>
              <a:ext uri="{FF2B5EF4-FFF2-40B4-BE49-F238E27FC236}">
                <a16:creationId xmlns:a16="http://schemas.microsoft.com/office/drawing/2014/main" id="{7600CF1B-94FC-634C-B1E0-35EDAB679B03}"/>
              </a:ext>
            </a:extLst>
          </p:cNvPr>
          <p:cNvCxnSpPr>
            <a:cxnSpLocks/>
            <a:stCxn id="112" idx="1"/>
            <a:endCxn id="102" idx="1"/>
          </p:cNvCxnSpPr>
          <p:nvPr/>
        </p:nvCxnSpPr>
        <p:spPr>
          <a:xfrm rot="10800000" flipH="1">
            <a:off x="4037680" y="2358175"/>
            <a:ext cx="194316" cy="2285818"/>
          </a:xfrm>
          <a:prstGeom prst="curvedConnector3">
            <a:avLst>
              <a:gd name="adj1" fmla="val -117643"/>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71" name="Oval 170">
            <a:extLst>
              <a:ext uri="{FF2B5EF4-FFF2-40B4-BE49-F238E27FC236}">
                <a16:creationId xmlns:a16="http://schemas.microsoft.com/office/drawing/2014/main" id="{959DAF8C-5CF1-C54A-9726-8576516B7328}"/>
              </a:ext>
            </a:extLst>
          </p:cNvPr>
          <p:cNvSpPr/>
          <p:nvPr/>
        </p:nvSpPr>
        <p:spPr>
          <a:xfrm>
            <a:off x="9565137" y="4208650"/>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72" name="Oval 171">
            <a:extLst>
              <a:ext uri="{FF2B5EF4-FFF2-40B4-BE49-F238E27FC236}">
                <a16:creationId xmlns:a16="http://schemas.microsoft.com/office/drawing/2014/main" id="{2D585D16-FDB1-0E4B-9E1F-3C1CB57EAE3E}"/>
              </a:ext>
            </a:extLst>
          </p:cNvPr>
          <p:cNvSpPr/>
          <p:nvPr/>
        </p:nvSpPr>
        <p:spPr>
          <a:xfrm>
            <a:off x="11083787"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73" name="Oval 172">
            <a:extLst>
              <a:ext uri="{FF2B5EF4-FFF2-40B4-BE49-F238E27FC236}">
                <a16:creationId xmlns:a16="http://schemas.microsoft.com/office/drawing/2014/main" id="{5C81E376-CE67-A74D-8740-5D66B4094CE5}"/>
              </a:ext>
            </a:extLst>
          </p:cNvPr>
          <p:cNvSpPr/>
          <p:nvPr/>
        </p:nvSpPr>
        <p:spPr>
          <a:xfrm>
            <a:off x="9539577" y="3809127"/>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74" name="Oval 173">
            <a:extLst>
              <a:ext uri="{FF2B5EF4-FFF2-40B4-BE49-F238E27FC236}">
                <a16:creationId xmlns:a16="http://schemas.microsoft.com/office/drawing/2014/main" id="{9E371883-4DC7-3941-93B6-9A7CA57391A7}"/>
              </a:ext>
            </a:extLst>
          </p:cNvPr>
          <p:cNvSpPr/>
          <p:nvPr/>
        </p:nvSpPr>
        <p:spPr>
          <a:xfrm>
            <a:off x="11083787" y="2615997"/>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75" name="Oval 174">
            <a:extLst>
              <a:ext uri="{FF2B5EF4-FFF2-40B4-BE49-F238E27FC236}">
                <a16:creationId xmlns:a16="http://schemas.microsoft.com/office/drawing/2014/main" id="{63216AE6-58D0-0940-98CA-47C0AA661F8C}"/>
              </a:ext>
            </a:extLst>
          </p:cNvPr>
          <p:cNvSpPr/>
          <p:nvPr/>
        </p:nvSpPr>
        <p:spPr>
          <a:xfrm>
            <a:off x="9502207" y="302133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76" name="Oval 175">
            <a:extLst>
              <a:ext uri="{FF2B5EF4-FFF2-40B4-BE49-F238E27FC236}">
                <a16:creationId xmlns:a16="http://schemas.microsoft.com/office/drawing/2014/main" id="{ADD97746-0B76-4D44-880B-343911C75384}"/>
              </a:ext>
            </a:extLst>
          </p:cNvPr>
          <p:cNvSpPr/>
          <p:nvPr/>
        </p:nvSpPr>
        <p:spPr>
          <a:xfrm>
            <a:off x="9486384" y="262046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77" name="Oval 176">
            <a:extLst>
              <a:ext uri="{FF2B5EF4-FFF2-40B4-BE49-F238E27FC236}">
                <a16:creationId xmlns:a16="http://schemas.microsoft.com/office/drawing/2014/main" id="{728D6076-0800-2A48-BAD6-77E53C4334CE}"/>
              </a:ext>
            </a:extLst>
          </p:cNvPr>
          <p:cNvSpPr/>
          <p:nvPr/>
        </p:nvSpPr>
        <p:spPr>
          <a:xfrm>
            <a:off x="9486384"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78" name="Oval 177">
            <a:extLst>
              <a:ext uri="{FF2B5EF4-FFF2-40B4-BE49-F238E27FC236}">
                <a16:creationId xmlns:a16="http://schemas.microsoft.com/office/drawing/2014/main" id="{83D68CA8-07C6-B241-B06B-03159F943C89}"/>
              </a:ext>
            </a:extLst>
          </p:cNvPr>
          <p:cNvSpPr/>
          <p:nvPr/>
        </p:nvSpPr>
        <p:spPr>
          <a:xfrm>
            <a:off x="9544439" y="342718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79" name="Oval 178">
            <a:extLst>
              <a:ext uri="{FF2B5EF4-FFF2-40B4-BE49-F238E27FC236}">
                <a16:creationId xmlns:a16="http://schemas.microsoft.com/office/drawing/2014/main" id="{0DA2FB57-6C64-A140-A308-01C8C661A6EC}"/>
              </a:ext>
            </a:extLst>
          </p:cNvPr>
          <p:cNvSpPr/>
          <p:nvPr/>
        </p:nvSpPr>
        <p:spPr>
          <a:xfrm>
            <a:off x="11099610" y="3013546"/>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28" name="TextBox 127">
            <a:extLst>
              <a:ext uri="{FF2B5EF4-FFF2-40B4-BE49-F238E27FC236}">
                <a16:creationId xmlns:a16="http://schemas.microsoft.com/office/drawing/2014/main" id="{B3FC6458-3D6D-4D43-81A6-60B13BA9E008}"/>
              </a:ext>
            </a:extLst>
          </p:cNvPr>
          <p:cNvSpPr txBox="1"/>
          <p:nvPr/>
        </p:nvSpPr>
        <p:spPr>
          <a:xfrm>
            <a:off x="8722871" y="862752"/>
            <a:ext cx="375424" cy="523220"/>
          </a:xfrm>
          <a:prstGeom prst="rect">
            <a:avLst/>
          </a:prstGeom>
          <a:noFill/>
        </p:spPr>
        <p:txBody>
          <a:bodyPr wrap="none" rtlCol="0">
            <a:spAutoFit/>
          </a:bodyPr>
          <a:lstStyle/>
          <a:p>
            <a:r>
              <a:rPr lang="en-US" sz="2800" dirty="0">
                <a:solidFill>
                  <a:srgbClr val="FF0000"/>
                </a:solidFill>
                <a:latin typeface="Candara" panose="020E0502030303020204" pitchFamily="34" charset="0"/>
              </a:rPr>
              <a:t>4</a:t>
            </a:r>
          </a:p>
        </p:txBody>
      </p:sp>
      <p:sp>
        <p:nvSpPr>
          <p:cNvPr id="137" name="Oval 136">
            <a:extLst>
              <a:ext uri="{FF2B5EF4-FFF2-40B4-BE49-F238E27FC236}">
                <a16:creationId xmlns:a16="http://schemas.microsoft.com/office/drawing/2014/main" id="{FAFD0FB1-E045-AD4A-9529-59583356B352}"/>
              </a:ext>
            </a:extLst>
          </p:cNvPr>
          <p:cNvSpPr/>
          <p:nvPr/>
        </p:nvSpPr>
        <p:spPr>
          <a:xfrm>
            <a:off x="299266" y="1587122"/>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17" name="Oval 116">
            <a:extLst>
              <a:ext uri="{FF2B5EF4-FFF2-40B4-BE49-F238E27FC236}">
                <a16:creationId xmlns:a16="http://schemas.microsoft.com/office/drawing/2014/main" id="{71C590E1-B3E2-3F45-B59C-43D410E6D7EE}"/>
              </a:ext>
            </a:extLst>
          </p:cNvPr>
          <p:cNvSpPr/>
          <p:nvPr/>
        </p:nvSpPr>
        <p:spPr>
          <a:xfrm>
            <a:off x="843613" y="215904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23" name="Oval 122">
            <a:extLst>
              <a:ext uri="{FF2B5EF4-FFF2-40B4-BE49-F238E27FC236}">
                <a16:creationId xmlns:a16="http://schemas.microsoft.com/office/drawing/2014/main" id="{A94D789C-3AAD-E244-B57D-CB508FFCE158}"/>
              </a:ext>
            </a:extLst>
          </p:cNvPr>
          <p:cNvSpPr/>
          <p:nvPr/>
        </p:nvSpPr>
        <p:spPr>
          <a:xfrm>
            <a:off x="639300" y="1058686"/>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41" name="Oval 140">
            <a:extLst>
              <a:ext uri="{FF2B5EF4-FFF2-40B4-BE49-F238E27FC236}">
                <a16:creationId xmlns:a16="http://schemas.microsoft.com/office/drawing/2014/main" id="{201B8F38-4647-1248-9ECB-07C1C022B49F}"/>
              </a:ext>
            </a:extLst>
          </p:cNvPr>
          <p:cNvSpPr/>
          <p:nvPr/>
        </p:nvSpPr>
        <p:spPr>
          <a:xfrm>
            <a:off x="843613" y="1574450"/>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43" name="Oval 142">
            <a:extLst>
              <a:ext uri="{FF2B5EF4-FFF2-40B4-BE49-F238E27FC236}">
                <a16:creationId xmlns:a16="http://schemas.microsoft.com/office/drawing/2014/main" id="{5C1A62EC-750B-BC40-B1A2-FB75478C7B32}"/>
              </a:ext>
            </a:extLst>
          </p:cNvPr>
          <p:cNvSpPr/>
          <p:nvPr/>
        </p:nvSpPr>
        <p:spPr>
          <a:xfrm>
            <a:off x="322650" y="272410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45" name="Oval 144">
            <a:extLst>
              <a:ext uri="{FF2B5EF4-FFF2-40B4-BE49-F238E27FC236}">
                <a16:creationId xmlns:a16="http://schemas.microsoft.com/office/drawing/2014/main" id="{0C0EE24E-AD84-0F43-A189-06ADAA6A1C55}"/>
              </a:ext>
            </a:extLst>
          </p:cNvPr>
          <p:cNvSpPr/>
          <p:nvPr/>
        </p:nvSpPr>
        <p:spPr>
          <a:xfrm>
            <a:off x="309021" y="2154555"/>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20" name="TextBox 119">
            <a:extLst>
              <a:ext uri="{FF2B5EF4-FFF2-40B4-BE49-F238E27FC236}">
                <a16:creationId xmlns:a16="http://schemas.microsoft.com/office/drawing/2014/main" id="{F8419841-DE8C-4142-B001-B7F57AF28176}"/>
              </a:ext>
            </a:extLst>
          </p:cNvPr>
          <p:cNvSpPr txBox="1"/>
          <p:nvPr/>
        </p:nvSpPr>
        <p:spPr>
          <a:xfrm>
            <a:off x="8737299" y="845174"/>
            <a:ext cx="360996" cy="523220"/>
          </a:xfrm>
          <a:prstGeom prst="rect">
            <a:avLst/>
          </a:prstGeom>
          <a:noFill/>
        </p:spPr>
        <p:txBody>
          <a:bodyPr wrap="none" rtlCol="0">
            <a:spAutoFit/>
          </a:bodyPr>
          <a:lstStyle/>
          <a:p>
            <a:r>
              <a:rPr lang="en-US" sz="2800" dirty="0">
                <a:solidFill>
                  <a:srgbClr val="FF0000"/>
                </a:solidFill>
                <a:latin typeface="Candara" panose="020E0502030303020204" pitchFamily="34" charset="0"/>
              </a:rPr>
              <a:t>5</a:t>
            </a:r>
          </a:p>
        </p:txBody>
      </p:sp>
      <p:sp>
        <p:nvSpPr>
          <p:cNvPr id="125" name="Oval 124">
            <a:extLst>
              <a:ext uri="{FF2B5EF4-FFF2-40B4-BE49-F238E27FC236}">
                <a16:creationId xmlns:a16="http://schemas.microsoft.com/office/drawing/2014/main" id="{0E8153DE-3935-0449-9551-2AC5D6E18885}"/>
              </a:ext>
            </a:extLst>
          </p:cNvPr>
          <p:cNvSpPr/>
          <p:nvPr/>
        </p:nvSpPr>
        <p:spPr>
          <a:xfrm>
            <a:off x="6384604" y="2149499"/>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cxnSp>
        <p:nvCxnSpPr>
          <p:cNvPr id="126" name="Straight Arrow Connector 125">
            <a:extLst>
              <a:ext uri="{FF2B5EF4-FFF2-40B4-BE49-F238E27FC236}">
                <a16:creationId xmlns:a16="http://schemas.microsoft.com/office/drawing/2014/main" id="{7BCE15C4-CFA0-CF4C-B4B1-86B493F85061}"/>
              </a:ext>
            </a:extLst>
          </p:cNvPr>
          <p:cNvCxnSpPr>
            <a:cxnSpLocks/>
            <a:endCxn id="118" idx="0"/>
          </p:cNvCxnSpPr>
          <p:nvPr/>
        </p:nvCxnSpPr>
        <p:spPr>
          <a:xfrm flipH="1">
            <a:off x="6424255" y="2643223"/>
            <a:ext cx="3450" cy="593088"/>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5933B65B-6FFF-D04D-B7E5-11BC49E4410B}"/>
              </a:ext>
            </a:extLst>
          </p:cNvPr>
          <p:cNvCxnSpPr>
            <a:cxnSpLocks/>
          </p:cNvCxnSpPr>
          <p:nvPr/>
        </p:nvCxnSpPr>
        <p:spPr>
          <a:xfrm flipH="1">
            <a:off x="5438937" y="3628990"/>
            <a:ext cx="954625" cy="749485"/>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urved Connector 12">
            <a:extLst>
              <a:ext uri="{FF2B5EF4-FFF2-40B4-BE49-F238E27FC236}">
                <a16:creationId xmlns:a16="http://schemas.microsoft.com/office/drawing/2014/main" id="{4631B0EA-15EC-FD41-8150-39F14CF5874D}"/>
              </a:ext>
            </a:extLst>
          </p:cNvPr>
          <p:cNvCxnSpPr>
            <a:cxnSpLocks/>
            <a:endCxn id="125" idx="1"/>
          </p:cNvCxnSpPr>
          <p:nvPr/>
        </p:nvCxnSpPr>
        <p:spPr>
          <a:xfrm rot="5400000" flipH="1" flipV="1">
            <a:off x="4678567" y="2960030"/>
            <a:ext cx="2513968" cy="993228"/>
          </a:xfrm>
          <a:prstGeom prst="curvedConnector5">
            <a:avLst>
              <a:gd name="adj1" fmla="val -9093"/>
              <a:gd name="adj2" fmla="val 55604"/>
              <a:gd name="adj3" fmla="val 109093"/>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74845F1-C399-8846-9C7C-F376D703F40B}"/>
              </a:ext>
            </a:extLst>
          </p:cNvPr>
          <p:cNvCxnSpPr>
            <a:cxnSpLocks/>
            <a:stCxn id="118" idx="4"/>
          </p:cNvCxnSpPr>
          <p:nvPr/>
        </p:nvCxnSpPr>
        <p:spPr>
          <a:xfrm>
            <a:off x="6424255" y="3578829"/>
            <a:ext cx="832993" cy="906559"/>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A78CBF85-45F9-9D42-8347-7CF5C4A89DC1}"/>
              </a:ext>
            </a:extLst>
          </p:cNvPr>
          <p:cNvCxnSpPr>
            <a:cxnSpLocks/>
          </p:cNvCxnSpPr>
          <p:nvPr/>
        </p:nvCxnSpPr>
        <p:spPr>
          <a:xfrm>
            <a:off x="6432165" y="2615997"/>
            <a:ext cx="949548" cy="629709"/>
          </a:xfrm>
          <a:prstGeom prst="straightConnector1">
            <a:avLst/>
          </a:prstGeom>
          <a:ln w="28575">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38" name="Straight Arrow Connector 137">
            <a:extLst>
              <a:ext uri="{FF2B5EF4-FFF2-40B4-BE49-F238E27FC236}">
                <a16:creationId xmlns:a16="http://schemas.microsoft.com/office/drawing/2014/main" id="{C80C700E-A036-9A48-9228-DB75209883E0}"/>
              </a:ext>
            </a:extLst>
          </p:cNvPr>
          <p:cNvCxnSpPr>
            <a:cxnSpLocks/>
          </p:cNvCxnSpPr>
          <p:nvPr/>
        </p:nvCxnSpPr>
        <p:spPr>
          <a:xfrm flipH="1">
            <a:off x="4588537" y="3786893"/>
            <a:ext cx="2793176" cy="670758"/>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6" name="TextBox 115">
            <a:extLst>
              <a:ext uri="{FF2B5EF4-FFF2-40B4-BE49-F238E27FC236}">
                <a16:creationId xmlns:a16="http://schemas.microsoft.com/office/drawing/2014/main" id="{7B61A6AA-D654-764D-B4C6-A3560553C8A2}"/>
              </a:ext>
            </a:extLst>
          </p:cNvPr>
          <p:cNvSpPr txBox="1"/>
          <p:nvPr/>
        </p:nvSpPr>
        <p:spPr>
          <a:xfrm>
            <a:off x="1084265" y="1225178"/>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
        <p:nvSpPr>
          <p:cNvPr id="127" name="TextBox 126">
            <a:extLst>
              <a:ext uri="{FF2B5EF4-FFF2-40B4-BE49-F238E27FC236}">
                <a16:creationId xmlns:a16="http://schemas.microsoft.com/office/drawing/2014/main" id="{E1B3D6D4-21F4-8C48-866C-16872EF84925}"/>
              </a:ext>
            </a:extLst>
          </p:cNvPr>
          <p:cNvSpPr txBox="1"/>
          <p:nvPr/>
        </p:nvSpPr>
        <p:spPr>
          <a:xfrm>
            <a:off x="205381" y="2445977"/>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294214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2.08333E-6 -1.85185E-6 L -0.4763 0.19931 " pathEditMode="relative" rAng="0" ptsTypes="AA">
                                      <p:cBhvr>
                                        <p:cTn id="14" dur="2000" fill="hold"/>
                                        <p:tgtEl>
                                          <p:spTgt spid="179"/>
                                        </p:tgtEl>
                                        <p:attrNameLst>
                                          <p:attrName>ppt_x</p:attrName>
                                          <p:attrName>ppt_y</p:attrName>
                                        </p:attrNameLst>
                                      </p:cBhvr>
                                      <p:rCtr x="-23815" y="9954"/>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4.16667E-6 -1.48148E-6 L -0.32774 0.2706 " pathEditMode="relative" rAng="0" ptsTypes="AA">
                                      <p:cBhvr>
                                        <p:cTn id="26" dur="2000" fill="hold"/>
                                        <p:tgtEl>
                                          <p:spTgt spid="174"/>
                                        </p:tgtEl>
                                        <p:attrNameLst>
                                          <p:attrName>ppt_x</p:attrName>
                                          <p:attrName>ppt_y</p:attrName>
                                        </p:attrNameLst>
                                      </p:cBhvr>
                                      <p:rCtr x="-16393" y="13519"/>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0" nodeType="clickEffect">
                                  <p:stCondLst>
                                    <p:cond delay="0"/>
                                  </p:stCondLst>
                                  <p:childTnLst>
                                    <p:animMotion origin="layout" path="M 4.16667E-6 3.7037E-7 L -0.32383 0.15116 " pathEditMode="relative" rAng="0" ptsTypes="AA">
                                      <p:cBhvr>
                                        <p:cTn id="34" dur="2000" fill="hold"/>
                                        <p:tgtEl>
                                          <p:spTgt spid="172"/>
                                        </p:tgtEl>
                                        <p:attrNameLst>
                                          <p:attrName>ppt_x</p:attrName>
                                          <p:attrName>ppt_y</p:attrName>
                                        </p:attrNameLst>
                                      </p:cBhvr>
                                      <p:rCtr x="-16198" y="7546"/>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74" grpId="0" animBg="1"/>
      <p:bldP spid="179" grpId="0" animBg="1"/>
      <p:bldP spid="128" grpId="0"/>
      <p:bldP spid="1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D3F3-4508-DF40-87B3-4DC22AE45372}"/>
              </a:ext>
            </a:extLst>
          </p:cNvPr>
          <p:cNvSpPr>
            <a:spLocks noGrp="1"/>
          </p:cNvSpPr>
          <p:nvPr>
            <p:ph type="title"/>
          </p:nvPr>
        </p:nvSpPr>
        <p:spPr/>
        <p:txBody>
          <a:bodyPr/>
          <a:lstStyle/>
          <a:p>
            <a:r>
              <a:rPr lang="en-US" dirty="0"/>
              <a:t>Motivating Example</a:t>
            </a:r>
          </a:p>
        </p:txBody>
      </p:sp>
      <p:sp>
        <p:nvSpPr>
          <p:cNvPr id="3" name="Slide Number Placeholder 2">
            <a:extLst>
              <a:ext uri="{FF2B5EF4-FFF2-40B4-BE49-F238E27FC236}">
                <a16:creationId xmlns:a16="http://schemas.microsoft.com/office/drawing/2014/main" id="{F6C1C60B-30B4-8D42-9DA8-C8E884F3114A}"/>
              </a:ext>
            </a:extLst>
          </p:cNvPr>
          <p:cNvSpPr>
            <a:spLocks noGrp="1"/>
          </p:cNvSpPr>
          <p:nvPr>
            <p:ph type="sldNum" sz="quarter" idx="12"/>
          </p:nvPr>
        </p:nvSpPr>
        <p:spPr/>
        <p:txBody>
          <a:bodyPr/>
          <a:lstStyle/>
          <a:p>
            <a:fld id="{86E00D81-A243-204E-9897-44BD133A87DB}" type="slidenum">
              <a:rPr lang="en-US" smtClean="0"/>
              <a:t>25</a:t>
            </a:fld>
            <a:endParaRPr lang="en-US" dirty="0"/>
          </a:p>
        </p:txBody>
      </p:sp>
      <p:sp>
        <p:nvSpPr>
          <p:cNvPr id="7" name="TextBox 6">
            <a:extLst>
              <a:ext uri="{FF2B5EF4-FFF2-40B4-BE49-F238E27FC236}">
                <a16:creationId xmlns:a16="http://schemas.microsoft.com/office/drawing/2014/main" id="{E178A96C-2F9A-024E-A64D-1FEC0595DCB6}"/>
              </a:ext>
            </a:extLst>
          </p:cNvPr>
          <p:cNvSpPr txBox="1"/>
          <p:nvPr/>
        </p:nvSpPr>
        <p:spPr>
          <a:xfrm>
            <a:off x="3042744" y="2612390"/>
            <a:ext cx="5879045" cy="707886"/>
          </a:xfrm>
          <a:prstGeom prst="rect">
            <a:avLst/>
          </a:prstGeom>
          <a:noFill/>
        </p:spPr>
        <p:txBody>
          <a:bodyPr wrap="none" rtlCol="0">
            <a:spAutoFit/>
          </a:bodyPr>
          <a:lstStyle/>
          <a:p>
            <a:r>
              <a:rPr lang="en-US" sz="4000" dirty="0"/>
              <a:t>Fast Forward (24 attempts)</a:t>
            </a:r>
          </a:p>
        </p:txBody>
      </p:sp>
    </p:spTree>
    <p:extLst>
      <p:ext uri="{BB962C8B-B14F-4D97-AF65-F5344CB8AC3E}">
        <p14:creationId xmlns:p14="http://schemas.microsoft.com/office/powerpoint/2010/main" val="347332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7AA1-73BE-6442-9745-9EB8E428CB9E}"/>
              </a:ext>
            </a:extLst>
          </p:cNvPr>
          <p:cNvSpPr>
            <a:spLocks noGrp="1"/>
          </p:cNvSpPr>
          <p:nvPr>
            <p:ph type="title"/>
          </p:nvPr>
        </p:nvSpPr>
        <p:spPr/>
        <p:txBody>
          <a:bodyPr/>
          <a:lstStyle/>
          <a:p>
            <a:r>
              <a:rPr lang="en-US" dirty="0"/>
              <a:t>Motivating Example</a:t>
            </a:r>
          </a:p>
        </p:txBody>
      </p:sp>
      <p:sp>
        <p:nvSpPr>
          <p:cNvPr id="3" name="Slide Number Placeholder 2">
            <a:extLst>
              <a:ext uri="{FF2B5EF4-FFF2-40B4-BE49-F238E27FC236}">
                <a16:creationId xmlns:a16="http://schemas.microsoft.com/office/drawing/2014/main" id="{57C3736A-783B-D741-98C7-0B0E912E5B95}"/>
              </a:ext>
            </a:extLst>
          </p:cNvPr>
          <p:cNvSpPr>
            <a:spLocks noGrp="1"/>
          </p:cNvSpPr>
          <p:nvPr>
            <p:ph type="sldNum" sz="quarter" idx="12"/>
          </p:nvPr>
        </p:nvSpPr>
        <p:spPr/>
        <p:txBody>
          <a:bodyPr/>
          <a:lstStyle/>
          <a:p>
            <a:fld id="{86E00D81-A243-204E-9897-44BD133A87DB}" type="slidenum">
              <a:rPr lang="en-US" smtClean="0"/>
              <a:t>26</a:t>
            </a:fld>
            <a:endParaRPr lang="en-US" dirty="0"/>
          </a:p>
        </p:txBody>
      </p:sp>
      <p:grpSp>
        <p:nvGrpSpPr>
          <p:cNvPr id="75" name="Group 74">
            <a:extLst>
              <a:ext uri="{FF2B5EF4-FFF2-40B4-BE49-F238E27FC236}">
                <a16:creationId xmlns:a16="http://schemas.microsoft.com/office/drawing/2014/main" id="{1CB9E869-6AE8-0A46-A49D-9C8849733028}"/>
              </a:ext>
            </a:extLst>
          </p:cNvPr>
          <p:cNvGrpSpPr/>
          <p:nvPr/>
        </p:nvGrpSpPr>
        <p:grpSpPr>
          <a:xfrm>
            <a:off x="305023" y="1062743"/>
            <a:ext cx="868869" cy="2475320"/>
            <a:chOff x="366807" y="2496126"/>
            <a:chExt cx="1055232" cy="3006249"/>
          </a:xfrm>
        </p:grpSpPr>
        <p:sp>
          <p:nvSpPr>
            <p:cNvPr id="7" name="Oval 6">
              <a:extLst>
                <a:ext uri="{FF2B5EF4-FFF2-40B4-BE49-F238E27FC236}">
                  <a16:creationId xmlns:a16="http://schemas.microsoft.com/office/drawing/2014/main" id="{214A422C-5D34-C74B-9334-A2D1A935B83B}"/>
                </a:ext>
              </a:extLst>
            </p:cNvPr>
            <p:cNvSpPr/>
            <p:nvPr/>
          </p:nvSpPr>
          <p:spPr>
            <a:xfrm>
              <a:off x="396442" y="452151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E32DDCA3-8419-704A-82FD-CBDED0688041}"/>
                </a:ext>
              </a:extLst>
            </p:cNvPr>
            <p:cNvSpPr/>
            <p:nvPr/>
          </p:nvSpPr>
          <p:spPr>
            <a:xfrm>
              <a:off x="761234" y="249612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9722F383-BDB2-FB4C-8CE9-C8578F000C8C}"/>
                </a:ext>
              </a:extLst>
            </p:cNvPr>
            <p:cNvSpPr/>
            <p:nvPr/>
          </p:nvSpPr>
          <p:spPr>
            <a:xfrm>
              <a:off x="366807" y="3120627"/>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DCDF050E-524C-7742-9955-1C1DFC8C713C}"/>
                </a:ext>
              </a:extLst>
            </p:cNvPr>
            <p:cNvSpPr/>
            <p:nvPr/>
          </p:nvSpPr>
          <p:spPr>
            <a:xfrm>
              <a:off x="1027612" y="312441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41650FC-F931-744F-9436-A3967195732D}"/>
                </a:ext>
              </a:extLst>
            </p:cNvPr>
            <p:cNvSpPr/>
            <p:nvPr/>
          </p:nvSpPr>
          <p:spPr>
            <a:xfrm>
              <a:off x="378355" y="382757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59B5643A-FC84-AB45-AC35-10F11C813E56}"/>
                </a:ext>
              </a:extLst>
            </p:cNvPr>
            <p:cNvSpPr/>
            <p:nvPr/>
          </p:nvSpPr>
          <p:spPr>
            <a:xfrm>
              <a:off x="784719" y="5086391"/>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8F4E0736-27A8-4749-A30E-B6708ECF9BCD}"/>
                </a:ext>
              </a:extLst>
            </p:cNvPr>
            <p:cNvCxnSpPr>
              <a:stCxn id="8" idx="4"/>
              <a:endCxn id="9" idx="0"/>
            </p:cNvCxnSpPr>
            <p:nvPr/>
          </p:nvCxnSpPr>
          <p:spPr>
            <a:xfrm flipH="1">
              <a:off x="564020" y="2912110"/>
              <a:ext cx="394427" cy="2085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A83B5C4-D70B-2F4B-8D81-6A8175BB3D38}"/>
                </a:ext>
              </a:extLst>
            </p:cNvPr>
            <p:cNvCxnSpPr>
              <a:stCxn id="8" idx="4"/>
              <a:endCxn id="10" idx="0"/>
            </p:cNvCxnSpPr>
            <p:nvPr/>
          </p:nvCxnSpPr>
          <p:spPr>
            <a:xfrm>
              <a:off x="958447" y="2912110"/>
              <a:ext cx="266378" cy="212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C65753C-EA29-934B-BCCF-A79BC3F87C37}"/>
                </a:ext>
              </a:extLst>
            </p:cNvPr>
            <p:cNvCxnSpPr>
              <a:cxnSpLocks/>
              <a:stCxn id="9" idx="4"/>
              <a:endCxn id="11" idx="0"/>
            </p:cNvCxnSpPr>
            <p:nvPr/>
          </p:nvCxnSpPr>
          <p:spPr>
            <a:xfrm>
              <a:off x="564021" y="3536611"/>
              <a:ext cx="11548" cy="290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742C948-749C-7949-897A-0A28F0EC8016}"/>
                </a:ext>
              </a:extLst>
            </p:cNvPr>
            <p:cNvCxnSpPr>
              <a:cxnSpLocks/>
              <a:stCxn id="11" idx="4"/>
              <a:endCxn id="7" idx="0"/>
            </p:cNvCxnSpPr>
            <p:nvPr/>
          </p:nvCxnSpPr>
          <p:spPr>
            <a:xfrm>
              <a:off x="575569" y="4243556"/>
              <a:ext cx="18087" cy="27796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E5FB9D65-A092-A24A-AC70-308CDFF2CC9D}"/>
                </a:ext>
              </a:extLst>
            </p:cNvPr>
            <p:cNvSpPr/>
            <p:nvPr/>
          </p:nvSpPr>
          <p:spPr>
            <a:xfrm>
              <a:off x="1027612" y="3834394"/>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518E49F5-E148-224C-88AC-76250BFB5394}"/>
                </a:ext>
              </a:extLst>
            </p:cNvPr>
            <p:cNvCxnSpPr>
              <a:cxnSpLocks/>
              <a:stCxn id="10" idx="4"/>
              <a:endCxn id="38" idx="0"/>
            </p:cNvCxnSpPr>
            <p:nvPr/>
          </p:nvCxnSpPr>
          <p:spPr>
            <a:xfrm>
              <a:off x="1224826" y="3540396"/>
              <a:ext cx="0" cy="293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32382AF0-2825-3B43-89B9-24136299C2D6}"/>
                </a:ext>
              </a:extLst>
            </p:cNvPr>
            <p:cNvCxnSpPr>
              <a:cxnSpLocks/>
              <a:stCxn id="7" idx="4"/>
              <a:endCxn id="15" idx="1"/>
            </p:cNvCxnSpPr>
            <p:nvPr/>
          </p:nvCxnSpPr>
          <p:spPr>
            <a:xfrm>
              <a:off x="593656" y="4937500"/>
              <a:ext cx="248825" cy="209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Curved Connector 49">
              <a:extLst>
                <a:ext uri="{FF2B5EF4-FFF2-40B4-BE49-F238E27FC236}">
                  <a16:creationId xmlns:a16="http://schemas.microsoft.com/office/drawing/2014/main" id="{2F428D7E-1D17-824A-BDEF-FEC5696F2E20}"/>
                </a:ext>
              </a:extLst>
            </p:cNvPr>
            <p:cNvCxnSpPr>
              <a:stCxn id="15" idx="0"/>
              <a:endCxn id="11" idx="6"/>
            </p:cNvCxnSpPr>
            <p:nvPr/>
          </p:nvCxnSpPr>
          <p:spPr>
            <a:xfrm rot="16200000" flipV="1">
              <a:off x="351945" y="4456402"/>
              <a:ext cx="1050827" cy="20915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2" name="Curved Connector 51">
              <a:extLst>
                <a:ext uri="{FF2B5EF4-FFF2-40B4-BE49-F238E27FC236}">
                  <a16:creationId xmlns:a16="http://schemas.microsoft.com/office/drawing/2014/main" id="{B3A504E4-170A-C14F-AEFF-158F9A2F2405}"/>
                </a:ext>
              </a:extLst>
            </p:cNvPr>
            <p:cNvCxnSpPr>
              <a:stCxn id="7" idx="2"/>
              <a:endCxn id="11" idx="2"/>
            </p:cNvCxnSpPr>
            <p:nvPr/>
          </p:nvCxnSpPr>
          <p:spPr>
            <a:xfrm rot="10800000">
              <a:off x="378356" y="4035564"/>
              <a:ext cx="18087" cy="693944"/>
            </a:xfrm>
            <a:prstGeom prst="curvedConnector3">
              <a:avLst>
                <a:gd name="adj1" fmla="val 866065"/>
              </a:avLst>
            </a:prstGeom>
            <a:ln>
              <a:tailEnd type="triangle"/>
            </a:ln>
          </p:spPr>
          <p:style>
            <a:lnRef idx="1">
              <a:schemeClr val="dk1"/>
            </a:lnRef>
            <a:fillRef idx="0">
              <a:schemeClr val="dk1"/>
            </a:fillRef>
            <a:effectRef idx="0">
              <a:schemeClr val="dk1"/>
            </a:effectRef>
            <a:fontRef idx="minor">
              <a:schemeClr val="tx1"/>
            </a:fontRef>
          </p:style>
        </p:cxnSp>
        <p:cxnSp>
          <p:nvCxnSpPr>
            <p:cNvPr id="54" name="Curved Connector 53">
              <a:extLst>
                <a:ext uri="{FF2B5EF4-FFF2-40B4-BE49-F238E27FC236}">
                  <a16:creationId xmlns:a16="http://schemas.microsoft.com/office/drawing/2014/main" id="{07FC40AB-BABF-2948-A7BA-3839DE3BE778}"/>
                </a:ext>
              </a:extLst>
            </p:cNvPr>
            <p:cNvCxnSpPr>
              <a:stCxn id="10" idx="7"/>
              <a:endCxn id="8" idx="6"/>
            </p:cNvCxnSpPr>
            <p:nvPr/>
          </p:nvCxnSpPr>
          <p:spPr>
            <a:xfrm rot="16200000" flipV="1">
              <a:off x="1019363" y="2840417"/>
              <a:ext cx="481213" cy="208616"/>
            </a:xfrm>
            <a:prstGeom prst="curvedConnector2">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grpSp>
      <p:sp>
        <p:nvSpPr>
          <p:cNvPr id="76" name="TextBox 75">
            <a:extLst>
              <a:ext uri="{FF2B5EF4-FFF2-40B4-BE49-F238E27FC236}">
                <a16:creationId xmlns:a16="http://schemas.microsoft.com/office/drawing/2014/main" id="{254C408A-53FD-9048-A7F6-B36C9E573A80}"/>
              </a:ext>
            </a:extLst>
          </p:cNvPr>
          <p:cNvSpPr txBox="1"/>
          <p:nvPr/>
        </p:nvSpPr>
        <p:spPr>
          <a:xfrm>
            <a:off x="171226" y="3786893"/>
            <a:ext cx="19672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 DFG of a loop</a:t>
            </a:r>
          </a:p>
        </p:txBody>
      </p:sp>
      <p:grpSp>
        <p:nvGrpSpPr>
          <p:cNvPr id="78" name="Group 77">
            <a:extLst>
              <a:ext uri="{FF2B5EF4-FFF2-40B4-BE49-F238E27FC236}">
                <a16:creationId xmlns:a16="http://schemas.microsoft.com/office/drawing/2014/main" id="{B6AC87D8-26CC-FF46-A512-4983D2B64FBD}"/>
              </a:ext>
            </a:extLst>
          </p:cNvPr>
          <p:cNvGrpSpPr/>
          <p:nvPr/>
        </p:nvGrpSpPr>
        <p:grpSpPr>
          <a:xfrm>
            <a:off x="228399" y="4445861"/>
            <a:ext cx="2959644" cy="940185"/>
            <a:chOff x="760402" y="4038081"/>
            <a:chExt cx="4043218" cy="978971"/>
          </a:xfrm>
        </p:grpSpPr>
        <p:grpSp>
          <p:nvGrpSpPr>
            <p:cNvPr id="80" name="Group 79">
              <a:extLst>
                <a:ext uri="{FF2B5EF4-FFF2-40B4-BE49-F238E27FC236}">
                  <a16:creationId xmlns:a16="http://schemas.microsoft.com/office/drawing/2014/main" id="{F869C103-3E34-964F-B189-473AB916CB65}"/>
                </a:ext>
              </a:extLst>
            </p:cNvPr>
            <p:cNvGrpSpPr/>
            <p:nvPr/>
          </p:nvGrpSpPr>
          <p:grpSpPr>
            <a:xfrm>
              <a:off x="760402" y="4038081"/>
              <a:ext cx="4043218" cy="978971"/>
              <a:chOff x="212898" y="4038081"/>
              <a:chExt cx="5185202" cy="1255476"/>
            </a:xfrm>
          </p:grpSpPr>
          <p:grpSp>
            <p:nvGrpSpPr>
              <p:cNvPr id="82" name="Group 81">
                <a:extLst>
                  <a:ext uri="{FF2B5EF4-FFF2-40B4-BE49-F238E27FC236}">
                    <a16:creationId xmlns:a16="http://schemas.microsoft.com/office/drawing/2014/main" id="{C3CF71B3-EDCA-704A-8BA5-5BA6AF19C2D8}"/>
                  </a:ext>
                </a:extLst>
              </p:cNvPr>
              <p:cNvGrpSpPr/>
              <p:nvPr/>
            </p:nvGrpSpPr>
            <p:grpSpPr>
              <a:xfrm>
                <a:off x="212898" y="4038081"/>
                <a:ext cx="2450068" cy="1201749"/>
                <a:chOff x="7968766" y="963418"/>
                <a:chExt cx="2450068" cy="1201749"/>
              </a:xfrm>
            </p:grpSpPr>
            <p:cxnSp>
              <p:nvCxnSpPr>
                <p:cNvPr id="87" name="Straight Arrow Connector 86">
                  <a:extLst>
                    <a:ext uri="{FF2B5EF4-FFF2-40B4-BE49-F238E27FC236}">
                      <a16:creationId xmlns:a16="http://schemas.microsoft.com/office/drawing/2014/main" id="{14223CDD-E741-DA4D-A0EF-6DE37D302217}"/>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8" name="Rectangle 87">
                  <a:extLst>
                    <a:ext uri="{FF2B5EF4-FFF2-40B4-BE49-F238E27FC236}">
                      <a16:creationId xmlns:a16="http://schemas.microsoft.com/office/drawing/2014/main" id="{96DBFDE4-1E51-D246-9319-07F2DC31C43A}"/>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2</a:t>
                  </a:r>
                </a:p>
              </p:txBody>
            </p:sp>
            <p:sp>
              <p:nvSpPr>
                <p:cNvPr id="89" name="Rectangle 88">
                  <a:extLst>
                    <a:ext uri="{FF2B5EF4-FFF2-40B4-BE49-F238E27FC236}">
                      <a16:creationId xmlns:a16="http://schemas.microsoft.com/office/drawing/2014/main" id="{713B99E4-EEA3-EA46-B587-46EBCF96AED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83" name="Group 82">
                <a:extLst>
                  <a:ext uri="{FF2B5EF4-FFF2-40B4-BE49-F238E27FC236}">
                    <a16:creationId xmlns:a16="http://schemas.microsoft.com/office/drawing/2014/main" id="{40CE0FB0-D374-DB47-8DD7-2738F4633648}"/>
                  </a:ext>
                </a:extLst>
              </p:cNvPr>
              <p:cNvGrpSpPr/>
              <p:nvPr/>
            </p:nvGrpSpPr>
            <p:grpSpPr>
              <a:xfrm>
                <a:off x="2948032" y="4091808"/>
                <a:ext cx="2450068" cy="1201749"/>
                <a:chOff x="7968766" y="963418"/>
                <a:chExt cx="2450068" cy="1201749"/>
              </a:xfrm>
            </p:grpSpPr>
            <p:cxnSp>
              <p:nvCxnSpPr>
                <p:cNvPr id="84" name="Straight Arrow Connector 83">
                  <a:extLst>
                    <a:ext uri="{FF2B5EF4-FFF2-40B4-BE49-F238E27FC236}">
                      <a16:creationId xmlns:a16="http://schemas.microsoft.com/office/drawing/2014/main" id="{52136142-0526-4344-9A1B-5E2237B52170}"/>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5" name="Rectangle 84">
                  <a:extLst>
                    <a:ext uri="{FF2B5EF4-FFF2-40B4-BE49-F238E27FC236}">
                      <a16:creationId xmlns:a16="http://schemas.microsoft.com/office/drawing/2014/main" id="{4DDBC3F7-5B48-BF46-A012-D9F5BDEF44A9}"/>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4</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3C759941-A726-CD4A-9B42-3D1EEC39164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3</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cxnSp>
          <p:nvCxnSpPr>
            <p:cNvPr id="81" name="Straight Arrow Connector 80">
              <a:extLst>
                <a:ext uri="{FF2B5EF4-FFF2-40B4-BE49-F238E27FC236}">
                  <a16:creationId xmlns:a16="http://schemas.microsoft.com/office/drawing/2014/main" id="{66D7358F-14E3-9840-8B09-EC23669AC20F}"/>
                </a:ext>
              </a:extLst>
            </p:cNvPr>
            <p:cNvCxnSpPr/>
            <p:nvPr/>
          </p:nvCxnSpPr>
          <p:spPr>
            <a:xfrm>
              <a:off x="2613244" y="4574441"/>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grpSp>
      <p:sp>
        <p:nvSpPr>
          <p:cNvPr id="90" name="TextBox 89">
            <a:extLst>
              <a:ext uri="{FF2B5EF4-FFF2-40B4-BE49-F238E27FC236}">
                <a16:creationId xmlns:a16="http://schemas.microsoft.com/office/drawing/2014/main" id="{45ED6F9D-7F0B-274C-A124-F56945D2D937}"/>
              </a:ext>
            </a:extLst>
          </p:cNvPr>
          <p:cNvSpPr txBox="1"/>
          <p:nvPr/>
        </p:nvSpPr>
        <p:spPr>
          <a:xfrm>
            <a:off x="433663" y="5574634"/>
            <a:ext cx="189898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 Target CGRA</a:t>
            </a:r>
          </a:p>
        </p:txBody>
      </p:sp>
      <p:grpSp>
        <p:nvGrpSpPr>
          <p:cNvPr id="115" name="Group 114">
            <a:extLst>
              <a:ext uri="{FF2B5EF4-FFF2-40B4-BE49-F238E27FC236}">
                <a16:creationId xmlns:a16="http://schemas.microsoft.com/office/drawing/2014/main" id="{3EA76A84-F975-6D41-8026-189BEBC5BF09}"/>
              </a:ext>
            </a:extLst>
          </p:cNvPr>
          <p:cNvGrpSpPr/>
          <p:nvPr/>
        </p:nvGrpSpPr>
        <p:grpSpPr>
          <a:xfrm>
            <a:off x="3350755" y="1432115"/>
            <a:ext cx="4669116" cy="4001490"/>
            <a:chOff x="6730710" y="1158583"/>
            <a:chExt cx="4669116" cy="4001490"/>
          </a:xfrm>
        </p:grpSpPr>
        <p:grpSp>
          <p:nvGrpSpPr>
            <p:cNvPr id="91" name="Group 90">
              <a:extLst>
                <a:ext uri="{FF2B5EF4-FFF2-40B4-BE49-F238E27FC236}">
                  <a16:creationId xmlns:a16="http://schemas.microsoft.com/office/drawing/2014/main" id="{A0ABACAA-CC2B-FC45-9A4A-B66DEC3D5FA0}"/>
                </a:ext>
              </a:extLst>
            </p:cNvPr>
            <p:cNvGrpSpPr/>
            <p:nvPr/>
          </p:nvGrpSpPr>
          <p:grpSpPr>
            <a:xfrm>
              <a:off x="6730710" y="1158583"/>
              <a:ext cx="4669116" cy="4001490"/>
              <a:chOff x="2479124" y="1163486"/>
              <a:chExt cx="4669116" cy="4001490"/>
            </a:xfrm>
          </p:grpSpPr>
          <p:cxnSp>
            <p:nvCxnSpPr>
              <p:cNvPr id="92" name="Straight Arrow Connector 91">
                <a:extLst>
                  <a:ext uri="{FF2B5EF4-FFF2-40B4-BE49-F238E27FC236}">
                    <a16:creationId xmlns:a16="http://schemas.microsoft.com/office/drawing/2014/main" id="{1C210D8D-0A20-6646-8BAA-B91CBF0C4598}"/>
                  </a:ext>
                </a:extLst>
              </p:cNvPr>
              <p:cNvCxnSpPr>
                <a:cxnSpLocks/>
              </p:cNvCxnSpPr>
              <p:nvPr/>
            </p:nvCxnSpPr>
            <p:spPr>
              <a:xfrm>
                <a:off x="2997987" y="1509341"/>
                <a:ext cx="0" cy="3655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D769550-BF75-EC47-AD49-04001C21589A}"/>
                  </a:ext>
                </a:extLst>
              </p:cNvPr>
              <p:cNvCxnSpPr>
                <a:cxnSpLocks/>
              </p:cNvCxnSpPr>
              <p:nvPr/>
            </p:nvCxnSpPr>
            <p:spPr>
              <a:xfrm>
                <a:off x="2997987" y="2632584"/>
                <a:ext cx="4150253" cy="3426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CCFA55A7-84F5-1848-9429-95FBABA48D1A}"/>
                  </a:ext>
                </a:extLst>
              </p:cNvPr>
              <p:cNvCxnSpPr>
                <a:cxnSpLocks/>
              </p:cNvCxnSpPr>
              <p:nvPr/>
            </p:nvCxnSpPr>
            <p:spPr>
              <a:xfrm>
                <a:off x="2986800" y="3766594"/>
                <a:ext cx="4161440" cy="2761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4747E56-D05E-EC4B-946D-6425839DD9CA}"/>
                  </a:ext>
                </a:extLst>
              </p:cNvPr>
              <p:cNvCxnSpPr>
                <a:cxnSpLocks/>
              </p:cNvCxnSpPr>
              <p:nvPr/>
            </p:nvCxnSpPr>
            <p:spPr>
              <a:xfrm>
                <a:off x="3012205" y="4974460"/>
                <a:ext cx="4124513" cy="114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9A3B2FAB-B8AB-E34D-B644-9D2A74E71104}"/>
                  </a:ext>
                </a:extLst>
              </p:cNvPr>
              <p:cNvSpPr txBox="1"/>
              <p:nvPr/>
            </p:nvSpPr>
            <p:spPr>
              <a:xfrm>
                <a:off x="2525157" y="1163486"/>
                <a:ext cx="68903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Time</a:t>
                </a:r>
              </a:p>
            </p:txBody>
          </p:sp>
          <p:sp>
            <p:nvSpPr>
              <p:cNvPr id="97" name="TextBox 96">
                <a:extLst>
                  <a:ext uri="{FF2B5EF4-FFF2-40B4-BE49-F238E27FC236}">
                    <a16:creationId xmlns:a16="http://schemas.microsoft.com/office/drawing/2014/main" id="{233BDBBA-0522-3E49-A31A-0806AFF0AA75}"/>
                  </a:ext>
                </a:extLst>
              </p:cNvPr>
              <p:cNvSpPr txBox="1"/>
              <p:nvPr/>
            </p:nvSpPr>
            <p:spPr>
              <a:xfrm>
                <a:off x="2525157" y="293669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i+1</a:t>
                </a:r>
              </a:p>
            </p:txBody>
          </p:sp>
          <p:sp>
            <p:nvSpPr>
              <p:cNvPr id="98" name="TextBox 97">
                <a:extLst>
                  <a:ext uri="{FF2B5EF4-FFF2-40B4-BE49-F238E27FC236}">
                    <a16:creationId xmlns:a16="http://schemas.microsoft.com/office/drawing/2014/main" id="{8710C221-5D20-D942-B5A5-2D6C4435C93D}"/>
                  </a:ext>
                </a:extLst>
              </p:cNvPr>
              <p:cNvSpPr txBox="1"/>
              <p:nvPr/>
            </p:nvSpPr>
            <p:spPr>
              <a:xfrm>
                <a:off x="2479124" y="1939663"/>
                <a:ext cx="350802"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T</a:t>
                </a:r>
                <a:r>
                  <a:rPr lang="en-US" baseline="-25000" dirty="0" err="1">
                    <a:latin typeface="Arial" panose="020B0604020202020204" pitchFamily="34" charset="0"/>
                    <a:cs typeface="Arial" panose="020B0604020202020204" pitchFamily="34" charset="0"/>
                  </a:rPr>
                  <a:t>i</a:t>
                </a:r>
                <a:endParaRPr lang="en-US" baseline="-25000" dirty="0">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4A15A5DF-9FFA-0349-BF3B-7A0A404B70B8}"/>
                  </a:ext>
                </a:extLst>
              </p:cNvPr>
              <p:cNvSpPr txBox="1"/>
              <p:nvPr/>
            </p:nvSpPr>
            <p:spPr>
              <a:xfrm>
                <a:off x="2539150" y="416865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i+2</a:t>
                </a:r>
              </a:p>
            </p:txBody>
          </p:sp>
        </p:grpSp>
        <p:grpSp>
          <p:nvGrpSpPr>
            <p:cNvPr id="100" name="Group 99">
              <a:extLst>
                <a:ext uri="{FF2B5EF4-FFF2-40B4-BE49-F238E27FC236}">
                  <a16:creationId xmlns:a16="http://schemas.microsoft.com/office/drawing/2014/main" id="{C0FABB88-068F-6D46-9731-BB0C1B5386A3}"/>
                </a:ext>
              </a:extLst>
            </p:cNvPr>
            <p:cNvGrpSpPr/>
            <p:nvPr/>
          </p:nvGrpSpPr>
          <p:grpSpPr>
            <a:xfrm>
              <a:off x="7611951" y="1665625"/>
              <a:ext cx="3678594" cy="890686"/>
              <a:chOff x="8083673" y="1413277"/>
              <a:chExt cx="3678594" cy="890686"/>
            </a:xfrm>
          </p:grpSpPr>
          <p:sp>
            <p:nvSpPr>
              <p:cNvPr id="101" name="Rectangle 100">
                <a:extLst>
                  <a:ext uri="{FF2B5EF4-FFF2-40B4-BE49-F238E27FC236}">
                    <a16:creationId xmlns:a16="http://schemas.microsoft.com/office/drawing/2014/main" id="{305C1481-6CDB-7940-995C-6DAB6031D8A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8758AE75-24C0-7D44-8771-516951963C0D}"/>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5938B0F4-F467-3246-B346-08CC9CE03761}"/>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6936DC9E-843A-3B4A-A7BB-2880B430C79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694908CE-F62E-C846-A7E8-DCBE971E5B3A}"/>
                </a:ext>
              </a:extLst>
            </p:cNvPr>
            <p:cNvGrpSpPr/>
            <p:nvPr/>
          </p:nvGrpSpPr>
          <p:grpSpPr>
            <a:xfrm>
              <a:off x="7479809" y="2746987"/>
              <a:ext cx="3678594" cy="890686"/>
              <a:chOff x="8083673" y="1413277"/>
              <a:chExt cx="3678594" cy="890686"/>
            </a:xfrm>
          </p:grpSpPr>
          <p:sp>
            <p:nvSpPr>
              <p:cNvPr id="106" name="Rectangle 105">
                <a:extLst>
                  <a:ext uri="{FF2B5EF4-FFF2-40B4-BE49-F238E27FC236}">
                    <a16:creationId xmlns:a16="http://schemas.microsoft.com/office/drawing/2014/main" id="{FE35895F-BA38-CA47-A8D6-A91B19A7F0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C947C9E-7592-504E-B8D5-82A63B8F2C28}"/>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D130B4DF-DD8C-CF4E-8469-C928EC2E9EFA}"/>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5FBE2DF4-4A13-8A4D-A5D5-1E2D0BCF35A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0" name="Group 109">
              <a:extLst>
                <a:ext uri="{FF2B5EF4-FFF2-40B4-BE49-F238E27FC236}">
                  <a16:creationId xmlns:a16="http://schemas.microsoft.com/office/drawing/2014/main" id="{1C1CF16E-AFB8-1D48-AA1A-B385BA84E99F}"/>
                </a:ext>
              </a:extLst>
            </p:cNvPr>
            <p:cNvGrpSpPr/>
            <p:nvPr/>
          </p:nvGrpSpPr>
          <p:grpSpPr>
            <a:xfrm>
              <a:off x="7417635" y="3951443"/>
              <a:ext cx="3678594" cy="890686"/>
              <a:chOff x="8083673" y="1413277"/>
              <a:chExt cx="3678594" cy="890686"/>
            </a:xfrm>
          </p:grpSpPr>
          <p:sp>
            <p:nvSpPr>
              <p:cNvPr id="111" name="Rectangle 110">
                <a:extLst>
                  <a:ext uri="{FF2B5EF4-FFF2-40B4-BE49-F238E27FC236}">
                    <a16:creationId xmlns:a16="http://schemas.microsoft.com/office/drawing/2014/main" id="{8FB36F18-64AF-C74E-8012-8D9F58F403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58CA6845-3747-1848-91EA-D2E3ECBA877E}"/>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D7D87D40-250A-EC42-8F9B-244343C2A3E8}"/>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743D447-3D9F-D343-B22E-E0C89D0D09E4}"/>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119" name="Oval 118">
            <a:extLst>
              <a:ext uri="{FF2B5EF4-FFF2-40B4-BE49-F238E27FC236}">
                <a16:creationId xmlns:a16="http://schemas.microsoft.com/office/drawing/2014/main" id="{A5C0A7EF-F864-8849-B303-9D8D662EE2C4}"/>
              </a:ext>
            </a:extLst>
          </p:cNvPr>
          <p:cNvSpPr/>
          <p:nvPr/>
        </p:nvSpPr>
        <p:spPr>
          <a:xfrm>
            <a:off x="4309489" y="318812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21" name="Oval 120">
            <a:extLst>
              <a:ext uri="{FF2B5EF4-FFF2-40B4-BE49-F238E27FC236}">
                <a16:creationId xmlns:a16="http://schemas.microsoft.com/office/drawing/2014/main" id="{4AFEEBF7-1DC7-FF4B-AF17-FFD93B717770}"/>
              </a:ext>
            </a:extLst>
          </p:cNvPr>
          <p:cNvSpPr/>
          <p:nvPr/>
        </p:nvSpPr>
        <p:spPr>
          <a:xfrm>
            <a:off x="4433516" y="207194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24" name="TextBox 123">
            <a:extLst>
              <a:ext uri="{FF2B5EF4-FFF2-40B4-BE49-F238E27FC236}">
                <a16:creationId xmlns:a16="http://schemas.microsoft.com/office/drawing/2014/main" id="{77B1BE4F-44DD-7A46-876F-B370210AA964}"/>
              </a:ext>
            </a:extLst>
          </p:cNvPr>
          <p:cNvSpPr txBox="1"/>
          <p:nvPr/>
        </p:nvSpPr>
        <p:spPr>
          <a:xfrm>
            <a:off x="7394463" y="952146"/>
            <a:ext cx="1508105" cy="461665"/>
          </a:xfrm>
          <a:prstGeom prst="rect">
            <a:avLst/>
          </a:prstGeom>
          <a:noFill/>
        </p:spPr>
        <p:txBody>
          <a:bodyPr wrap="none" rtlCol="0">
            <a:spAutoFit/>
          </a:bodyPr>
          <a:lstStyle/>
          <a:p>
            <a:r>
              <a:rPr lang="en-US" sz="2400" dirty="0">
                <a:latin typeface="Candara" panose="020E0502030303020204" pitchFamily="34" charset="0"/>
              </a:rPr>
              <a:t>Attempts</a:t>
            </a:r>
            <a:r>
              <a:rPr lang="en-US" dirty="0"/>
              <a:t>: </a:t>
            </a:r>
          </a:p>
        </p:txBody>
      </p:sp>
      <p:graphicFrame>
        <p:nvGraphicFramePr>
          <p:cNvPr id="131" name="Table 131">
            <a:extLst>
              <a:ext uri="{FF2B5EF4-FFF2-40B4-BE49-F238E27FC236}">
                <a16:creationId xmlns:a16="http://schemas.microsoft.com/office/drawing/2014/main" id="{11C40379-90B4-B243-AB90-6BE2A9559061}"/>
              </a:ext>
            </a:extLst>
          </p:cNvPr>
          <p:cNvGraphicFramePr>
            <a:graphicFrameLocks noGrp="1"/>
          </p:cNvGraphicFramePr>
          <p:nvPr/>
        </p:nvGraphicFramePr>
        <p:xfrm>
          <a:off x="8988909" y="1801446"/>
          <a:ext cx="3084420" cy="4000380"/>
        </p:xfrm>
        <a:graphic>
          <a:graphicData uri="http://schemas.openxmlformats.org/drawingml/2006/table">
            <a:tbl>
              <a:tblPr firstRow="1" bandRow="1">
                <a:tableStyleId>{5940675A-B579-460E-94D1-54222C63F5DA}</a:tableStyleId>
              </a:tblPr>
              <a:tblGrid>
                <a:gridCol w="1542210">
                  <a:extLst>
                    <a:ext uri="{9D8B030D-6E8A-4147-A177-3AD203B41FA5}">
                      <a16:colId xmlns:a16="http://schemas.microsoft.com/office/drawing/2014/main" val="2463022565"/>
                    </a:ext>
                  </a:extLst>
                </a:gridCol>
                <a:gridCol w="1542210">
                  <a:extLst>
                    <a:ext uri="{9D8B030D-6E8A-4147-A177-3AD203B41FA5}">
                      <a16:colId xmlns:a16="http://schemas.microsoft.com/office/drawing/2014/main" val="1084358331"/>
                    </a:ext>
                  </a:extLst>
                </a:gridCol>
              </a:tblGrid>
              <a:tr h="400038">
                <a:tc>
                  <a:txBody>
                    <a:bodyPr/>
                    <a:lstStyle/>
                    <a:p>
                      <a:r>
                        <a:rPr lang="en-US" dirty="0">
                          <a:latin typeface="Candara" panose="020E0502030303020204" pitchFamily="34" charset="0"/>
                        </a:rPr>
                        <a:t>Mapped</a:t>
                      </a:r>
                    </a:p>
                  </a:txBody>
                  <a:tcPr/>
                </a:tc>
                <a:tc>
                  <a:txBody>
                    <a:bodyPr/>
                    <a:lstStyle/>
                    <a:p>
                      <a:r>
                        <a:rPr lang="en-US" dirty="0">
                          <a:latin typeface="Candara" panose="020E0502030303020204" pitchFamily="34" charset="0"/>
                        </a:rPr>
                        <a:t>Unmapped</a:t>
                      </a:r>
                    </a:p>
                  </a:txBody>
                  <a:tcPr/>
                </a:tc>
                <a:extLst>
                  <a:ext uri="{0D108BD9-81ED-4DB2-BD59-A6C34878D82A}">
                    <a16:rowId xmlns:a16="http://schemas.microsoft.com/office/drawing/2014/main" val="1352878452"/>
                  </a:ext>
                </a:extLst>
              </a:tr>
              <a:tr h="400038">
                <a:tc>
                  <a:txBody>
                    <a:bodyPr/>
                    <a:lstStyle/>
                    <a:p>
                      <a:endParaRPr lang="en-US" dirty="0"/>
                    </a:p>
                  </a:txBody>
                  <a:tcPr/>
                </a:tc>
                <a:tc>
                  <a:txBody>
                    <a:bodyPr/>
                    <a:lstStyle/>
                    <a:p>
                      <a:endParaRPr lang="en-US"/>
                    </a:p>
                  </a:txBody>
                  <a:tcPr/>
                </a:tc>
                <a:extLst>
                  <a:ext uri="{0D108BD9-81ED-4DB2-BD59-A6C34878D82A}">
                    <a16:rowId xmlns:a16="http://schemas.microsoft.com/office/drawing/2014/main" val="2988912544"/>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323068587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1417660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732966870"/>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516464492"/>
                  </a:ext>
                </a:extLst>
              </a:tr>
              <a:tr h="400038">
                <a:tc>
                  <a:txBody>
                    <a:bodyPr/>
                    <a:lstStyle/>
                    <a:p>
                      <a:endParaRPr lang="en-US"/>
                    </a:p>
                  </a:txBody>
                  <a:tcPr/>
                </a:tc>
                <a:tc>
                  <a:txBody>
                    <a:bodyPr/>
                    <a:lstStyle/>
                    <a:p>
                      <a:endParaRPr lang="en-US" dirty="0"/>
                    </a:p>
                  </a:txBody>
                  <a:tcPr/>
                </a:tc>
                <a:extLst>
                  <a:ext uri="{0D108BD9-81ED-4DB2-BD59-A6C34878D82A}">
                    <a16:rowId xmlns:a16="http://schemas.microsoft.com/office/drawing/2014/main" val="251828944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6525011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112262769"/>
                  </a:ext>
                </a:extLst>
              </a:tr>
              <a:tr h="40003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68681502"/>
                  </a:ext>
                </a:extLst>
              </a:tr>
            </a:tbl>
          </a:graphicData>
        </a:graphic>
      </p:graphicFrame>
      <p:cxnSp>
        <p:nvCxnSpPr>
          <p:cNvPr id="135" name="Straight Arrow Connector 134">
            <a:extLst>
              <a:ext uri="{FF2B5EF4-FFF2-40B4-BE49-F238E27FC236}">
                <a16:creationId xmlns:a16="http://schemas.microsoft.com/office/drawing/2014/main" id="{47BCE91F-0EAF-3542-AD37-9057DB38BFE8}"/>
              </a:ext>
            </a:extLst>
          </p:cNvPr>
          <p:cNvCxnSpPr>
            <a:cxnSpLocks/>
            <a:endCxn id="119" idx="0"/>
          </p:cNvCxnSpPr>
          <p:nvPr/>
        </p:nvCxnSpPr>
        <p:spPr>
          <a:xfrm flipH="1">
            <a:off x="4471873" y="2577624"/>
            <a:ext cx="47374" cy="610500"/>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71" name="Oval 170">
            <a:extLst>
              <a:ext uri="{FF2B5EF4-FFF2-40B4-BE49-F238E27FC236}">
                <a16:creationId xmlns:a16="http://schemas.microsoft.com/office/drawing/2014/main" id="{959DAF8C-5CF1-C54A-9726-8576516B7328}"/>
              </a:ext>
            </a:extLst>
          </p:cNvPr>
          <p:cNvSpPr/>
          <p:nvPr/>
        </p:nvSpPr>
        <p:spPr>
          <a:xfrm>
            <a:off x="11099610" y="3416592"/>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72" name="Oval 171">
            <a:extLst>
              <a:ext uri="{FF2B5EF4-FFF2-40B4-BE49-F238E27FC236}">
                <a16:creationId xmlns:a16="http://schemas.microsoft.com/office/drawing/2014/main" id="{2D585D16-FDB1-0E4B-9E1F-3C1CB57EAE3E}"/>
              </a:ext>
            </a:extLst>
          </p:cNvPr>
          <p:cNvSpPr/>
          <p:nvPr/>
        </p:nvSpPr>
        <p:spPr>
          <a:xfrm>
            <a:off x="11083787"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73" name="Oval 172">
            <a:extLst>
              <a:ext uri="{FF2B5EF4-FFF2-40B4-BE49-F238E27FC236}">
                <a16:creationId xmlns:a16="http://schemas.microsoft.com/office/drawing/2014/main" id="{5C81E376-CE67-A74D-8740-5D66B4094CE5}"/>
              </a:ext>
            </a:extLst>
          </p:cNvPr>
          <p:cNvSpPr/>
          <p:nvPr/>
        </p:nvSpPr>
        <p:spPr>
          <a:xfrm>
            <a:off x="11083787" y="380861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74" name="Oval 173">
            <a:extLst>
              <a:ext uri="{FF2B5EF4-FFF2-40B4-BE49-F238E27FC236}">
                <a16:creationId xmlns:a16="http://schemas.microsoft.com/office/drawing/2014/main" id="{9E371883-4DC7-3941-93B6-9A7CA57391A7}"/>
              </a:ext>
            </a:extLst>
          </p:cNvPr>
          <p:cNvSpPr/>
          <p:nvPr/>
        </p:nvSpPr>
        <p:spPr>
          <a:xfrm>
            <a:off x="11083787" y="2615997"/>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75" name="Oval 174">
            <a:extLst>
              <a:ext uri="{FF2B5EF4-FFF2-40B4-BE49-F238E27FC236}">
                <a16:creationId xmlns:a16="http://schemas.microsoft.com/office/drawing/2014/main" id="{63216AE6-58D0-0940-98CA-47C0AA661F8C}"/>
              </a:ext>
            </a:extLst>
          </p:cNvPr>
          <p:cNvSpPr/>
          <p:nvPr/>
        </p:nvSpPr>
        <p:spPr>
          <a:xfrm>
            <a:off x="11099610" y="463396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76" name="Oval 175">
            <a:extLst>
              <a:ext uri="{FF2B5EF4-FFF2-40B4-BE49-F238E27FC236}">
                <a16:creationId xmlns:a16="http://schemas.microsoft.com/office/drawing/2014/main" id="{ADD97746-0B76-4D44-880B-343911C75384}"/>
              </a:ext>
            </a:extLst>
          </p:cNvPr>
          <p:cNvSpPr/>
          <p:nvPr/>
        </p:nvSpPr>
        <p:spPr>
          <a:xfrm>
            <a:off x="9486384" y="262046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77" name="Oval 176">
            <a:extLst>
              <a:ext uri="{FF2B5EF4-FFF2-40B4-BE49-F238E27FC236}">
                <a16:creationId xmlns:a16="http://schemas.microsoft.com/office/drawing/2014/main" id="{728D6076-0800-2A48-BAD6-77E53C4334CE}"/>
              </a:ext>
            </a:extLst>
          </p:cNvPr>
          <p:cNvSpPr/>
          <p:nvPr/>
        </p:nvSpPr>
        <p:spPr>
          <a:xfrm>
            <a:off x="9486384"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78" name="Oval 177">
            <a:extLst>
              <a:ext uri="{FF2B5EF4-FFF2-40B4-BE49-F238E27FC236}">
                <a16:creationId xmlns:a16="http://schemas.microsoft.com/office/drawing/2014/main" id="{83D68CA8-07C6-B241-B06B-03159F943C89}"/>
              </a:ext>
            </a:extLst>
          </p:cNvPr>
          <p:cNvSpPr/>
          <p:nvPr/>
        </p:nvSpPr>
        <p:spPr>
          <a:xfrm>
            <a:off x="11077931" y="4225646"/>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79" name="Oval 178">
            <a:extLst>
              <a:ext uri="{FF2B5EF4-FFF2-40B4-BE49-F238E27FC236}">
                <a16:creationId xmlns:a16="http://schemas.microsoft.com/office/drawing/2014/main" id="{0DA2FB57-6C64-A140-A308-01C8C661A6EC}"/>
              </a:ext>
            </a:extLst>
          </p:cNvPr>
          <p:cNvSpPr/>
          <p:nvPr/>
        </p:nvSpPr>
        <p:spPr>
          <a:xfrm>
            <a:off x="11099610" y="3013546"/>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37" name="Oval 136">
            <a:extLst>
              <a:ext uri="{FF2B5EF4-FFF2-40B4-BE49-F238E27FC236}">
                <a16:creationId xmlns:a16="http://schemas.microsoft.com/office/drawing/2014/main" id="{FAFD0FB1-E045-AD4A-9529-59583356B352}"/>
              </a:ext>
            </a:extLst>
          </p:cNvPr>
          <p:cNvSpPr/>
          <p:nvPr/>
        </p:nvSpPr>
        <p:spPr>
          <a:xfrm>
            <a:off x="299266" y="1587122"/>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17" name="Oval 116">
            <a:extLst>
              <a:ext uri="{FF2B5EF4-FFF2-40B4-BE49-F238E27FC236}">
                <a16:creationId xmlns:a16="http://schemas.microsoft.com/office/drawing/2014/main" id="{71C590E1-B3E2-3F45-B59C-43D410E6D7EE}"/>
              </a:ext>
            </a:extLst>
          </p:cNvPr>
          <p:cNvSpPr/>
          <p:nvPr/>
        </p:nvSpPr>
        <p:spPr>
          <a:xfrm>
            <a:off x="843613" y="215904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23" name="Oval 122">
            <a:extLst>
              <a:ext uri="{FF2B5EF4-FFF2-40B4-BE49-F238E27FC236}">
                <a16:creationId xmlns:a16="http://schemas.microsoft.com/office/drawing/2014/main" id="{A94D789C-3AAD-E244-B57D-CB508FFCE158}"/>
              </a:ext>
            </a:extLst>
          </p:cNvPr>
          <p:cNvSpPr/>
          <p:nvPr/>
        </p:nvSpPr>
        <p:spPr>
          <a:xfrm>
            <a:off x="639300" y="1058686"/>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41" name="Oval 140">
            <a:extLst>
              <a:ext uri="{FF2B5EF4-FFF2-40B4-BE49-F238E27FC236}">
                <a16:creationId xmlns:a16="http://schemas.microsoft.com/office/drawing/2014/main" id="{201B8F38-4647-1248-9ECB-07C1C022B49F}"/>
              </a:ext>
            </a:extLst>
          </p:cNvPr>
          <p:cNvSpPr/>
          <p:nvPr/>
        </p:nvSpPr>
        <p:spPr>
          <a:xfrm>
            <a:off x="843613" y="1574450"/>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43" name="Oval 142">
            <a:extLst>
              <a:ext uri="{FF2B5EF4-FFF2-40B4-BE49-F238E27FC236}">
                <a16:creationId xmlns:a16="http://schemas.microsoft.com/office/drawing/2014/main" id="{5C1A62EC-750B-BC40-B1A2-FB75478C7B32}"/>
              </a:ext>
            </a:extLst>
          </p:cNvPr>
          <p:cNvSpPr/>
          <p:nvPr/>
        </p:nvSpPr>
        <p:spPr>
          <a:xfrm>
            <a:off x="322650" y="272410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45" name="Oval 144">
            <a:extLst>
              <a:ext uri="{FF2B5EF4-FFF2-40B4-BE49-F238E27FC236}">
                <a16:creationId xmlns:a16="http://schemas.microsoft.com/office/drawing/2014/main" id="{0C0EE24E-AD84-0F43-A189-06ADAA6A1C55}"/>
              </a:ext>
            </a:extLst>
          </p:cNvPr>
          <p:cNvSpPr/>
          <p:nvPr/>
        </p:nvSpPr>
        <p:spPr>
          <a:xfrm>
            <a:off x="309021" y="2154555"/>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20" name="TextBox 119">
            <a:extLst>
              <a:ext uri="{FF2B5EF4-FFF2-40B4-BE49-F238E27FC236}">
                <a16:creationId xmlns:a16="http://schemas.microsoft.com/office/drawing/2014/main" id="{F8419841-DE8C-4142-B001-B7F57AF28176}"/>
              </a:ext>
            </a:extLst>
          </p:cNvPr>
          <p:cNvSpPr txBox="1"/>
          <p:nvPr/>
        </p:nvSpPr>
        <p:spPr>
          <a:xfrm>
            <a:off x="8710627" y="843998"/>
            <a:ext cx="546945" cy="523220"/>
          </a:xfrm>
          <a:prstGeom prst="rect">
            <a:avLst/>
          </a:prstGeom>
          <a:noFill/>
        </p:spPr>
        <p:txBody>
          <a:bodyPr wrap="none" rtlCol="0">
            <a:spAutoFit/>
          </a:bodyPr>
          <a:lstStyle/>
          <a:p>
            <a:r>
              <a:rPr lang="en-US" sz="2800" dirty="0">
                <a:solidFill>
                  <a:srgbClr val="FF0000"/>
                </a:solidFill>
                <a:latin typeface="Candara" panose="020E0502030303020204" pitchFamily="34" charset="0"/>
              </a:rPr>
              <a:t>29</a:t>
            </a:r>
          </a:p>
        </p:txBody>
      </p:sp>
      <p:cxnSp>
        <p:nvCxnSpPr>
          <p:cNvPr id="24" name="Straight Arrow Connector 23">
            <a:extLst>
              <a:ext uri="{FF2B5EF4-FFF2-40B4-BE49-F238E27FC236}">
                <a16:creationId xmlns:a16="http://schemas.microsoft.com/office/drawing/2014/main" id="{AAF0C48F-A45E-0844-A1EF-84D2DBF80637}"/>
              </a:ext>
            </a:extLst>
          </p:cNvPr>
          <p:cNvCxnSpPr>
            <a:cxnSpLocks/>
            <a:stCxn id="119" idx="4"/>
          </p:cNvCxnSpPr>
          <p:nvPr/>
        </p:nvCxnSpPr>
        <p:spPr>
          <a:xfrm>
            <a:off x="4471873" y="3530642"/>
            <a:ext cx="779085" cy="925093"/>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100EE04E-CACA-BC49-BFF7-BEC9417A5FE5}"/>
              </a:ext>
            </a:extLst>
          </p:cNvPr>
          <p:cNvCxnSpPr>
            <a:cxnSpLocks/>
          </p:cNvCxnSpPr>
          <p:nvPr/>
        </p:nvCxnSpPr>
        <p:spPr>
          <a:xfrm>
            <a:off x="4634257" y="2560966"/>
            <a:ext cx="729055" cy="627158"/>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C87425A-584A-0047-BE7A-312BAA87D5B4}"/>
              </a:ext>
            </a:extLst>
          </p:cNvPr>
          <p:cNvCxnSpPr>
            <a:cxnSpLocks/>
          </p:cNvCxnSpPr>
          <p:nvPr/>
        </p:nvCxnSpPr>
        <p:spPr>
          <a:xfrm>
            <a:off x="5363312" y="3746047"/>
            <a:ext cx="1" cy="647543"/>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Curved Connector 34">
            <a:extLst>
              <a:ext uri="{FF2B5EF4-FFF2-40B4-BE49-F238E27FC236}">
                <a16:creationId xmlns:a16="http://schemas.microsoft.com/office/drawing/2014/main" id="{ACDFA063-3151-4D47-977A-0B84C6A2D666}"/>
              </a:ext>
            </a:extLst>
          </p:cNvPr>
          <p:cNvCxnSpPr>
            <a:cxnSpLocks/>
            <a:endCxn id="121" idx="0"/>
          </p:cNvCxnSpPr>
          <p:nvPr/>
        </p:nvCxnSpPr>
        <p:spPr>
          <a:xfrm rot="5400000" flipH="1">
            <a:off x="3644675" y="3023169"/>
            <a:ext cx="2669862" cy="767412"/>
          </a:xfrm>
          <a:prstGeom prst="curvedConnector5">
            <a:avLst>
              <a:gd name="adj1" fmla="val -8562"/>
              <a:gd name="adj2" fmla="val 49772"/>
              <a:gd name="adj3" fmla="val 108562"/>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A599435F-7547-1048-8670-988ED2A839BF}"/>
              </a:ext>
            </a:extLst>
          </p:cNvPr>
          <p:cNvCxnSpPr>
            <a:cxnSpLocks/>
          </p:cNvCxnSpPr>
          <p:nvPr/>
        </p:nvCxnSpPr>
        <p:spPr>
          <a:xfrm flipH="1">
            <a:off x="6406453" y="2633025"/>
            <a:ext cx="158892" cy="604831"/>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7C43CAC8-3641-4946-9F25-4352A172232C}"/>
              </a:ext>
            </a:extLst>
          </p:cNvPr>
          <p:cNvCxnSpPr>
            <a:cxnSpLocks/>
          </p:cNvCxnSpPr>
          <p:nvPr/>
        </p:nvCxnSpPr>
        <p:spPr>
          <a:xfrm>
            <a:off x="6341921" y="3746047"/>
            <a:ext cx="2" cy="660606"/>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D8E68465-13CD-5E48-AFEF-0AB4870FDB75}"/>
              </a:ext>
            </a:extLst>
          </p:cNvPr>
          <p:cNvCxnSpPr>
            <a:cxnSpLocks/>
          </p:cNvCxnSpPr>
          <p:nvPr/>
        </p:nvCxnSpPr>
        <p:spPr>
          <a:xfrm>
            <a:off x="6413429" y="3746047"/>
            <a:ext cx="905602" cy="755389"/>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urved Connector 44">
            <a:extLst>
              <a:ext uri="{FF2B5EF4-FFF2-40B4-BE49-F238E27FC236}">
                <a16:creationId xmlns:a16="http://schemas.microsoft.com/office/drawing/2014/main" id="{C0D9F102-D4A1-8B43-A48E-4DA07C90D02C}"/>
              </a:ext>
            </a:extLst>
          </p:cNvPr>
          <p:cNvCxnSpPr>
            <a:cxnSpLocks/>
          </p:cNvCxnSpPr>
          <p:nvPr/>
        </p:nvCxnSpPr>
        <p:spPr>
          <a:xfrm rot="5400000" flipH="1" flipV="1">
            <a:off x="5099957" y="3428334"/>
            <a:ext cx="2555436" cy="71507"/>
          </a:xfrm>
          <a:prstGeom prst="curvedConnector5">
            <a:avLst>
              <a:gd name="adj1" fmla="val -8946"/>
              <a:gd name="adj2" fmla="val 799017"/>
              <a:gd name="adj3" fmla="val 108946"/>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a:extLst>
              <a:ext uri="{FF2B5EF4-FFF2-40B4-BE49-F238E27FC236}">
                <a16:creationId xmlns:a16="http://schemas.microsoft.com/office/drawing/2014/main" id="{83F24CC7-A42F-D847-B7E1-103B0683E4E3}"/>
              </a:ext>
            </a:extLst>
          </p:cNvPr>
          <p:cNvCxnSpPr>
            <a:cxnSpLocks/>
          </p:cNvCxnSpPr>
          <p:nvPr/>
        </p:nvCxnSpPr>
        <p:spPr>
          <a:xfrm>
            <a:off x="6565345" y="2633025"/>
            <a:ext cx="816368" cy="612681"/>
          </a:xfrm>
          <a:prstGeom prst="straightConnector1">
            <a:avLst/>
          </a:prstGeom>
          <a:ln w="28575">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B2E931E2-483F-0F47-AA7B-79ABA62CA096}"/>
              </a:ext>
            </a:extLst>
          </p:cNvPr>
          <p:cNvCxnSpPr>
            <a:cxnSpLocks/>
          </p:cNvCxnSpPr>
          <p:nvPr/>
        </p:nvCxnSpPr>
        <p:spPr>
          <a:xfrm flipH="1">
            <a:off x="5475665" y="3786893"/>
            <a:ext cx="1906048" cy="668842"/>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6" name="TextBox 115">
            <a:extLst>
              <a:ext uri="{FF2B5EF4-FFF2-40B4-BE49-F238E27FC236}">
                <a16:creationId xmlns:a16="http://schemas.microsoft.com/office/drawing/2014/main" id="{8C20BA3D-340E-DC40-A8F6-645338727DC9}"/>
              </a:ext>
            </a:extLst>
          </p:cNvPr>
          <p:cNvSpPr txBox="1"/>
          <p:nvPr/>
        </p:nvSpPr>
        <p:spPr>
          <a:xfrm>
            <a:off x="1084265" y="1225178"/>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
        <p:nvSpPr>
          <p:cNvPr id="118" name="TextBox 117">
            <a:extLst>
              <a:ext uri="{FF2B5EF4-FFF2-40B4-BE49-F238E27FC236}">
                <a16:creationId xmlns:a16="http://schemas.microsoft.com/office/drawing/2014/main" id="{0DD0310E-348D-8048-8A36-BE5A0FFFF5BD}"/>
              </a:ext>
            </a:extLst>
          </p:cNvPr>
          <p:cNvSpPr txBox="1"/>
          <p:nvPr/>
        </p:nvSpPr>
        <p:spPr>
          <a:xfrm>
            <a:off x="205381" y="2445977"/>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163728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08333E-6 -4.44444E-6 L -0.48386 -0.03217 " pathEditMode="relative" rAng="0" ptsTypes="AA">
                                      <p:cBhvr>
                                        <p:cTn id="6" dur="2000" fill="hold"/>
                                        <p:tgtEl>
                                          <p:spTgt spid="175"/>
                                        </p:tgtEl>
                                        <p:attrNameLst>
                                          <p:attrName>ppt_x</p:attrName>
                                          <p:attrName>ppt_y</p:attrName>
                                        </p:attrNameLst>
                                      </p:cBhvr>
                                      <p:rCtr x="-24193" y="-162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 0 L -0.48151 -0.15764 " pathEditMode="relative" ptsTypes="AA">
                                      <p:cBhvr>
                                        <p:cTn id="14" dur="2000" fill="hold"/>
                                        <p:tgtEl>
                                          <p:spTgt spid="178"/>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 0 L -0.39831 -0.08055 " pathEditMode="relative" ptsTypes="AA">
                                      <p:cBhvr>
                                        <p:cTn id="30" dur="2000" fill="hold"/>
                                        <p:tgtEl>
                                          <p:spTgt spid="173"/>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0" nodeType="clickEffect">
                                  <p:stCondLst>
                                    <p:cond delay="0"/>
                                  </p:stCondLst>
                                  <p:childTnLst>
                                    <p:animMotion origin="layout" path="M 2.08333E-6 1.85185E-6 L -0.38568 -0.19306 " pathEditMode="relative" rAng="0" ptsTypes="AA">
                                      <p:cBhvr>
                                        <p:cTn id="34" dur="2000" fill="hold"/>
                                        <p:tgtEl>
                                          <p:spTgt spid="171"/>
                                        </p:tgtEl>
                                        <p:attrNameLst>
                                          <p:attrName>ppt_x</p:attrName>
                                          <p:attrName>ppt_y</p:attrName>
                                        </p:attrNameLst>
                                      </p:cBhvr>
                                      <p:rCtr x="-19284" y="-9653"/>
                                    </p:animMotion>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 0 L -0.40469 0.2037 " pathEditMode="relative" ptsTypes="AA">
                                      <p:cBhvr>
                                        <p:cTn id="38" dur="2000" fill="hold"/>
                                        <p:tgtEl>
                                          <p:spTgt spid="179"/>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0" nodeType="clickEffect">
                                  <p:stCondLst>
                                    <p:cond delay="0"/>
                                  </p:stCondLst>
                                  <p:childTnLst>
                                    <p:animMotion origin="layout" path="M 0 0 L -0.32461 0.27778 " pathEditMode="relative" ptsTypes="AA">
                                      <p:cBhvr>
                                        <p:cTn id="42" dur="2000" fill="hold"/>
                                        <p:tgtEl>
                                          <p:spTgt spid="174"/>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0 0 L -0.31159 0.15046 " pathEditMode="relative" ptsTypes="AA">
                                      <p:cBhvr>
                                        <p:cTn id="56" dur="2000" fill="hold"/>
                                        <p:tgtEl>
                                          <p:spTgt spid="172"/>
                                        </p:tgtEl>
                                        <p:attrNameLst>
                                          <p:attrName>ppt_x</p:attrName>
                                          <p:attrName>ppt_y</p:attrName>
                                        </p:attrNameLst>
                                      </p:cBhvr>
                                    </p:animMotion>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2" grpId="0" animBg="1"/>
      <p:bldP spid="173" grpId="0" animBg="1"/>
      <p:bldP spid="174" grpId="0" animBg="1"/>
      <p:bldP spid="175" grpId="0" animBg="1"/>
      <p:bldP spid="178" grpId="0" animBg="1"/>
      <p:bldP spid="17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7AA1-73BE-6442-9745-9EB8E428CB9E}"/>
              </a:ext>
            </a:extLst>
          </p:cNvPr>
          <p:cNvSpPr>
            <a:spLocks noGrp="1"/>
          </p:cNvSpPr>
          <p:nvPr>
            <p:ph type="title"/>
          </p:nvPr>
        </p:nvSpPr>
        <p:spPr/>
        <p:txBody>
          <a:bodyPr/>
          <a:lstStyle/>
          <a:p>
            <a:r>
              <a:rPr lang="en-US" dirty="0"/>
              <a:t>Motivating Example</a:t>
            </a:r>
          </a:p>
        </p:txBody>
      </p:sp>
      <p:sp>
        <p:nvSpPr>
          <p:cNvPr id="3" name="Slide Number Placeholder 2">
            <a:extLst>
              <a:ext uri="{FF2B5EF4-FFF2-40B4-BE49-F238E27FC236}">
                <a16:creationId xmlns:a16="http://schemas.microsoft.com/office/drawing/2014/main" id="{57C3736A-783B-D741-98C7-0B0E912E5B95}"/>
              </a:ext>
            </a:extLst>
          </p:cNvPr>
          <p:cNvSpPr>
            <a:spLocks noGrp="1"/>
          </p:cNvSpPr>
          <p:nvPr>
            <p:ph type="sldNum" sz="quarter" idx="12"/>
          </p:nvPr>
        </p:nvSpPr>
        <p:spPr/>
        <p:txBody>
          <a:bodyPr/>
          <a:lstStyle/>
          <a:p>
            <a:fld id="{86E00D81-A243-204E-9897-44BD133A87DB}" type="slidenum">
              <a:rPr lang="en-US" smtClean="0"/>
              <a:t>27</a:t>
            </a:fld>
            <a:endParaRPr lang="en-US" dirty="0"/>
          </a:p>
        </p:txBody>
      </p:sp>
      <p:grpSp>
        <p:nvGrpSpPr>
          <p:cNvPr id="75" name="Group 74">
            <a:extLst>
              <a:ext uri="{FF2B5EF4-FFF2-40B4-BE49-F238E27FC236}">
                <a16:creationId xmlns:a16="http://schemas.microsoft.com/office/drawing/2014/main" id="{1CB9E869-6AE8-0A46-A49D-9C8849733028}"/>
              </a:ext>
            </a:extLst>
          </p:cNvPr>
          <p:cNvGrpSpPr/>
          <p:nvPr/>
        </p:nvGrpSpPr>
        <p:grpSpPr>
          <a:xfrm>
            <a:off x="305023" y="1062743"/>
            <a:ext cx="868869" cy="2475320"/>
            <a:chOff x="366807" y="2496126"/>
            <a:chExt cx="1055232" cy="3006249"/>
          </a:xfrm>
        </p:grpSpPr>
        <p:sp>
          <p:nvSpPr>
            <p:cNvPr id="7" name="Oval 6">
              <a:extLst>
                <a:ext uri="{FF2B5EF4-FFF2-40B4-BE49-F238E27FC236}">
                  <a16:creationId xmlns:a16="http://schemas.microsoft.com/office/drawing/2014/main" id="{214A422C-5D34-C74B-9334-A2D1A935B83B}"/>
                </a:ext>
              </a:extLst>
            </p:cNvPr>
            <p:cNvSpPr/>
            <p:nvPr/>
          </p:nvSpPr>
          <p:spPr>
            <a:xfrm>
              <a:off x="396442" y="452151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E32DDCA3-8419-704A-82FD-CBDED0688041}"/>
                </a:ext>
              </a:extLst>
            </p:cNvPr>
            <p:cNvSpPr/>
            <p:nvPr/>
          </p:nvSpPr>
          <p:spPr>
            <a:xfrm>
              <a:off x="761234" y="249612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9722F383-BDB2-FB4C-8CE9-C8578F000C8C}"/>
                </a:ext>
              </a:extLst>
            </p:cNvPr>
            <p:cNvSpPr/>
            <p:nvPr/>
          </p:nvSpPr>
          <p:spPr>
            <a:xfrm>
              <a:off x="366807" y="3120627"/>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DCDF050E-524C-7742-9955-1C1DFC8C713C}"/>
                </a:ext>
              </a:extLst>
            </p:cNvPr>
            <p:cNvSpPr/>
            <p:nvPr/>
          </p:nvSpPr>
          <p:spPr>
            <a:xfrm>
              <a:off x="1027612" y="312441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41650FC-F931-744F-9436-A3967195732D}"/>
                </a:ext>
              </a:extLst>
            </p:cNvPr>
            <p:cNvSpPr/>
            <p:nvPr/>
          </p:nvSpPr>
          <p:spPr>
            <a:xfrm>
              <a:off x="378355" y="382757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59B5643A-FC84-AB45-AC35-10F11C813E56}"/>
                </a:ext>
              </a:extLst>
            </p:cNvPr>
            <p:cNvSpPr/>
            <p:nvPr/>
          </p:nvSpPr>
          <p:spPr>
            <a:xfrm>
              <a:off x="784719" y="5086391"/>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8F4E0736-27A8-4749-A30E-B6708ECF9BCD}"/>
                </a:ext>
              </a:extLst>
            </p:cNvPr>
            <p:cNvCxnSpPr>
              <a:stCxn id="8" idx="4"/>
              <a:endCxn id="9" idx="0"/>
            </p:cNvCxnSpPr>
            <p:nvPr/>
          </p:nvCxnSpPr>
          <p:spPr>
            <a:xfrm flipH="1">
              <a:off x="564020" y="2912110"/>
              <a:ext cx="394427" cy="2085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A83B5C4-D70B-2F4B-8D81-6A8175BB3D38}"/>
                </a:ext>
              </a:extLst>
            </p:cNvPr>
            <p:cNvCxnSpPr>
              <a:stCxn id="8" idx="4"/>
              <a:endCxn id="10" idx="0"/>
            </p:cNvCxnSpPr>
            <p:nvPr/>
          </p:nvCxnSpPr>
          <p:spPr>
            <a:xfrm>
              <a:off x="958447" y="2912110"/>
              <a:ext cx="266378" cy="212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C65753C-EA29-934B-BCCF-A79BC3F87C37}"/>
                </a:ext>
              </a:extLst>
            </p:cNvPr>
            <p:cNvCxnSpPr>
              <a:cxnSpLocks/>
              <a:stCxn id="9" idx="4"/>
              <a:endCxn id="11" idx="0"/>
            </p:cNvCxnSpPr>
            <p:nvPr/>
          </p:nvCxnSpPr>
          <p:spPr>
            <a:xfrm>
              <a:off x="564021" y="3536611"/>
              <a:ext cx="11548" cy="290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742C948-749C-7949-897A-0A28F0EC8016}"/>
                </a:ext>
              </a:extLst>
            </p:cNvPr>
            <p:cNvCxnSpPr>
              <a:cxnSpLocks/>
              <a:stCxn id="11" idx="4"/>
              <a:endCxn id="7" idx="0"/>
            </p:cNvCxnSpPr>
            <p:nvPr/>
          </p:nvCxnSpPr>
          <p:spPr>
            <a:xfrm>
              <a:off x="575569" y="4243556"/>
              <a:ext cx="18087" cy="27796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E5FB9D65-A092-A24A-AC70-308CDFF2CC9D}"/>
                </a:ext>
              </a:extLst>
            </p:cNvPr>
            <p:cNvSpPr/>
            <p:nvPr/>
          </p:nvSpPr>
          <p:spPr>
            <a:xfrm>
              <a:off x="1027612" y="3834394"/>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518E49F5-E148-224C-88AC-76250BFB5394}"/>
                </a:ext>
              </a:extLst>
            </p:cNvPr>
            <p:cNvCxnSpPr>
              <a:cxnSpLocks/>
              <a:stCxn id="10" idx="4"/>
              <a:endCxn id="38" idx="0"/>
            </p:cNvCxnSpPr>
            <p:nvPr/>
          </p:nvCxnSpPr>
          <p:spPr>
            <a:xfrm>
              <a:off x="1224826" y="3540396"/>
              <a:ext cx="0" cy="293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32382AF0-2825-3B43-89B9-24136299C2D6}"/>
                </a:ext>
              </a:extLst>
            </p:cNvPr>
            <p:cNvCxnSpPr>
              <a:cxnSpLocks/>
              <a:stCxn id="7" idx="4"/>
              <a:endCxn id="15" idx="1"/>
            </p:cNvCxnSpPr>
            <p:nvPr/>
          </p:nvCxnSpPr>
          <p:spPr>
            <a:xfrm>
              <a:off x="593656" y="4937500"/>
              <a:ext cx="248825" cy="209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Curved Connector 49">
              <a:extLst>
                <a:ext uri="{FF2B5EF4-FFF2-40B4-BE49-F238E27FC236}">
                  <a16:creationId xmlns:a16="http://schemas.microsoft.com/office/drawing/2014/main" id="{2F428D7E-1D17-824A-BDEF-FEC5696F2E20}"/>
                </a:ext>
              </a:extLst>
            </p:cNvPr>
            <p:cNvCxnSpPr>
              <a:stCxn id="15" idx="0"/>
              <a:endCxn id="11" idx="6"/>
            </p:cNvCxnSpPr>
            <p:nvPr/>
          </p:nvCxnSpPr>
          <p:spPr>
            <a:xfrm rot="16200000" flipV="1">
              <a:off x="351945" y="4456402"/>
              <a:ext cx="1050827" cy="20915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2" name="Curved Connector 51">
              <a:extLst>
                <a:ext uri="{FF2B5EF4-FFF2-40B4-BE49-F238E27FC236}">
                  <a16:creationId xmlns:a16="http://schemas.microsoft.com/office/drawing/2014/main" id="{B3A504E4-170A-C14F-AEFF-158F9A2F2405}"/>
                </a:ext>
              </a:extLst>
            </p:cNvPr>
            <p:cNvCxnSpPr>
              <a:stCxn id="7" idx="2"/>
              <a:endCxn id="11" idx="2"/>
            </p:cNvCxnSpPr>
            <p:nvPr/>
          </p:nvCxnSpPr>
          <p:spPr>
            <a:xfrm rot="10800000">
              <a:off x="378356" y="4035564"/>
              <a:ext cx="18087" cy="693944"/>
            </a:xfrm>
            <a:prstGeom prst="curvedConnector3">
              <a:avLst>
                <a:gd name="adj1" fmla="val 866065"/>
              </a:avLst>
            </a:prstGeom>
            <a:ln>
              <a:tailEnd type="triangle"/>
            </a:ln>
          </p:spPr>
          <p:style>
            <a:lnRef idx="1">
              <a:schemeClr val="dk1"/>
            </a:lnRef>
            <a:fillRef idx="0">
              <a:schemeClr val="dk1"/>
            </a:fillRef>
            <a:effectRef idx="0">
              <a:schemeClr val="dk1"/>
            </a:effectRef>
            <a:fontRef idx="minor">
              <a:schemeClr val="tx1"/>
            </a:fontRef>
          </p:style>
        </p:cxnSp>
        <p:cxnSp>
          <p:nvCxnSpPr>
            <p:cNvPr id="54" name="Curved Connector 53">
              <a:extLst>
                <a:ext uri="{FF2B5EF4-FFF2-40B4-BE49-F238E27FC236}">
                  <a16:creationId xmlns:a16="http://schemas.microsoft.com/office/drawing/2014/main" id="{07FC40AB-BABF-2948-A7BA-3839DE3BE778}"/>
                </a:ext>
              </a:extLst>
            </p:cNvPr>
            <p:cNvCxnSpPr>
              <a:stCxn id="10" idx="7"/>
              <a:endCxn id="8" idx="6"/>
            </p:cNvCxnSpPr>
            <p:nvPr/>
          </p:nvCxnSpPr>
          <p:spPr>
            <a:xfrm rot="16200000" flipV="1">
              <a:off x="1019363" y="2840417"/>
              <a:ext cx="481213" cy="208616"/>
            </a:xfrm>
            <a:prstGeom prst="curvedConnector2">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grpSp>
      <p:sp>
        <p:nvSpPr>
          <p:cNvPr id="76" name="TextBox 75">
            <a:extLst>
              <a:ext uri="{FF2B5EF4-FFF2-40B4-BE49-F238E27FC236}">
                <a16:creationId xmlns:a16="http://schemas.microsoft.com/office/drawing/2014/main" id="{254C408A-53FD-9048-A7F6-B36C9E573A80}"/>
              </a:ext>
            </a:extLst>
          </p:cNvPr>
          <p:cNvSpPr txBox="1"/>
          <p:nvPr/>
        </p:nvSpPr>
        <p:spPr>
          <a:xfrm>
            <a:off x="171226" y="3786893"/>
            <a:ext cx="19672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 DFG of a loop</a:t>
            </a:r>
          </a:p>
        </p:txBody>
      </p:sp>
      <p:grpSp>
        <p:nvGrpSpPr>
          <p:cNvPr id="78" name="Group 77">
            <a:extLst>
              <a:ext uri="{FF2B5EF4-FFF2-40B4-BE49-F238E27FC236}">
                <a16:creationId xmlns:a16="http://schemas.microsoft.com/office/drawing/2014/main" id="{B6AC87D8-26CC-FF46-A512-4983D2B64FBD}"/>
              </a:ext>
            </a:extLst>
          </p:cNvPr>
          <p:cNvGrpSpPr/>
          <p:nvPr/>
        </p:nvGrpSpPr>
        <p:grpSpPr>
          <a:xfrm>
            <a:off x="228399" y="4445861"/>
            <a:ext cx="2959644" cy="940185"/>
            <a:chOff x="760402" y="4038081"/>
            <a:chExt cx="4043218" cy="978971"/>
          </a:xfrm>
        </p:grpSpPr>
        <p:grpSp>
          <p:nvGrpSpPr>
            <p:cNvPr id="80" name="Group 79">
              <a:extLst>
                <a:ext uri="{FF2B5EF4-FFF2-40B4-BE49-F238E27FC236}">
                  <a16:creationId xmlns:a16="http://schemas.microsoft.com/office/drawing/2014/main" id="{F869C103-3E34-964F-B189-473AB916CB65}"/>
                </a:ext>
              </a:extLst>
            </p:cNvPr>
            <p:cNvGrpSpPr/>
            <p:nvPr/>
          </p:nvGrpSpPr>
          <p:grpSpPr>
            <a:xfrm>
              <a:off x="760402" y="4038081"/>
              <a:ext cx="4043218" cy="978971"/>
              <a:chOff x="212898" y="4038081"/>
              <a:chExt cx="5185202" cy="1255476"/>
            </a:xfrm>
          </p:grpSpPr>
          <p:grpSp>
            <p:nvGrpSpPr>
              <p:cNvPr id="82" name="Group 81">
                <a:extLst>
                  <a:ext uri="{FF2B5EF4-FFF2-40B4-BE49-F238E27FC236}">
                    <a16:creationId xmlns:a16="http://schemas.microsoft.com/office/drawing/2014/main" id="{C3CF71B3-EDCA-704A-8BA5-5BA6AF19C2D8}"/>
                  </a:ext>
                </a:extLst>
              </p:cNvPr>
              <p:cNvGrpSpPr/>
              <p:nvPr/>
            </p:nvGrpSpPr>
            <p:grpSpPr>
              <a:xfrm>
                <a:off x="212898" y="4038081"/>
                <a:ext cx="2450068" cy="1201749"/>
                <a:chOff x="7968766" y="963418"/>
                <a:chExt cx="2450068" cy="1201749"/>
              </a:xfrm>
            </p:grpSpPr>
            <p:cxnSp>
              <p:nvCxnSpPr>
                <p:cNvPr id="87" name="Straight Arrow Connector 86">
                  <a:extLst>
                    <a:ext uri="{FF2B5EF4-FFF2-40B4-BE49-F238E27FC236}">
                      <a16:creationId xmlns:a16="http://schemas.microsoft.com/office/drawing/2014/main" id="{14223CDD-E741-DA4D-A0EF-6DE37D302217}"/>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8" name="Rectangle 87">
                  <a:extLst>
                    <a:ext uri="{FF2B5EF4-FFF2-40B4-BE49-F238E27FC236}">
                      <a16:creationId xmlns:a16="http://schemas.microsoft.com/office/drawing/2014/main" id="{96DBFDE4-1E51-D246-9319-07F2DC31C43A}"/>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2</a:t>
                  </a:r>
                </a:p>
              </p:txBody>
            </p:sp>
            <p:sp>
              <p:nvSpPr>
                <p:cNvPr id="89" name="Rectangle 88">
                  <a:extLst>
                    <a:ext uri="{FF2B5EF4-FFF2-40B4-BE49-F238E27FC236}">
                      <a16:creationId xmlns:a16="http://schemas.microsoft.com/office/drawing/2014/main" id="{713B99E4-EEA3-EA46-B587-46EBCF96AED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83" name="Group 82">
                <a:extLst>
                  <a:ext uri="{FF2B5EF4-FFF2-40B4-BE49-F238E27FC236}">
                    <a16:creationId xmlns:a16="http://schemas.microsoft.com/office/drawing/2014/main" id="{40CE0FB0-D374-DB47-8DD7-2738F4633648}"/>
                  </a:ext>
                </a:extLst>
              </p:cNvPr>
              <p:cNvGrpSpPr/>
              <p:nvPr/>
            </p:nvGrpSpPr>
            <p:grpSpPr>
              <a:xfrm>
                <a:off x="2948032" y="4091808"/>
                <a:ext cx="2450068" cy="1201749"/>
                <a:chOff x="7968766" y="963418"/>
                <a:chExt cx="2450068" cy="1201749"/>
              </a:xfrm>
            </p:grpSpPr>
            <p:cxnSp>
              <p:nvCxnSpPr>
                <p:cNvPr id="84" name="Straight Arrow Connector 83">
                  <a:extLst>
                    <a:ext uri="{FF2B5EF4-FFF2-40B4-BE49-F238E27FC236}">
                      <a16:creationId xmlns:a16="http://schemas.microsoft.com/office/drawing/2014/main" id="{52136142-0526-4344-9A1B-5E2237B52170}"/>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5" name="Rectangle 84">
                  <a:extLst>
                    <a:ext uri="{FF2B5EF4-FFF2-40B4-BE49-F238E27FC236}">
                      <a16:creationId xmlns:a16="http://schemas.microsoft.com/office/drawing/2014/main" id="{4DDBC3F7-5B48-BF46-A012-D9F5BDEF44A9}"/>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4</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3C759941-A726-CD4A-9B42-3D1EEC39164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3</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cxnSp>
          <p:nvCxnSpPr>
            <p:cNvPr id="81" name="Straight Arrow Connector 80">
              <a:extLst>
                <a:ext uri="{FF2B5EF4-FFF2-40B4-BE49-F238E27FC236}">
                  <a16:creationId xmlns:a16="http://schemas.microsoft.com/office/drawing/2014/main" id="{66D7358F-14E3-9840-8B09-EC23669AC20F}"/>
                </a:ext>
              </a:extLst>
            </p:cNvPr>
            <p:cNvCxnSpPr/>
            <p:nvPr/>
          </p:nvCxnSpPr>
          <p:spPr>
            <a:xfrm>
              <a:off x="2613244" y="4574441"/>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grpSp>
      <p:sp>
        <p:nvSpPr>
          <p:cNvPr id="90" name="TextBox 89">
            <a:extLst>
              <a:ext uri="{FF2B5EF4-FFF2-40B4-BE49-F238E27FC236}">
                <a16:creationId xmlns:a16="http://schemas.microsoft.com/office/drawing/2014/main" id="{45ED6F9D-7F0B-274C-A124-F56945D2D937}"/>
              </a:ext>
            </a:extLst>
          </p:cNvPr>
          <p:cNvSpPr txBox="1"/>
          <p:nvPr/>
        </p:nvSpPr>
        <p:spPr>
          <a:xfrm>
            <a:off x="433663" y="5574634"/>
            <a:ext cx="189898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 Target CGRA</a:t>
            </a:r>
          </a:p>
        </p:txBody>
      </p:sp>
      <p:grpSp>
        <p:nvGrpSpPr>
          <p:cNvPr id="115" name="Group 114">
            <a:extLst>
              <a:ext uri="{FF2B5EF4-FFF2-40B4-BE49-F238E27FC236}">
                <a16:creationId xmlns:a16="http://schemas.microsoft.com/office/drawing/2014/main" id="{3EA76A84-F975-6D41-8026-189BEBC5BF09}"/>
              </a:ext>
            </a:extLst>
          </p:cNvPr>
          <p:cNvGrpSpPr/>
          <p:nvPr/>
        </p:nvGrpSpPr>
        <p:grpSpPr>
          <a:xfrm>
            <a:off x="3350755" y="1432115"/>
            <a:ext cx="4669116" cy="4001490"/>
            <a:chOff x="6730710" y="1158583"/>
            <a:chExt cx="4669116" cy="4001490"/>
          </a:xfrm>
        </p:grpSpPr>
        <p:grpSp>
          <p:nvGrpSpPr>
            <p:cNvPr id="91" name="Group 90">
              <a:extLst>
                <a:ext uri="{FF2B5EF4-FFF2-40B4-BE49-F238E27FC236}">
                  <a16:creationId xmlns:a16="http://schemas.microsoft.com/office/drawing/2014/main" id="{A0ABACAA-CC2B-FC45-9A4A-B66DEC3D5FA0}"/>
                </a:ext>
              </a:extLst>
            </p:cNvPr>
            <p:cNvGrpSpPr/>
            <p:nvPr/>
          </p:nvGrpSpPr>
          <p:grpSpPr>
            <a:xfrm>
              <a:off x="6730710" y="1158583"/>
              <a:ext cx="4669116" cy="4001490"/>
              <a:chOff x="2479124" y="1163486"/>
              <a:chExt cx="4669116" cy="4001490"/>
            </a:xfrm>
          </p:grpSpPr>
          <p:cxnSp>
            <p:nvCxnSpPr>
              <p:cNvPr id="92" name="Straight Arrow Connector 91">
                <a:extLst>
                  <a:ext uri="{FF2B5EF4-FFF2-40B4-BE49-F238E27FC236}">
                    <a16:creationId xmlns:a16="http://schemas.microsoft.com/office/drawing/2014/main" id="{1C210D8D-0A20-6646-8BAA-B91CBF0C4598}"/>
                  </a:ext>
                </a:extLst>
              </p:cNvPr>
              <p:cNvCxnSpPr>
                <a:cxnSpLocks/>
              </p:cNvCxnSpPr>
              <p:nvPr/>
            </p:nvCxnSpPr>
            <p:spPr>
              <a:xfrm>
                <a:off x="2997987" y="1509341"/>
                <a:ext cx="0" cy="3655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D769550-BF75-EC47-AD49-04001C21589A}"/>
                  </a:ext>
                </a:extLst>
              </p:cNvPr>
              <p:cNvCxnSpPr>
                <a:cxnSpLocks/>
              </p:cNvCxnSpPr>
              <p:nvPr/>
            </p:nvCxnSpPr>
            <p:spPr>
              <a:xfrm>
                <a:off x="2997987" y="2632584"/>
                <a:ext cx="4150253" cy="3426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CCFA55A7-84F5-1848-9429-95FBABA48D1A}"/>
                  </a:ext>
                </a:extLst>
              </p:cNvPr>
              <p:cNvCxnSpPr>
                <a:cxnSpLocks/>
              </p:cNvCxnSpPr>
              <p:nvPr/>
            </p:nvCxnSpPr>
            <p:spPr>
              <a:xfrm>
                <a:off x="2986800" y="3766594"/>
                <a:ext cx="4161440" cy="2761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4747E56-D05E-EC4B-946D-6425839DD9CA}"/>
                  </a:ext>
                </a:extLst>
              </p:cNvPr>
              <p:cNvCxnSpPr>
                <a:cxnSpLocks/>
              </p:cNvCxnSpPr>
              <p:nvPr/>
            </p:nvCxnSpPr>
            <p:spPr>
              <a:xfrm>
                <a:off x="3012205" y="4974460"/>
                <a:ext cx="4124513" cy="114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9A3B2FAB-B8AB-E34D-B644-9D2A74E71104}"/>
                  </a:ext>
                </a:extLst>
              </p:cNvPr>
              <p:cNvSpPr txBox="1"/>
              <p:nvPr/>
            </p:nvSpPr>
            <p:spPr>
              <a:xfrm>
                <a:off x="2525157" y="1163486"/>
                <a:ext cx="68903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Time</a:t>
                </a:r>
              </a:p>
            </p:txBody>
          </p:sp>
          <p:sp>
            <p:nvSpPr>
              <p:cNvPr id="97" name="TextBox 96">
                <a:extLst>
                  <a:ext uri="{FF2B5EF4-FFF2-40B4-BE49-F238E27FC236}">
                    <a16:creationId xmlns:a16="http://schemas.microsoft.com/office/drawing/2014/main" id="{233BDBBA-0522-3E49-A31A-0806AFF0AA75}"/>
                  </a:ext>
                </a:extLst>
              </p:cNvPr>
              <p:cNvSpPr txBox="1"/>
              <p:nvPr/>
            </p:nvSpPr>
            <p:spPr>
              <a:xfrm>
                <a:off x="2525157" y="293669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i+1</a:t>
                </a:r>
              </a:p>
            </p:txBody>
          </p:sp>
          <p:sp>
            <p:nvSpPr>
              <p:cNvPr id="98" name="TextBox 97">
                <a:extLst>
                  <a:ext uri="{FF2B5EF4-FFF2-40B4-BE49-F238E27FC236}">
                    <a16:creationId xmlns:a16="http://schemas.microsoft.com/office/drawing/2014/main" id="{8710C221-5D20-D942-B5A5-2D6C4435C93D}"/>
                  </a:ext>
                </a:extLst>
              </p:cNvPr>
              <p:cNvSpPr txBox="1"/>
              <p:nvPr/>
            </p:nvSpPr>
            <p:spPr>
              <a:xfrm>
                <a:off x="2479124" y="1939663"/>
                <a:ext cx="350802"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T</a:t>
                </a:r>
                <a:r>
                  <a:rPr lang="en-US" baseline="-25000" dirty="0" err="1">
                    <a:latin typeface="Arial" panose="020B0604020202020204" pitchFamily="34" charset="0"/>
                    <a:cs typeface="Arial" panose="020B0604020202020204" pitchFamily="34" charset="0"/>
                  </a:rPr>
                  <a:t>i</a:t>
                </a:r>
                <a:endParaRPr lang="en-US" baseline="-25000" dirty="0">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4A15A5DF-9FFA-0349-BF3B-7A0A404B70B8}"/>
                  </a:ext>
                </a:extLst>
              </p:cNvPr>
              <p:cNvSpPr txBox="1"/>
              <p:nvPr/>
            </p:nvSpPr>
            <p:spPr>
              <a:xfrm>
                <a:off x="2539150" y="416865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i+2</a:t>
                </a:r>
              </a:p>
            </p:txBody>
          </p:sp>
        </p:grpSp>
        <p:grpSp>
          <p:nvGrpSpPr>
            <p:cNvPr id="100" name="Group 99">
              <a:extLst>
                <a:ext uri="{FF2B5EF4-FFF2-40B4-BE49-F238E27FC236}">
                  <a16:creationId xmlns:a16="http://schemas.microsoft.com/office/drawing/2014/main" id="{C0FABB88-068F-6D46-9731-BB0C1B5386A3}"/>
                </a:ext>
              </a:extLst>
            </p:cNvPr>
            <p:cNvGrpSpPr/>
            <p:nvPr/>
          </p:nvGrpSpPr>
          <p:grpSpPr>
            <a:xfrm>
              <a:off x="7611951" y="1665625"/>
              <a:ext cx="3678594" cy="890686"/>
              <a:chOff x="8083673" y="1413277"/>
              <a:chExt cx="3678594" cy="890686"/>
            </a:xfrm>
          </p:grpSpPr>
          <p:sp>
            <p:nvSpPr>
              <p:cNvPr id="101" name="Rectangle 100">
                <a:extLst>
                  <a:ext uri="{FF2B5EF4-FFF2-40B4-BE49-F238E27FC236}">
                    <a16:creationId xmlns:a16="http://schemas.microsoft.com/office/drawing/2014/main" id="{305C1481-6CDB-7940-995C-6DAB6031D8A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8758AE75-24C0-7D44-8771-516951963C0D}"/>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5938B0F4-F467-3246-B346-08CC9CE03761}"/>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6936DC9E-843A-3B4A-A7BB-2880B430C79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694908CE-F62E-C846-A7E8-DCBE971E5B3A}"/>
                </a:ext>
              </a:extLst>
            </p:cNvPr>
            <p:cNvGrpSpPr/>
            <p:nvPr/>
          </p:nvGrpSpPr>
          <p:grpSpPr>
            <a:xfrm>
              <a:off x="7479809" y="2746987"/>
              <a:ext cx="3678594" cy="890686"/>
              <a:chOff x="8083673" y="1413277"/>
              <a:chExt cx="3678594" cy="890686"/>
            </a:xfrm>
          </p:grpSpPr>
          <p:sp>
            <p:nvSpPr>
              <p:cNvPr id="106" name="Rectangle 105">
                <a:extLst>
                  <a:ext uri="{FF2B5EF4-FFF2-40B4-BE49-F238E27FC236}">
                    <a16:creationId xmlns:a16="http://schemas.microsoft.com/office/drawing/2014/main" id="{FE35895F-BA38-CA47-A8D6-A91B19A7F0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C947C9E-7592-504E-B8D5-82A63B8F2C28}"/>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D130B4DF-DD8C-CF4E-8469-C928EC2E9EFA}"/>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5FBE2DF4-4A13-8A4D-A5D5-1E2D0BCF35A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0" name="Group 109">
              <a:extLst>
                <a:ext uri="{FF2B5EF4-FFF2-40B4-BE49-F238E27FC236}">
                  <a16:creationId xmlns:a16="http://schemas.microsoft.com/office/drawing/2014/main" id="{1C1CF16E-AFB8-1D48-AA1A-B385BA84E99F}"/>
                </a:ext>
              </a:extLst>
            </p:cNvPr>
            <p:cNvGrpSpPr/>
            <p:nvPr/>
          </p:nvGrpSpPr>
          <p:grpSpPr>
            <a:xfrm>
              <a:off x="7417635" y="3951443"/>
              <a:ext cx="3678594" cy="890686"/>
              <a:chOff x="8083673" y="1413277"/>
              <a:chExt cx="3678594" cy="890686"/>
            </a:xfrm>
          </p:grpSpPr>
          <p:sp>
            <p:nvSpPr>
              <p:cNvPr id="111" name="Rectangle 110">
                <a:extLst>
                  <a:ext uri="{FF2B5EF4-FFF2-40B4-BE49-F238E27FC236}">
                    <a16:creationId xmlns:a16="http://schemas.microsoft.com/office/drawing/2014/main" id="{8FB36F18-64AF-C74E-8012-8D9F58F403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58CA6845-3747-1848-91EA-D2E3ECBA877E}"/>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D7D87D40-250A-EC42-8F9B-244343C2A3E8}"/>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743D447-3D9F-D343-B22E-E0C89D0D09E4}"/>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119" name="Oval 118">
            <a:extLst>
              <a:ext uri="{FF2B5EF4-FFF2-40B4-BE49-F238E27FC236}">
                <a16:creationId xmlns:a16="http://schemas.microsoft.com/office/drawing/2014/main" id="{A5C0A7EF-F864-8849-B303-9D8D662EE2C4}"/>
              </a:ext>
            </a:extLst>
          </p:cNvPr>
          <p:cNvSpPr/>
          <p:nvPr/>
        </p:nvSpPr>
        <p:spPr>
          <a:xfrm>
            <a:off x="4309489" y="318812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21" name="Oval 120">
            <a:extLst>
              <a:ext uri="{FF2B5EF4-FFF2-40B4-BE49-F238E27FC236}">
                <a16:creationId xmlns:a16="http://schemas.microsoft.com/office/drawing/2014/main" id="{4AFEEBF7-1DC7-FF4B-AF17-FFD93B717770}"/>
              </a:ext>
            </a:extLst>
          </p:cNvPr>
          <p:cNvSpPr/>
          <p:nvPr/>
        </p:nvSpPr>
        <p:spPr>
          <a:xfrm>
            <a:off x="4433516" y="207194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24" name="TextBox 123">
            <a:extLst>
              <a:ext uri="{FF2B5EF4-FFF2-40B4-BE49-F238E27FC236}">
                <a16:creationId xmlns:a16="http://schemas.microsoft.com/office/drawing/2014/main" id="{77B1BE4F-44DD-7A46-876F-B370210AA964}"/>
              </a:ext>
            </a:extLst>
          </p:cNvPr>
          <p:cNvSpPr txBox="1"/>
          <p:nvPr/>
        </p:nvSpPr>
        <p:spPr>
          <a:xfrm>
            <a:off x="7394463" y="952146"/>
            <a:ext cx="1508105" cy="461665"/>
          </a:xfrm>
          <a:prstGeom prst="rect">
            <a:avLst/>
          </a:prstGeom>
          <a:noFill/>
        </p:spPr>
        <p:txBody>
          <a:bodyPr wrap="none" rtlCol="0">
            <a:spAutoFit/>
          </a:bodyPr>
          <a:lstStyle/>
          <a:p>
            <a:r>
              <a:rPr lang="en-US" sz="2400" dirty="0">
                <a:latin typeface="Candara" panose="020E0502030303020204" pitchFamily="34" charset="0"/>
              </a:rPr>
              <a:t>Attempts</a:t>
            </a:r>
            <a:r>
              <a:rPr lang="en-US" dirty="0"/>
              <a:t>: </a:t>
            </a:r>
          </a:p>
        </p:txBody>
      </p:sp>
      <p:graphicFrame>
        <p:nvGraphicFramePr>
          <p:cNvPr id="131" name="Table 131">
            <a:extLst>
              <a:ext uri="{FF2B5EF4-FFF2-40B4-BE49-F238E27FC236}">
                <a16:creationId xmlns:a16="http://schemas.microsoft.com/office/drawing/2014/main" id="{11C40379-90B4-B243-AB90-6BE2A9559061}"/>
              </a:ext>
            </a:extLst>
          </p:cNvPr>
          <p:cNvGraphicFramePr>
            <a:graphicFrameLocks noGrp="1"/>
          </p:cNvGraphicFramePr>
          <p:nvPr/>
        </p:nvGraphicFramePr>
        <p:xfrm>
          <a:off x="8988909" y="1801446"/>
          <a:ext cx="3084420" cy="4000380"/>
        </p:xfrm>
        <a:graphic>
          <a:graphicData uri="http://schemas.openxmlformats.org/drawingml/2006/table">
            <a:tbl>
              <a:tblPr firstRow="1" bandRow="1">
                <a:tableStyleId>{5940675A-B579-460E-94D1-54222C63F5DA}</a:tableStyleId>
              </a:tblPr>
              <a:tblGrid>
                <a:gridCol w="1542210">
                  <a:extLst>
                    <a:ext uri="{9D8B030D-6E8A-4147-A177-3AD203B41FA5}">
                      <a16:colId xmlns:a16="http://schemas.microsoft.com/office/drawing/2014/main" val="2463022565"/>
                    </a:ext>
                  </a:extLst>
                </a:gridCol>
                <a:gridCol w="1542210">
                  <a:extLst>
                    <a:ext uri="{9D8B030D-6E8A-4147-A177-3AD203B41FA5}">
                      <a16:colId xmlns:a16="http://schemas.microsoft.com/office/drawing/2014/main" val="1084358331"/>
                    </a:ext>
                  </a:extLst>
                </a:gridCol>
              </a:tblGrid>
              <a:tr h="400038">
                <a:tc>
                  <a:txBody>
                    <a:bodyPr/>
                    <a:lstStyle/>
                    <a:p>
                      <a:r>
                        <a:rPr lang="en-US" dirty="0">
                          <a:latin typeface="Candara" panose="020E0502030303020204" pitchFamily="34" charset="0"/>
                        </a:rPr>
                        <a:t>Mapped</a:t>
                      </a:r>
                    </a:p>
                  </a:txBody>
                  <a:tcPr/>
                </a:tc>
                <a:tc>
                  <a:txBody>
                    <a:bodyPr/>
                    <a:lstStyle/>
                    <a:p>
                      <a:r>
                        <a:rPr lang="en-US" dirty="0">
                          <a:latin typeface="Candara" panose="020E0502030303020204" pitchFamily="34" charset="0"/>
                        </a:rPr>
                        <a:t>Unmapped</a:t>
                      </a:r>
                    </a:p>
                  </a:txBody>
                  <a:tcPr/>
                </a:tc>
                <a:extLst>
                  <a:ext uri="{0D108BD9-81ED-4DB2-BD59-A6C34878D82A}">
                    <a16:rowId xmlns:a16="http://schemas.microsoft.com/office/drawing/2014/main" val="1352878452"/>
                  </a:ext>
                </a:extLst>
              </a:tr>
              <a:tr h="400038">
                <a:tc>
                  <a:txBody>
                    <a:bodyPr/>
                    <a:lstStyle/>
                    <a:p>
                      <a:endParaRPr lang="en-US" dirty="0"/>
                    </a:p>
                  </a:txBody>
                  <a:tcPr/>
                </a:tc>
                <a:tc>
                  <a:txBody>
                    <a:bodyPr/>
                    <a:lstStyle/>
                    <a:p>
                      <a:endParaRPr lang="en-US"/>
                    </a:p>
                  </a:txBody>
                  <a:tcPr/>
                </a:tc>
                <a:extLst>
                  <a:ext uri="{0D108BD9-81ED-4DB2-BD59-A6C34878D82A}">
                    <a16:rowId xmlns:a16="http://schemas.microsoft.com/office/drawing/2014/main" val="2988912544"/>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323068587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1417660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732966870"/>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516464492"/>
                  </a:ext>
                </a:extLst>
              </a:tr>
              <a:tr h="400038">
                <a:tc>
                  <a:txBody>
                    <a:bodyPr/>
                    <a:lstStyle/>
                    <a:p>
                      <a:endParaRPr lang="en-US"/>
                    </a:p>
                  </a:txBody>
                  <a:tcPr/>
                </a:tc>
                <a:tc>
                  <a:txBody>
                    <a:bodyPr/>
                    <a:lstStyle/>
                    <a:p>
                      <a:endParaRPr lang="en-US" dirty="0"/>
                    </a:p>
                  </a:txBody>
                  <a:tcPr/>
                </a:tc>
                <a:extLst>
                  <a:ext uri="{0D108BD9-81ED-4DB2-BD59-A6C34878D82A}">
                    <a16:rowId xmlns:a16="http://schemas.microsoft.com/office/drawing/2014/main" val="251828944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6525011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112262769"/>
                  </a:ext>
                </a:extLst>
              </a:tr>
              <a:tr h="40003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68681502"/>
                  </a:ext>
                </a:extLst>
              </a:tr>
            </a:tbl>
          </a:graphicData>
        </a:graphic>
      </p:graphicFrame>
      <p:cxnSp>
        <p:nvCxnSpPr>
          <p:cNvPr id="135" name="Straight Arrow Connector 134">
            <a:extLst>
              <a:ext uri="{FF2B5EF4-FFF2-40B4-BE49-F238E27FC236}">
                <a16:creationId xmlns:a16="http://schemas.microsoft.com/office/drawing/2014/main" id="{47BCE91F-0EAF-3542-AD37-9057DB38BFE8}"/>
              </a:ext>
            </a:extLst>
          </p:cNvPr>
          <p:cNvCxnSpPr>
            <a:cxnSpLocks/>
            <a:endCxn id="119" idx="0"/>
          </p:cNvCxnSpPr>
          <p:nvPr/>
        </p:nvCxnSpPr>
        <p:spPr>
          <a:xfrm flipH="1">
            <a:off x="4471873" y="2577624"/>
            <a:ext cx="47374" cy="610500"/>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71" name="Oval 170">
            <a:extLst>
              <a:ext uri="{FF2B5EF4-FFF2-40B4-BE49-F238E27FC236}">
                <a16:creationId xmlns:a16="http://schemas.microsoft.com/office/drawing/2014/main" id="{959DAF8C-5CF1-C54A-9726-8576516B7328}"/>
              </a:ext>
            </a:extLst>
          </p:cNvPr>
          <p:cNvSpPr/>
          <p:nvPr/>
        </p:nvSpPr>
        <p:spPr>
          <a:xfrm>
            <a:off x="11099610" y="3416592"/>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72" name="Oval 171">
            <a:extLst>
              <a:ext uri="{FF2B5EF4-FFF2-40B4-BE49-F238E27FC236}">
                <a16:creationId xmlns:a16="http://schemas.microsoft.com/office/drawing/2014/main" id="{2D585D16-FDB1-0E4B-9E1F-3C1CB57EAE3E}"/>
              </a:ext>
            </a:extLst>
          </p:cNvPr>
          <p:cNvSpPr/>
          <p:nvPr/>
        </p:nvSpPr>
        <p:spPr>
          <a:xfrm>
            <a:off x="11083787"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73" name="Oval 172">
            <a:extLst>
              <a:ext uri="{FF2B5EF4-FFF2-40B4-BE49-F238E27FC236}">
                <a16:creationId xmlns:a16="http://schemas.microsoft.com/office/drawing/2014/main" id="{5C81E376-CE67-A74D-8740-5D66B4094CE5}"/>
              </a:ext>
            </a:extLst>
          </p:cNvPr>
          <p:cNvSpPr/>
          <p:nvPr/>
        </p:nvSpPr>
        <p:spPr>
          <a:xfrm>
            <a:off x="11083787" y="380861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74" name="Oval 173">
            <a:extLst>
              <a:ext uri="{FF2B5EF4-FFF2-40B4-BE49-F238E27FC236}">
                <a16:creationId xmlns:a16="http://schemas.microsoft.com/office/drawing/2014/main" id="{9E371883-4DC7-3941-93B6-9A7CA57391A7}"/>
              </a:ext>
            </a:extLst>
          </p:cNvPr>
          <p:cNvSpPr/>
          <p:nvPr/>
        </p:nvSpPr>
        <p:spPr>
          <a:xfrm>
            <a:off x="11083787" y="2615997"/>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75" name="Oval 174">
            <a:extLst>
              <a:ext uri="{FF2B5EF4-FFF2-40B4-BE49-F238E27FC236}">
                <a16:creationId xmlns:a16="http://schemas.microsoft.com/office/drawing/2014/main" id="{63216AE6-58D0-0940-98CA-47C0AA661F8C}"/>
              </a:ext>
            </a:extLst>
          </p:cNvPr>
          <p:cNvSpPr/>
          <p:nvPr/>
        </p:nvSpPr>
        <p:spPr>
          <a:xfrm>
            <a:off x="11099610" y="463396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76" name="Oval 175">
            <a:extLst>
              <a:ext uri="{FF2B5EF4-FFF2-40B4-BE49-F238E27FC236}">
                <a16:creationId xmlns:a16="http://schemas.microsoft.com/office/drawing/2014/main" id="{ADD97746-0B76-4D44-880B-343911C75384}"/>
              </a:ext>
            </a:extLst>
          </p:cNvPr>
          <p:cNvSpPr/>
          <p:nvPr/>
        </p:nvSpPr>
        <p:spPr>
          <a:xfrm>
            <a:off x="9486384" y="262046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77" name="Oval 176">
            <a:extLst>
              <a:ext uri="{FF2B5EF4-FFF2-40B4-BE49-F238E27FC236}">
                <a16:creationId xmlns:a16="http://schemas.microsoft.com/office/drawing/2014/main" id="{728D6076-0800-2A48-BAD6-77E53C4334CE}"/>
              </a:ext>
            </a:extLst>
          </p:cNvPr>
          <p:cNvSpPr/>
          <p:nvPr/>
        </p:nvSpPr>
        <p:spPr>
          <a:xfrm>
            <a:off x="9486384"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78" name="Oval 177">
            <a:extLst>
              <a:ext uri="{FF2B5EF4-FFF2-40B4-BE49-F238E27FC236}">
                <a16:creationId xmlns:a16="http://schemas.microsoft.com/office/drawing/2014/main" id="{83D68CA8-07C6-B241-B06B-03159F943C89}"/>
              </a:ext>
            </a:extLst>
          </p:cNvPr>
          <p:cNvSpPr/>
          <p:nvPr/>
        </p:nvSpPr>
        <p:spPr>
          <a:xfrm>
            <a:off x="11077931" y="4225646"/>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79" name="Oval 178">
            <a:extLst>
              <a:ext uri="{FF2B5EF4-FFF2-40B4-BE49-F238E27FC236}">
                <a16:creationId xmlns:a16="http://schemas.microsoft.com/office/drawing/2014/main" id="{0DA2FB57-6C64-A140-A308-01C8C661A6EC}"/>
              </a:ext>
            </a:extLst>
          </p:cNvPr>
          <p:cNvSpPr/>
          <p:nvPr/>
        </p:nvSpPr>
        <p:spPr>
          <a:xfrm>
            <a:off x="11099610" y="3013546"/>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37" name="Oval 136">
            <a:extLst>
              <a:ext uri="{FF2B5EF4-FFF2-40B4-BE49-F238E27FC236}">
                <a16:creationId xmlns:a16="http://schemas.microsoft.com/office/drawing/2014/main" id="{FAFD0FB1-E045-AD4A-9529-59583356B352}"/>
              </a:ext>
            </a:extLst>
          </p:cNvPr>
          <p:cNvSpPr/>
          <p:nvPr/>
        </p:nvSpPr>
        <p:spPr>
          <a:xfrm>
            <a:off x="299266" y="1587122"/>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17" name="Oval 116">
            <a:extLst>
              <a:ext uri="{FF2B5EF4-FFF2-40B4-BE49-F238E27FC236}">
                <a16:creationId xmlns:a16="http://schemas.microsoft.com/office/drawing/2014/main" id="{71C590E1-B3E2-3F45-B59C-43D410E6D7EE}"/>
              </a:ext>
            </a:extLst>
          </p:cNvPr>
          <p:cNvSpPr/>
          <p:nvPr/>
        </p:nvSpPr>
        <p:spPr>
          <a:xfrm>
            <a:off x="843613" y="215904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23" name="Oval 122">
            <a:extLst>
              <a:ext uri="{FF2B5EF4-FFF2-40B4-BE49-F238E27FC236}">
                <a16:creationId xmlns:a16="http://schemas.microsoft.com/office/drawing/2014/main" id="{A94D789C-3AAD-E244-B57D-CB508FFCE158}"/>
              </a:ext>
            </a:extLst>
          </p:cNvPr>
          <p:cNvSpPr/>
          <p:nvPr/>
        </p:nvSpPr>
        <p:spPr>
          <a:xfrm>
            <a:off x="639300" y="1058686"/>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41" name="Oval 140">
            <a:extLst>
              <a:ext uri="{FF2B5EF4-FFF2-40B4-BE49-F238E27FC236}">
                <a16:creationId xmlns:a16="http://schemas.microsoft.com/office/drawing/2014/main" id="{201B8F38-4647-1248-9ECB-07C1C022B49F}"/>
              </a:ext>
            </a:extLst>
          </p:cNvPr>
          <p:cNvSpPr/>
          <p:nvPr/>
        </p:nvSpPr>
        <p:spPr>
          <a:xfrm>
            <a:off x="843613" y="1574450"/>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43" name="Oval 142">
            <a:extLst>
              <a:ext uri="{FF2B5EF4-FFF2-40B4-BE49-F238E27FC236}">
                <a16:creationId xmlns:a16="http://schemas.microsoft.com/office/drawing/2014/main" id="{5C1A62EC-750B-BC40-B1A2-FB75478C7B32}"/>
              </a:ext>
            </a:extLst>
          </p:cNvPr>
          <p:cNvSpPr/>
          <p:nvPr/>
        </p:nvSpPr>
        <p:spPr>
          <a:xfrm>
            <a:off x="322650" y="272410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45" name="Oval 144">
            <a:extLst>
              <a:ext uri="{FF2B5EF4-FFF2-40B4-BE49-F238E27FC236}">
                <a16:creationId xmlns:a16="http://schemas.microsoft.com/office/drawing/2014/main" id="{0C0EE24E-AD84-0F43-A189-06ADAA6A1C55}"/>
              </a:ext>
            </a:extLst>
          </p:cNvPr>
          <p:cNvSpPr/>
          <p:nvPr/>
        </p:nvSpPr>
        <p:spPr>
          <a:xfrm>
            <a:off x="309021" y="2154555"/>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20" name="TextBox 119">
            <a:extLst>
              <a:ext uri="{FF2B5EF4-FFF2-40B4-BE49-F238E27FC236}">
                <a16:creationId xmlns:a16="http://schemas.microsoft.com/office/drawing/2014/main" id="{F8419841-DE8C-4142-B001-B7F57AF28176}"/>
              </a:ext>
            </a:extLst>
          </p:cNvPr>
          <p:cNvSpPr txBox="1"/>
          <p:nvPr/>
        </p:nvSpPr>
        <p:spPr>
          <a:xfrm>
            <a:off x="8710627" y="843998"/>
            <a:ext cx="546945" cy="523220"/>
          </a:xfrm>
          <a:prstGeom prst="rect">
            <a:avLst/>
          </a:prstGeom>
          <a:noFill/>
        </p:spPr>
        <p:txBody>
          <a:bodyPr wrap="none" rtlCol="0">
            <a:spAutoFit/>
          </a:bodyPr>
          <a:lstStyle/>
          <a:p>
            <a:r>
              <a:rPr lang="en-US" sz="2800" dirty="0">
                <a:solidFill>
                  <a:srgbClr val="FF0000"/>
                </a:solidFill>
                <a:latin typeface="Candara" panose="020E0502030303020204" pitchFamily="34" charset="0"/>
              </a:rPr>
              <a:t>29</a:t>
            </a:r>
          </a:p>
        </p:txBody>
      </p:sp>
      <p:cxnSp>
        <p:nvCxnSpPr>
          <p:cNvPr id="24" name="Straight Arrow Connector 23">
            <a:extLst>
              <a:ext uri="{FF2B5EF4-FFF2-40B4-BE49-F238E27FC236}">
                <a16:creationId xmlns:a16="http://schemas.microsoft.com/office/drawing/2014/main" id="{AAF0C48F-A45E-0844-A1EF-84D2DBF80637}"/>
              </a:ext>
            </a:extLst>
          </p:cNvPr>
          <p:cNvCxnSpPr>
            <a:cxnSpLocks/>
            <a:stCxn id="119" idx="4"/>
          </p:cNvCxnSpPr>
          <p:nvPr/>
        </p:nvCxnSpPr>
        <p:spPr>
          <a:xfrm>
            <a:off x="4471873" y="3530642"/>
            <a:ext cx="779085" cy="925093"/>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100EE04E-CACA-BC49-BFF7-BEC9417A5FE5}"/>
              </a:ext>
            </a:extLst>
          </p:cNvPr>
          <p:cNvCxnSpPr>
            <a:cxnSpLocks/>
          </p:cNvCxnSpPr>
          <p:nvPr/>
        </p:nvCxnSpPr>
        <p:spPr>
          <a:xfrm>
            <a:off x="4634257" y="2560966"/>
            <a:ext cx="720627" cy="581727"/>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C87425A-584A-0047-BE7A-312BAA87D5B4}"/>
              </a:ext>
            </a:extLst>
          </p:cNvPr>
          <p:cNvCxnSpPr>
            <a:cxnSpLocks/>
          </p:cNvCxnSpPr>
          <p:nvPr/>
        </p:nvCxnSpPr>
        <p:spPr>
          <a:xfrm>
            <a:off x="5363312" y="3722832"/>
            <a:ext cx="1" cy="683821"/>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Curved Connector 34">
            <a:extLst>
              <a:ext uri="{FF2B5EF4-FFF2-40B4-BE49-F238E27FC236}">
                <a16:creationId xmlns:a16="http://schemas.microsoft.com/office/drawing/2014/main" id="{ACDFA063-3151-4D47-977A-0B84C6A2D666}"/>
              </a:ext>
            </a:extLst>
          </p:cNvPr>
          <p:cNvCxnSpPr>
            <a:cxnSpLocks/>
            <a:endCxn id="121" idx="0"/>
          </p:cNvCxnSpPr>
          <p:nvPr/>
        </p:nvCxnSpPr>
        <p:spPr>
          <a:xfrm rot="5400000" flipH="1">
            <a:off x="3644675" y="3023169"/>
            <a:ext cx="2669862" cy="767412"/>
          </a:xfrm>
          <a:prstGeom prst="curvedConnector5">
            <a:avLst>
              <a:gd name="adj1" fmla="val -8562"/>
              <a:gd name="adj2" fmla="val 49772"/>
              <a:gd name="adj3" fmla="val 108562"/>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A599435F-7547-1048-8670-988ED2A839BF}"/>
              </a:ext>
            </a:extLst>
          </p:cNvPr>
          <p:cNvCxnSpPr>
            <a:cxnSpLocks/>
          </p:cNvCxnSpPr>
          <p:nvPr/>
        </p:nvCxnSpPr>
        <p:spPr>
          <a:xfrm>
            <a:off x="6565345" y="2633025"/>
            <a:ext cx="892845" cy="682377"/>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7C43CAC8-3641-4946-9F25-4352A172232C}"/>
              </a:ext>
            </a:extLst>
          </p:cNvPr>
          <p:cNvCxnSpPr>
            <a:cxnSpLocks/>
          </p:cNvCxnSpPr>
          <p:nvPr/>
        </p:nvCxnSpPr>
        <p:spPr>
          <a:xfrm flipH="1">
            <a:off x="6341923" y="3737811"/>
            <a:ext cx="998057" cy="668842"/>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D8E68465-13CD-5E48-AFEF-0AB4870FDB75}"/>
              </a:ext>
            </a:extLst>
          </p:cNvPr>
          <p:cNvCxnSpPr>
            <a:cxnSpLocks/>
          </p:cNvCxnSpPr>
          <p:nvPr/>
        </p:nvCxnSpPr>
        <p:spPr>
          <a:xfrm flipH="1">
            <a:off x="7319031" y="3722832"/>
            <a:ext cx="63436" cy="778604"/>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urved Connector 44">
            <a:extLst>
              <a:ext uri="{FF2B5EF4-FFF2-40B4-BE49-F238E27FC236}">
                <a16:creationId xmlns:a16="http://schemas.microsoft.com/office/drawing/2014/main" id="{C0D9F102-D4A1-8B43-A48E-4DA07C90D02C}"/>
              </a:ext>
            </a:extLst>
          </p:cNvPr>
          <p:cNvCxnSpPr>
            <a:cxnSpLocks/>
          </p:cNvCxnSpPr>
          <p:nvPr/>
        </p:nvCxnSpPr>
        <p:spPr>
          <a:xfrm rot="5400000" flipH="1" flipV="1">
            <a:off x="5252863" y="3339441"/>
            <a:ext cx="2530997" cy="261547"/>
          </a:xfrm>
          <a:prstGeom prst="curvedConnector5">
            <a:avLst>
              <a:gd name="adj1" fmla="val -9032"/>
              <a:gd name="adj2" fmla="val 205588"/>
              <a:gd name="adj3" fmla="val 109032"/>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a:extLst>
              <a:ext uri="{FF2B5EF4-FFF2-40B4-BE49-F238E27FC236}">
                <a16:creationId xmlns:a16="http://schemas.microsoft.com/office/drawing/2014/main" id="{83F24CC7-A42F-D847-B7E1-103B0683E4E3}"/>
              </a:ext>
            </a:extLst>
          </p:cNvPr>
          <p:cNvCxnSpPr>
            <a:cxnSpLocks/>
          </p:cNvCxnSpPr>
          <p:nvPr/>
        </p:nvCxnSpPr>
        <p:spPr>
          <a:xfrm flipH="1">
            <a:off x="6465972" y="2633025"/>
            <a:ext cx="99373" cy="619227"/>
          </a:xfrm>
          <a:prstGeom prst="straightConnector1">
            <a:avLst/>
          </a:prstGeom>
          <a:ln w="28575">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B2E931E2-483F-0F47-AA7B-79ABA62CA096}"/>
              </a:ext>
            </a:extLst>
          </p:cNvPr>
          <p:cNvCxnSpPr>
            <a:cxnSpLocks/>
          </p:cNvCxnSpPr>
          <p:nvPr/>
        </p:nvCxnSpPr>
        <p:spPr>
          <a:xfrm flipH="1">
            <a:off x="5475665" y="3722832"/>
            <a:ext cx="907991" cy="732903"/>
          </a:xfrm>
          <a:prstGeom prst="straightConnector1">
            <a:avLst/>
          </a:prstGeom>
          <a:ln w="28575">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2" name="TextBox 121">
            <a:extLst>
              <a:ext uri="{FF2B5EF4-FFF2-40B4-BE49-F238E27FC236}">
                <a16:creationId xmlns:a16="http://schemas.microsoft.com/office/drawing/2014/main" id="{AF403B84-840A-084B-8239-C64D7692D7F7}"/>
              </a:ext>
            </a:extLst>
          </p:cNvPr>
          <p:cNvSpPr txBox="1"/>
          <p:nvPr/>
        </p:nvSpPr>
        <p:spPr>
          <a:xfrm>
            <a:off x="8701009" y="843998"/>
            <a:ext cx="556563" cy="523220"/>
          </a:xfrm>
          <a:prstGeom prst="rect">
            <a:avLst/>
          </a:prstGeom>
          <a:noFill/>
        </p:spPr>
        <p:txBody>
          <a:bodyPr wrap="none" rtlCol="0">
            <a:spAutoFit/>
          </a:bodyPr>
          <a:lstStyle/>
          <a:p>
            <a:r>
              <a:rPr lang="en-US" sz="2800" dirty="0">
                <a:solidFill>
                  <a:srgbClr val="00B050"/>
                </a:solidFill>
                <a:latin typeface="Candara" panose="020E0502030303020204" pitchFamily="34" charset="0"/>
              </a:rPr>
              <a:t>30</a:t>
            </a:r>
          </a:p>
        </p:txBody>
      </p:sp>
      <p:sp>
        <p:nvSpPr>
          <p:cNvPr id="125" name="Oval 124">
            <a:extLst>
              <a:ext uri="{FF2B5EF4-FFF2-40B4-BE49-F238E27FC236}">
                <a16:creationId xmlns:a16="http://schemas.microsoft.com/office/drawing/2014/main" id="{35DC98D5-AF2B-B240-AE3B-C6921BE7BD72}"/>
              </a:ext>
            </a:extLst>
          </p:cNvPr>
          <p:cNvSpPr/>
          <p:nvPr/>
        </p:nvSpPr>
        <p:spPr>
          <a:xfrm>
            <a:off x="9565137" y="4208650"/>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26" name="Oval 125">
            <a:extLst>
              <a:ext uri="{FF2B5EF4-FFF2-40B4-BE49-F238E27FC236}">
                <a16:creationId xmlns:a16="http://schemas.microsoft.com/office/drawing/2014/main" id="{67E7BEA9-4C22-4445-8335-1E28EDD93931}"/>
              </a:ext>
            </a:extLst>
          </p:cNvPr>
          <p:cNvSpPr/>
          <p:nvPr/>
        </p:nvSpPr>
        <p:spPr>
          <a:xfrm>
            <a:off x="9539577" y="3809127"/>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27" name="Oval 126">
            <a:extLst>
              <a:ext uri="{FF2B5EF4-FFF2-40B4-BE49-F238E27FC236}">
                <a16:creationId xmlns:a16="http://schemas.microsoft.com/office/drawing/2014/main" id="{1CC11782-C044-DB49-8E53-4BEFAB74A7F4}"/>
              </a:ext>
            </a:extLst>
          </p:cNvPr>
          <p:cNvSpPr/>
          <p:nvPr/>
        </p:nvSpPr>
        <p:spPr>
          <a:xfrm>
            <a:off x="9502207" y="302133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28" name="Oval 127">
            <a:extLst>
              <a:ext uri="{FF2B5EF4-FFF2-40B4-BE49-F238E27FC236}">
                <a16:creationId xmlns:a16="http://schemas.microsoft.com/office/drawing/2014/main" id="{9C92EAA2-E21C-2842-A4E0-FEE2E4DE8F4D}"/>
              </a:ext>
            </a:extLst>
          </p:cNvPr>
          <p:cNvSpPr/>
          <p:nvPr/>
        </p:nvSpPr>
        <p:spPr>
          <a:xfrm>
            <a:off x="9544439" y="342718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29" name="Oval 128">
            <a:extLst>
              <a:ext uri="{FF2B5EF4-FFF2-40B4-BE49-F238E27FC236}">
                <a16:creationId xmlns:a16="http://schemas.microsoft.com/office/drawing/2014/main" id="{C1C0A144-D0C9-6F46-8C66-4095156115F8}"/>
              </a:ext>
            </a:extLst>
          </p:cNvPr>
          <p:cNvSpPr/>
          <p:nvPr/>
        </p:nvSpPr>
        <p:spPr>
          <a:xfrm>
            <a:off x="9576056" y="4618453"/>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C7F5094F-D1B8-DE44-9A31-60126BE84362}"/>
              </a:ext>
            </a:extLst>
          </p:cNvPr>
          <p:cNvSpPr/>
          <p:nvPr/>
        </p:nvSpPr>
        <p:spPr>
          <a:xfrm>
            <a:off x="9600172" y="5027672"/>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32" name="Oval 131">
            <a:extLst>
              <a:ext uri="{FF2B5EF4-FFF2-40B4-BE49-F238E27FC236}">
                <a16:creationId xmlns:a16="http://schemas.microsoft.com/office/drawing/2014/main" id="{21539489-7946-6346-999F-ED392B1AE4A4}"/>
              </a:ext>
            </a:extLst>
          </p:cNvPr>
          <p:cNvSpPr/>
          <p:nvPr/>
        </p:nvSpPr>
        <p:spPr>
          <a:xfrm>
            <a:off x="9622658" y="541807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16" name="TextBox 115">
            <a:extLst>
              <a:ext uri="{FF2B5EF4-FFF2-40B4-BE49-F238E27FC236}">
                <a16:creationId xmlns:a16="http://schemas.microsoft.com/office/drawing/2014/main" id="{72883246-7025-C541-A6BF-560469B67138}"/>
              </a:ext>
            </a:extLst>
          </p:cNvPr>
          <p:cNvSpPr txBox="1"/>
          <p:nvPr/>
        </p:nvSpPr>
        <p:spPr>
          <a:xfrm>
            <a:off x="1084265" y="1225178"/>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
        <p:nvSpPr>
          <p:cNvPr id="118" name="TextBox 117">
            <a:extLst>
              <a:ext uri="{FF2B5EF4-FFF2-40B4-BE49-F238E27FC236}">
                <a16:creationId xmlns:a16="http://schemas.microsoft.com/office/drawing/2014/main" id="{F6958878-7D98-3D40-888C-BE0142EDAF0A}"/>
              </a:ext>
            </a:extLst>
          </p:cNvPr>
          <p:cNvSpPr txBox="1"/>
          <p:nvPr/>
        </p:nvSpPr>
        <p:spPr>
          <a:xfrm>
            <a:off x="205381" y="2445977"/>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110624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2.08333E-6 -4.44444E-6 L -0.48386 -0.03217 " pathEditMode="relative" rAng="0" ptsTypes="AA">
                                      <p:cBhvr>
                                        <p:cTn id="14" dur="2000" fill="hold"/>
                                        <p:tgtEl>
                                          <p:spTgt spid="175"/>
                                        </p:tgtEl>
                                        <p:attrNameLst>
                                          <p:attrName>ppt_x</p:attrName>
                                          <p:attrName>ppt_y</p:attrName>
                                        </p:attrNameLst>
                                      </p:cBhvr>
                                      <p:rCtr x="-24193" y="-162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 0 L -0.48151 -0.15764 " pathEditMode="relative" ptsTypes="AA">
                                      <p:cBhvr>
                                        <p:cTn id="22" dur="2000" fill="hold"/>
                                        <p:tgtEl>
                                          <p:spTgt spid="178"/>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4.16667E-6 -4.07407E-6 L -0.31693 -0.07476 " pathEditMode="relative" rAng="0" ptsTypes="AA">
                                      <p:cBhvr>
                                        <p:cTn id="38" dur="2000" fill="hold"/>
                                        <p:tgtEl>
                                          <p:spTgt spid="173"/>
                                        </p:tgtEl>
                                        <p:attrNameLst>
                                          <p:attrName>ppt_x</p:attrName>
                                          <p:attrName>ppt_y</p:attrName>
                                        </p:attrNameLst>
                                      </p:cBhvr>
                                      <p:rCtr x="-15846" y="-3750"/>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0" nodeType="clickEffect">
                                  <p:stCondLst>
                                    <p:cond delay="0"/>
                                  </p:stCondLst>
                                  <p:childTnLst>
                                    <p:animMotion origin="layout" path="M 2.08333E-6 1.85185E-6 L -0.38568 -0.19306 " pathEditMode="relative" rAng="0" ptsTypes="AA">
                                      <p:cBhvr>
                                        <p:cTn id="42" dur="2000" fill="hold"/>
                                        <p:tgtEl>
                                          <p:spTgt spid="171"/>
                                        </p:tgtEl>
                                        <p:attrNameLst>
                                          <p:attrName>ppt_x</p:attrName>
                                          <p:attrName>ppt_y</p:attrName>
                                        </p:attrNameLst>
                                      </p:cBhvr>
                                      <p:rCtr x="-19284" y="-9653"/>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0" nodeType="clickEffect">
                                  <p:stCondLst>
                                    <p:cond delay="0"/>
                                  </p:stCondLst>
                                  <p:childTnLst>
                                    <p:animMotion origin="layout" path="M 0 0 L -0.40469 0.2037 " pathEditMode="relative" ptsTypes="AA">
                                      <p:cBhvr>
                                        <p:cTn id="46" dur="2000" fill="hold"/>
                                        <p:tgtEl>
                                          <p:spTgt spid="179"/>
                                        </p:tgtEl>
                                        <p:attrNameLst>
                                          <p:attrName>ppt_x</p:attrName>
                                          <p:attrName>ppt_y</p:attrName>
                                        </p:attrNameLst>
                                      </p:cBhvr>
                                    </p:animMotion>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0" nodeType="clickEffect">
                                  <p:stCondLst>
                                    <p:cond delay="0"/>
                                  </p:stCondLst>
                                  <p:childTnLst>
                                    <p:animMotion origin="layout" path="M 0 0 L -0.32461 0.27778 " pathEditMode="relative" ptsTypes="AA">
                                      <p:cBhvr>
                                        <p:cTn id="50" dur="2000" fill="hold"/>
                                        <p:tgtEl>
                                          <p:spTgt spid="174"/>
                                        </p:tgtEl>
                                        <p:attrNameLst>
                                          <p:attrName>ppt_x</p:attrName>
                                          <p:attrName>ppt_y</p:attrName>
                                        </p:attrNameLst>
                                      </p:cBhvr>
                                    </p:animMotion>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0" presetClass="path" presetSubtype="0" accel="50000" decel="50000" fill="hold" grpId="0" nodeType="clickEffect">
                                  <p:stCondLst>
                                    <p:cond delay="0"/>
                                  </p:stCondLst>
                                  <p:childTnLst>
                                    <p:animMotion origin="layout" path="M 4.16667E-6 3.7037E-7 L -0.39401 0.15231 " pathEditMode="relative" rAng="0" ptsTypes="AA">
                                      <p:cBhvr>
                                        <p:cTn id="64" dur="2000" fill="hold"/>
                                        <p:tgtEl>
                                          <p:spTgt spid="172"/>
                                        </p:tgtEl>
                                        <p:attrNameLst>
                                          <p:attrName>ppt_x</p:attrName>
                                          <p:attrName>ppt_y</p:attrName>
                                        </p:attrNameLst>
                                      </p:cBhvr>
                                      <p:rCtr x="-19701" y="7616"/>
                                    </p:animMotion>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3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2" grpId="0" animBg="1"/>
      <p:bldP spid="173" grpId="0" animBg="1"/>
      <p:bldP spid="174" grpId="0" animBg="1"/>
      <p:bldP spid="175" grpId="0" animBg="1"/>
      <p:bldP spid="178" grpId="0" animBg="1"/>
      <p:bldP spid="179" grpId="0" animBg="1"/>
      <p:bldP spid="120" grpId="0"/>
      <p:bldP spid="122" grpId="0"/>
      <p:bldP spid="125" grpId="0" animBg="1"/>
      <p:bldP spid="126" grpId="0" animBg="1"/>
      <p:bldP spid="127" grpId="0" animBg="1"/>
      <p:bldP spid="128" grpId="0" animBg="1"/>
      <p:bldP spid="129" grpId="0" animBg="1"/>
      <p:bldP spid="130" grpId="0" animBg="1"/>
      <p:bldP spid="1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59BC8-21E9-224A-9F8F-D2EFDCB41329}"/>
              </a:ext>
            </a:extLst>
          </p:cNvPr>
          <p:cNvSpPr>
            <a:spLocks noGrp="1"/>
          </p:cNvSpPr>
          <p:nvPr>
            <p:ph type="title"/>
          </p:nvPr>
        </p:nvSpPr>
        <p:spPr/>
        <p:txBody>
          <a:bodyPr/>
          <a:lstStyle/>
          <a:p>
            <a:r>
              <a:rPr lang="en-US" dirty="0" err="1"/>
              <a:t>PathSeeker</a:t>
            </a:r>
            <a:endParaRPr lang="en-US" dirty="0"/>
          </a:p>
        </p:txBody>
      </p:sp>
      <p:sp>
        <p:nvSpPr>
          <p:cNvPr id="3" name="Slide Number Placeholder 2">
            <a:extLst>
              <a:ext uri="{FF2B5EF4-FFF2-40B4-BE49-F238E27FC236}">
                <a16:creationId xmlns:a16="http://schemas.microsoft.com/office/drawing/2014/main" id="{7F542088-E1E7-8943-B81E-55C672A1E4F3}"/>
              </a:ext>
            </a:extLst>
          </p:cNvPr>
          <p:cNvSpPr>
            <a:spLocks noGrp="1"/>
          </p:cNvSpPr>
          <p:nvPr>
            <p:ph type="sldNum" sz="quarter" idx="12"/>
          </p:nvPr>
        </p:nvSpPr>
        <p:spPr/>
        <p:txBody>
          <a:bodyPr/>
          <a:lstStyle/>
          <a:p>
            <a:fld id="{86E00D81-A243-204E-9897-44BD133A87DB}" type="slidenum">
              <a:rPr lang="en-US" smtClean="0"/>
              <a:t>28</a:t>
            </a:fld>
            <a:endParaRPr lang="en-US" dirty="0"/>
          </a:p>
        </p:txBody>
      </p:sp>
      <p:sp>
        <p:nvSpPr>
          <p:cNvPr id="4" name="Content Placeholder 3">
            <a:extLst>
              <a:ext uri="{FF2B5EF4-FFF2-40B4-BE49-F238E27FC236}">
                <a16:creationId xmlns:a16="http://schemas.microsoft.com/office/drawing/2014/main" id="{3E473756-0A70-834F-9C2B-03E0C96C24BE}"/>
              </a:ext>
            </a:extLst>
          </p:cNvPr>
          <p:cNvSpPr>
            <a:spLocks noGrp="1"/>
          </p:cNvSpPr>
          <p:nvPr>
            <p:ph sz="quarter" idx="1"/>
          </p:nvPr>
        </p:nvSpPr>
        <p:spPr/>
        <p:txBody>
          <a:bodyPr>
            <a:normAutofit/>
          </a:bodyPr>
          <a:lstStyle/>
          <a:p>
            <a:r>
              <a:rPr lang="en-US" dirty="0"/>
              <a:t>Key Contributions:</a:t>
            </a:r>
          </a:p>
          <a:p>
            <a:pPr lvl="1"/>
            <a:r>
              <a:rPr lang="en-US" dirty="0"/>
              <a:t>Identify the problem node and analyze the predecessor and successor. Create data structures for each node to hold the current position and possible positions based on predecessor and successor. </a:t>
            </a:r>
          </a:p>
          <a:p>
            <a:pPr lvl="1"/>
            <a:r>
              <a:rPr lang="en-US" dirty="0"/>
              <a:t>Level One Recovery: Make changes to predecessor or successor nodes connected to the failed node. </a:t>
            </a:r>
          </a:p>
          <a:p>
            <a:pPr lvl="1"/>
            <a:r>
              <a:rPr lang="en-US" dirty="0"/>
              <a:t>Level Two Recovery : Novel Timeslot level remapping of nodes in the failed node’s timeslot. Update the predecessors and successors if there are any modifications.</a:t>
            </a:r>
          </a:p>
          <a:p>
            <a:pPr lvl="1"/>
            <a:r>
              <a:rPr lang="en-US" dirty="0"/>
              <a:t>Level Three Recovery: Timeslot level remapping of the nodes in the predecessor and successor’s timeslot. </a:t>
            </a:r>
          </a:p>
          <a:p>
            <a:pPr lvl="1"/>
            <a:r>
              <a:rPr lang="en-US" dirty="0"/>
              <a:t>Randomized placement if there are more than one possible positions. </a:t>
            </a:r>
          </a:p>
        </p:txBody>
      </p:sp>
    </p:spTree>
    <p:extLst>
      <p:ext uri="{BB962C8B-B14F-4D97-AF65-F5344CB8AC3E}">
        <p14:creationId xmlns:p14="http://schemas.microsoft.com/office/powerpoint/2010/main" val="2484580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B7690-6737-C647-BBC4-335895C3C7CD}"/>
              </a:ext>
            </a:extLst>
          </p:cNvPr>
          <p:cNvSpPr>
            <a:spLocks noGrp="1"/>
          </p:cNvSpPr>
          <p:nvPr>
            <p:ph type="title"/>
          </p:nvPr>
        </p:nvSpPr>
        <p:spPr/>
        <p:txBody>
          <a:bodyPr/>
          <a:lstStyle/>
          <a:p>
            <a:r>
              <a:rPr lang="en-US" dirty="0"/>
              <a:t>Application/Domain Specific Accelerators </a:t>
            </a:r>
          </a:p>
        </p:txBody>
      </p:sp>
      <p:sp>
        <p:nvSpPr>
          <p:cNvPr id="3" name="Slide Number Placeholder 2">
            <a:extLst>
              <a:ext uri="{FF2B5EF4-FFF2-40B4-BE49-F238E27FC236}">
                <a16:creationId xmlns:a16="http://schemas.microsoft.com/office/drawing/2014/main" id="{1CD02A21-C82D-6D44-9517-08665DF9BEDD}"/>
              </a:ext>
            </a:extLst>
          </p:cNvPr>
          <p:cNvSpPr>
            <a:spLocks noGrp="1"/>
          </p:cNvSpPr>
          <p:nvPr>
            <p:ph type="sldNum" sz="quarter" idx="12"/>
          </p:nvPr>
        </p:nvSpPr>
        <p:spPr/>
        <p:txBody>
          <a:bodyPr/>
          <a:lstStyle/>
          <a:p>
            <a:fld id="{86E00D81-A243-204E-9897-44BD133A87DB}" type="slidenum">
              <a:rPr lang="en-US" smtClean="0"/>
              <a:t>2</a:t>
            </a:fld>
            <a:endParaRPr lang="en-US" dirty="0"/>
          </a:p>
        </p:txBody>
      </p:sp>
      <p:sp>
        <p:nvSpPr>
          <p:cNvPr id="4" name="Content Placeholder 3">
            <a:extLst>
              <a:ext uri="{FF2B5EF4-FFF2-40B4-BE49-F238E27FC236}">
                <a16:creationId xmlns:a16="http://schemas.microsoft.com/office/drawing/2014/main" id="{188893B4-4458-6943-9EEF-ED1D6BAAC533}"/>
              </a:ext>
            </a:extLst>
          </p:cNvPr>
          <p:cNvSpPr>
            <a:spLocks noGrp="1"/>
          </p:cNvSpPr>
          <p:nvPr>
            <p:ph sz="quarter" idx="1"/>
          </p:nvPr>
        </p:nvSpPr>
        <p:spPr/>
        <p:txBody>
          <a:bodyPr>
            <a:normAutofit/>
          </a:bodyPr>
          <a:lstStyle/>
          <a:p>
            <a:r>
              <a:rPr lang="en-US" sz="2100" dirty="0"/>
              <a:t>There is an increased interest in accelerating neural networks application like, Convolution Neural Network (CNN), Deep Neural Networks etc.</a:t>
            </a:r>
          </a:p>
          <a:p>
            <a:r>
              <a:rPr lang="en-US" sz="2100" dirty="0"/>
              <a:t>These accelerators have array of Processing Elements (PEs) that can perform application specific operations like multiply-and-add, and can accumulate the intermediate results across the PEs via  an interconnect network. </a:t>
            </a:r>
          </a:p>
          <a:p>
            <a:r>
              <a:rPr lang="en-US" sz="2100" dirty="0"/>
              <a:t>Example, </a:t>
            </a:r>
            <a:r>
              <a:rPr lang="en-US" sz="2100" dirty="0" err="1"/>
              <a:t>Eyeriss</a:t>
            </a:r>
            <a:r>
              <a:rPr lang="en-US" sz="2100" dirty="0"/>
              <a:t>[1], Marvel[2], etc. </a:t>
            </a:r>
          </a:p>
          <a:p>
            <a:r>
              <a:rPr lang="en-US" sz="2100" dirty="0"/>
              <a:t>The compiler and hardware are optimized for power, performance, area, and energy for a particular application with:</a:t>
            </a:r>
          </a:p>
          <a:p>
            <a:pPr lvl="1"/>
            <a:r>
              <a:rPr lang="en-US" sz="1900" dirty="0"/>
              <a:t>Minimum interconnects</a:t>
            </a:r>
          </a:p>
          <a:p>
            <a:pPr lvl="1"/>
            <a:r>
              <a:rPr lang="en-US" sz="1900" dirty="0"/>
              <a:t>Data fed into the PEs in a particular fashion (like output stationary)</a:t>
            </a:r>
          </a:p>
          <a:p>
            <a:pPr lvl="1"/>
            <a:r>
              <a:rPr lang="en-US" sz="1900" dirty="0"/>
              <a:t>Values stored in the register</a:t>
            </a:r>
            <a:r>
              <a:rPr lang="en-US" sz="2100" dirty="0"/>
              <a:t>.</a:t>
            </a:r>
          </a:p>
        </p:txBody>
      </p:sp>
      <p:sp>
        <p:nvSpPr>
          <p:cNvPr id="5" name="TextBox 4">
            <a:extLst>
              <a:ext uri="{FF2B5EF4-FFF2-40B4-BE49-F238E27FC236}">
                <a16:creationId xmlns:a16="http://schemas.microsoft.com/office/drawing/2014/main" id="{92E95AAA-E46F-4A44-B7EB-A50DEF4AAF44}"/>
              </a:ext>
            </a:extLst>
          </p:cNvPr>
          <p:cNvSpPr txBox="1"/>
          <p:nvPr/>
        </p:nvSpPr>
        <p:spPr>
          <a:xfrm>
            <a:off x="653919" y="5781157"/>
            <a:ext cx="11380574" cy="830997"/>
          </a:xfrm>
          <a:prstGeom prst="rect">
            <a:avLst/>
          </a:prstGeom>
          <a:noFill/>
        </p:spPr>
        <p:txBody>
          <a:bodyPr wrap="square" rtlCol="0">
            <a:spAutoFit/>
          </a:bodyPr>
          <a:lstStyle/>
          <a:p>
            <a:r>
              <a:rPr lang="en-US" sz="1200" dirty="0"/>
              <a:t>[1] Chen, Y. H., Krishna, T., Emer, J. S., &amp; Sze, V. (2016). </a:t>
            </a:r>
            <a:r>
              <a:rPr lang="en-US" sz="1200" dirty="0" err="1"/>
              <a:t>Eyeriss</a:t>
            </a:r>
            <a:r>
              <a:rPr lang="en-US" sz="1200" dirty="0"/>
              <a:t>: An energy-efficient reconfigurable accelerator for deep convolutional neural networks. </a:t>
            </a:r>
            <a:r>
              <a:rPr lang="en-US" sz="1200" i="1" dirty="0"/>
              <a:t>IEEE journal of solid-state circuits</a:t>
            </a:r>
            <a:r>
              <a:rPr lang="en-US" sz="1200" dirty="0"/>
              <a:t>, </a:t>
            </a:r>
            <a:r>
              <a:rPr lang="en-US" sz="1200" i="1" dirty="0"/>
              <a:t>52</a:t>
            </a:r>
            <a:r>
              <a:rPr lang="en-US" sz="1200" dirty="0"/>
              <a:t>(1), 127-138.</a:t>
            </a:r>
          </a:p>
          <a:p>
            <a:r>
              <a:rPr lang="en-US" sz="1200" dirty="0"/>
              <a:t>[2] </a:t>
            </a:r>
            <a:r>
              <a:rPr lang="en-US" sz="1200" dirty="0" err="1"/>
              <a:t>Chatarasi</a:t>
            </a:r>
            <a:r>
              <a:rPr lang="en-US" sz="1200" dirty="0"/>
              <a:t>, Prasanth, </a:t>
            </a:r>
            <a:r>
              <a:rPr lang="en-US" sz="1200" dirty="0" err="1"/>
              <a:t>Hyoukjun</a:t>
            </a:r>
            <a:r>
              <a:rPr lang="en-US" sz="1200" dirty="0"/>
              <a:t> Kwon, </a:t>
            </a:r>
            <a:r>
              <a:rPr lang="en-US" sz="1200" dirty="0" err="1"/>
              <a:t>Natesh</a:t>
            </a:r>
            <a:r>
              <a:rPr lang="en-US" sz="1200" dirty="0"/>
              <a:t> Raina, Saurabh Malik, </a:t>
            </a:r>
            <a:r>
              <a:rPr lang="en-US" sz="1200" dirty="0" err="1"/>
              <a:t>Vaisakh</a:t>
            </a:r>
            <a:r>
              <a:rPr lang="en-US" sz="1200" dirty="0"/>
              <a:t> </a:t>
            </a:r>
            <a:r>
              <a:rPr lang="en-US" sz="1200" dirty="0" err="1"/>
              <a:t>Haridas</a:t>
            </a:r>
            <a:r>
              <a:rPr lang="en-US" sz="1200" dirty="0"/>
              <a:t>, </a:t>
            </a:r>
            <a:r>
              <a:rPr lang="en-US" sz="1200" dirty="0" err="1"/>
              <a:t>Angshuman</a:t>
            </a:r>
            <a:r>
              <a:rPr lang="en-US" sz="1200" dirty="0"/>
              <a:t> Parashar, Michael </a:t>
            </a:r>
            <a:r>
              <a:rPr lang="en-US" sz="1200" dirty="0" err="1"/>
              <a:t>Pellauer</a:t>
            </a:r>
            <a:r>
              <a:rPr lang="en-US" sz="1200" dirty="0"/>
              <a:t>, Tushar Krishna, and Vivek Sarkar. "Marvel: A data-centric compiler for </a:t>
            </a:r>
            <a:r>
              <a:rPr lang="en-US" sz="1200" dirty="0" err="1"/>
              <a:t>dnn</a:t>
            </a:r>
            <a:r>
              <a:rPr lang="en-US" sz="1200" dirty="0"/>
              <a:t> operators on spatial accelerators." </a:t>
            </a:r>
            <a:r>
              <a:rPr lang="en-US" sz="1200" i="1" dirty="0" err="1"/>
              <a:t>arXiv</a:t>
            </a:r>
            <a:r>
              <a:rPr lang="en-US" sz="1200" i="1" dirty="0"/>
              <a:t> preprint arXiv:2002.07752</a:t>
            </a:r>
            <a:r>
              <a:rPr lang="en-US" sz="1200" dirty="0"/>
              <a:t> (2020).</a:t>
            </a:r>
          </a:p>
        </p:txBody>
      </p:sp>
    </p:spTree>
    <p:extLst>
      <p:ext uri="{BB962C8B-B14F-4D97-AF65-F5344CB8AC3E}">
        <p14:creationId xmlns:p14="http://schemas.microsoft.com/office/powerpoint/2010/main" val="182244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7AA1-73BE-6442-9745-9EB8E428CB9E}"/>
              </a:ext>
            </a:extLst>
          </p:cNvPr>
          <p:cNvSpPr>
            <a:spLocks noGrp="1"/>
          </p:cNvSpPr>
          <p:nvPr>
            <p:ph type="title"/>
          </p:nvPr>
        </p:nvSpPr>
        <p:spPr/>
        <p:txBody>
          <a:bodyPr/>
          <a:lstStyle/>
          <a:p>
            <a:r>
              <a:rPr lang="en-US" dirty="0" err="1"/>
              <a:t>PathSeeker</a:t>
            </a:r>
            <a:r>
              <a:rPr lang="en-US" dirty="0"/>
              <a:t> in action</a:t>
            </a:r>
          </a:p>
        </p:txBody>
      </p:sp>
      <p:sp>
        <p:nvSpPr>
          <p:cNvPr id="3" name="Slide Number Placeholder 2">
            <a:extLst>
              <a:ext uri="{FF2B5EF4-FFF2-40B4-BE49-F238E27FC236}">
                <a16:creationId xmlns:a16="http://schemas.microsoft.com/office/drawing/2014/main" id="{57C3736A-783B-D741-98C7-0B0E912E5B95}"/>
              </a:ext>
            </a:extLst>
          </p:cNvPr>
          <p:cNvSpPr>
            <a:spLocks noGrp="1"/>
          </p:cNvSpPr>
          <p:nvPr>
            <p:ph type="sldNum" sz="quarter" idx="12"/>
          </p:nvPr>
        </p:nvSpPr>
        <p:spPr/>
        <p:txBody>
          <a:bodyPr/>
          <a:lstStyle/>
          <a:p>
            <a:fld id="{86E00D81-A243-204E-9897-44BD133A87DB}" type="slidenum">
              <a:rPr lang="en-US" smtClean="0"/>
              <a:t>29</a:t>
            </a:fld>
            <a:endParaRPr lang="en-US" dirty="0"/>
          </a:p>
        </p:txBody>
      </p:sp>
      <p:grpSp>
        <p:nvGrpSpPr>
          <p:cNvPr id="75" name="Group 74">
            <a:extLst>
              <a:ext uri="{FF2B5EF4-FFF2-40B4-BE49-F238E27FC236}">
                <a16:creationId xmlns:a16="http://schemas.microsoft.com/office/drawing/2014/main" id="{1CB9E869-6AE8-0A46-A49D-9C8849733028}"/>
              </a:ext>
            </a:extLst>
          </p:cNvPr>
          <p:cNvGrpSpPr/>
          <p:nvPr/>
        </p:nvGrpSpPr>
        <p:grpSpPr>
          <a:xfrm>
            <a:off x="305023" y="1062743"/>
            <a:ext cx="868869" cy="2475320"/>
            <a:chOff x="366807" y="2496126"/>
            <a:chExt cx="1055232" cy="3006249"/>
          </a:xfrm>
        </p:grpSpPr>
        <p:sp>
          <p:nvSpPr>
            <p:cNvPr id="7" name="Oval 6">
              <a:extLst>
                <a:ext uri="{FF2B5EF4-FFF2-40B4-BE49-F238E27FC236}">
                  <a16:creationId xmlns:a16="http://schemas.microsoft.com/office/drawing/2014/main" id="{214A422C-5D34-C74B-9334-A2D1A935B83B}"/>
                </a:ext>
              </a:extLst>
            </p:cNvPr>
            <p:cNvSpPr/>
            <p:nvPr/>
          </p:nvSpPr>
          <p:spPr>
            <a:xfrm>
              <a:off x="396442" y="452151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E32DDCA3-8419-704A-82FD-CBDED0688041}"/>
                </a:ext>
              </a:extLst>
            </p:cNvPr>
            <p:cNvSpPr/>
            <p:nvPr/>
          </p:nvSpPr>
          <p:spPr>
            <a:xfrm>
              <a:off x="761234" y="249612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9722F383-BDB2-FB4C-8CE9-C8578F000C8C}"/>
                </a:ext>
              </a:extLst>
            </p:cNvPr>
            <p:cNvSpPr/>
            <p:nvPr/>
          </p:nvSpPr>
          <p:spPr>
            <a:xfrm>
              <a:off x="366807" y="3120627"/>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DCDF050E-524C-7742-9955-1C1DFC8C713C}"/>
                </a:ext>
              </a:extLst>
            </p:cNvPr>
            <p:cNvSpPr/>
            <p:nvPr/>
          </p:nvSpPr>
          <p:spPr>
            <a:xfrm>
              <a:off x="1027612" y="312441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41650FC-F931-744F-9436-A3967195732D}"/>
                </a:ext>
              </a:extLst>
            </p:cNvPr>
            <p:cNvSpPr/>
            <p:nvPr/>
          </p:nvSpPr>
          <p:spPr>
            <a:xfrm>
              <a:off x="378355" y="382757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59B5643A-FC84-AB45-AC35-10F11C813E56}"/>
                </a:ext>
              </a:extLst>
            </p:cNvPr>
            <p:cNvSpPr/>
            <p:nvPr/>
          </p:nvSpPr>
          <p:spPr>
            <a:xfrm>
              <a:off x="784719" y="5086391"/>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8F4E0736-27A8-4749-A30E-B6708ECF9BCD}"/>
                </a:ext>
              </a:extLst>
            </p:cNvPr>
            <p:cNvCxnSpPr>
              <a:stCxn id="8" idx="4"/>
              <a:endCxn id="9" idx="0"/>
            </p:cNvCxnSpPr>
            <p:nvPr/>
          </p:nvCxnSpPr>
          <p:spPr>
            <a:xfrm flipH="1">
              <a:off x="564020" y="2912110"/>
              <a:ext cx="394427" cy="2085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A83B5C4-D70B-2F4B-8D81-6A8175BB3D38}"/>
                </a:ext>
              </a:extLst>
            </p:cNvPr>
            <p:cNvCxnSpPr>
              <a:stCxn id="8" idx="4"/>
              <a:endCxn id="10" idx="0"/>
            </p:cNvCxnSpPr>
            <p:nvPr/>
          </p:nvCxnSpPr>
          <p:spPr>
            <a:xfrm>
              <a:off x="958447" y="2912110"/>
              <a:ext cx="266378" cy="212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C65753C-EA29-934B-BCCF-A79BC3F87C37}"/>
                </a:ext>
              </a:extLst>
            </p:cNvPr>
            <p:cNvCxnSpPr>
              <a:cxnSpLocks/>
              <a:stCxn id="9" idx="4"/>
              <a:endCxn id="11" idx="0"/>
            </p:cNvCxnSpPr>
            <p:nvPr/>
          </p:nvCxnSpPr>
          <p:spPr>
            <a:xfrm>
              <a:off x="564021" y="3536611"/>
              <a:ext cx="11548" cy="290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742C948-749C-7949-897A-0A28F0EC8016}"/>
                </a:ext>
              </a:extLst>
            </p:cNvPr>
            <p:cNvCxnSpPr>
              <a:cxnSpLocks/>
              <a:stCxn id="11" idx="4"/>
              <a:endCxn id="7" idx="0"/>
            </p:cNvCxnSpPr>
            <p:nvPr/>
          </p:nvCxnSpPr>
          <p:spPr>
            <a:xfrm>
              <a:off x="575569" y="4243556"/>
              <a:ext cx="18087" cy="27796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E5FB9D65-A092-A24A-AC70-308CDFF2CC9D}"/>
                </a:ext>
              </a:extLst>
            </p:cNvPr>
            <p:cNvSpPr/>
            <p:nvPr/>
          </p:nvSpPr>
          <p:spPr>
            <a:xfrm>
              <a:off x="1027612" y="3834394"/>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518E49F5-E148-224C-88AC-76250BFB5394}"/>
                </a:ext>
              </a:extLst>
            </p:cNvPr>
            <p:cNvCxnSpPr>
              <a:cxnSpLocks/>
              <a:stCxn id="10" idx="4"/>
              <a:endCxn id="38" idx="0"/>
            </p:cNvCxnSpPr>
            <p:nvPr/>
          </p:nvCxnSpPr>
          <p:spPr>
            <a:xfrm>
              <a:off x="1224826" y="3540396"/>
              <a:ext cx="0" cy="293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32382AF0-2825-3B43-89B9-24136299C2D6}"/>
                </a:ext>
              </a:extLst>
            </p:cNvPr>
            <p:cNvCxnSpPr>
              <a:cxnSpLocks/>
              <a:stCxn id="7" idx="4"/>
              <a:endCxn id="15" idx="1"/>
            </p:cNvCxnSpPr>
            <p:nvPr/>
          </p:nvCxnSpPr>
          <p:spPr>
            <a:xfrm>
              <a:off x="593656" y="4937500"/>
              <a:ext cx="248825" cy="209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Curved Connector 49">
              <a:extLst>
                <a:ext uri="{FF2B5EF4-FFF2-40B4-BE49-F238E27FC236}">
                  <a16:creationId xmlns:a16="http://schemas.microsoft.com/office/drawing/2014/main" id="{2F428D7E-1D17-824A-BDEF-FEC5696F2E20}"/>
                </a:ext>
              </a:extLst>
            </p:cNvPr>
            <p:cNvCxnSpPr>
              <a:stCxn id="15" idx="0"/>
              <a:endCxn id="11" idx="6"/>
            </p:cNvCxnSpPr>
            <p:nvPr/>
          </p:nvCxnSpPr>
          <p:spPr>
            <a:xfrm rot="16200000" flipV="1">
              <a:off x="351945" y="4456402"/>
              <a:ext cx="1050827" cy="20915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2" name="Curved Connector 51">
              <a:extLst>
                <a:ext uri="{FF2B5EF4-FFF2-40B4-BE49-F238E27FC236}">
                  <a16:creationId xmlns:a16="http://schemas.microsoft.com/office/drawing/2014/main" id="{B3A504E4-170A-C14F-AEFF-158F9A2F2405}"/>
                </a:ext>
              </a:extLst>
            </p:cNvPr>
            <p:cNvCxnSpPr>
              <a:stCxn id="7" idx="2"/>
              <a:endCxn id="11" idx="2"/>
            </p:cNvCxnSpPr>
            <p:nvPr/>
          </p:nvCxnSpPr>
          <p:spPr>
            <a:xfrm rot="10800000">
              <a:off x="378356" y="4035564"/>
              <a:ext cx="18087" cy="693944"/>
            </a:xfrm>
            <a:prstGeom prst="curvedConnector3">
              <a:avLst>
                <a:gd name="adj1" fmla="val 866065"/>
              </a:avLst>
            </a:prstGeom>
            <a:ln>
              <a:tailEnd type="triangle"/>
            </a:ln>
          </p:spPr>
          <p:style>
            <a:lnRef idx="1">
              <a:schemeClr val="dk1"/>
            </a:lnRef>
            <a:fillRef idx="0">
              <a:schemeClr val="dk1"/>
            </a:fillRef>
            <a:effectRef idx="0">
              <a:schemeClr val="dk1"/>
            </a:effectRef>
            <a:fontRef idx="minor">
              <a:schemeClr val="tx1"/>
            </a:fontRef>
          </p:style>
        </p:cxnSp>
        <p:cxnSp>
          <p:nvCxnSpPr>
            <p:cNvPr id="54" name="Curved Connector 53">
              <a:extLst>
                <a:ext uri="{FF2B5EF4-FFF2-40B4-BE49-F238E27FC236}">
                  <a16:creationId xmlns:a16="http://schemas.microsoft.com/office/drawing/2014/main" id="{07FC40AB-BABF-2948-A7BA-3839DE3BE778}"/>
                </a:ext>
              </a:extLst>
            </p:cNvPr>
            <p:cNvCxnSpPr>
              <a:stCxn id="10" idx="7"/>
              <a:endCxn id="8" idx="6"/>
            </p:cNvCxnSpPr>
            <p:nvPr/>
          </p:nvCxnSpPr>
          <p:spPr>
            <a:xfrm rot="16200000" flipV="1">
              <a:off x="1019363" y="2840417"/>
              <a:ext cx="481213" cy="208616"/>
            </a:xfrm>
            <a:prstGeom prst="curvedConnector2">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grpSp>
      <p:sp>
        <p:nvSpPr>
          <p:cNvPr id="76" name="TextBox 75">
            <a:extLst>
              <a:ext uri="{FF2B5EF4-FFF2-40B4-BE49-F238E27FC236}">
                <a16:creationId xmlns:a16="http://schemas.microsoft.com/office/drawing/2014/main" id="{254C408A-53FD-9048-A7F6-B36C9E573A80}"/>
              </a:ext>
            </a:extLst>
          </p:cNvPr>
          <p:cNvSpPr txBox="1"/>
          <p:nvPr/>
        </p:nvSpPr>
        <p:spPr>
          <a:xfrm>
            <a:off x="171226" y="3786893"/>
            <a:ext cx="19672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 DFG of a loop</a:t>
            </a:r>
          </a:p>
        </p:txBody>
      </p:sp>
      <p:grpSp>
        <p:nvGrpSpPr>
          <p:cNvPr id="78" name="Group 77">
            <a:extLst>
              <a:ext uri="{FF2B5EF4-FFF2-40B4-BE49-F238E27FC236}">
                <a16:creationId xmlns:a16="http://schemas.microsoft.com/office/drawing/2014/main" id="{B6AC87D8-26CC-FF46-A512-4983D2B64FBD}"/>
              </a:ext>
            </a:extLst>
          </p:cNvPr>
          <p:cNvGrpSpPr/>
          <p:nvPr/>
        </p:nvGrpSpPr>
        <p:grpSpPr>
          <a:xfrm>
            <a:off x="228399" y="4445861"/>
            <a:ext cx="2959644" cy="940185"/>
            <a:chOff x="760402" y="4038081"/>
            <a:chExt cx="4043218" cy="978971"/>
          </a:xfrm>
        </p:grpSpPr>
        <p:grpSp>
          <p:nvGrpSpPr>
            <p:cNvPr id="80" name="Group 79">
              <a:extLst>
                <a:ext uri="{FF2B5EF4-FFF2-40B4-BE49-F238E27FC236}">
                  <a16:creationId xmlns:a16="http://schemas.microsoft.com/office/drawing/2014/main" id="{F869C103-3E34-964F-B189-473AB916CB65}"/>
                </a:ext>
              </a:extLst>
            </p:cNvPr>
            <p:cNvGrpSpPr/>
            <p:nvPr/>
          </p:nvGrpSpPr>
          <p:grpSpPr>
            <a:xfrm>
              <a:off x="760402" y="4038081"/>
              <a:ext cx="4043218" cy="978971"/>
              <a:chOff x="212898" y="4038081"/>
              <a:chExt cx="5185202" cy="1255476"/>
            </a:xfrm>
          </p:grpSpPr>
          <p:grpSp>
            <p:nvGrpSpPr>
              <p:cNvPr id="82" name="Group 81">
                <a:extLst>
                  <a:ext uri="{FF2B5EF4-FFF2-40B4-BE49-F238E27FC236}">
                    <a16:creationId xmlns:a16="http://schemas.microsoft.com/office/drawing/2014/main" id="{C3CF71B3-EDCA-704A-8BA5-5BA6AF19C2D8}"/>
                  </a:ext>
                </a:extLst>
              </p:cNvPr>
              <p:cNvGrpSpPr/>
              <p:nvPr/>
            </p:nvGrpSpPr>
            <p:grpSpPr>
              <a:xfrm>
                <a:off x="212898" y="4038081"/>
                <a:ext cx="2450068" cy="1201749"/>
                <a:chOff x="7968766" y="963418"/>
                <a:chExt cx="2450068" cy="1201749"/>
              </a:xfrm>
            </p:grpSpPr>
            <p:cxnSp>
              <p:nvCxnSpPr>
                <p:cNvPr id="87" name="Straight Arrow Connector 86">
                  <a:extLst>
                    <a:ext uri="{FF2B5EF4-FFF2-40B4-BE49-F238E27FC236}">
                      <a16:creationId xmlns:a16="http://schemas.microsoft.com/office/drawing/2014/main" id="{14223CDD-E741-DA4D-A0EF-6DE37D302217}"/>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8" name="Rectangle 87">
                  <a:extLst>
                    <a:ext uri="{FF2B5EF4-FFF2-40B4-BE49-F238E27FC236}">
                      <a16:creationId xmlns:a16="http://schemas.microsoft.com/office/drawing/2014/main" id="{96DBFDE4-1E51-D246-9319-07F2DC31C43A}"/>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2</a:t>
                  </a:r>
                </a:p>
              </p:txBody>
            </p:sp>
            <p:sp>
              <p:nvSpPr>
                <p:cNvPr id="89" name="Rectangle 88">
                  <a:extLst>
                    <a:ext uri="{FF2B5EF4-FFF2-40B4-BE49-F238E27FC236}">
                      <a16:creationId xmlns:a16="http://schemas.microsoft.com/office/drawing/2014/main" id="{713B99E4-EEA3-EA46-B587-46EBCF96AED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83" name="Group 82">
                <a:extLst>
                  <a:ext uri="{FF2B5EF4-FFF2-40B4-BE49-F238E27FC236}">
                    <a16:creationId xmlns:a16="http://schemas.microsoft.com/office/drawing/2014/main" id="{40CE0FB0-D374-DB47-8DD7-2738F4633648}"/>
                  </a:ext>
                </a:extLst>
              </p:cNvPr>
              <p:cNvGrpSpPr/>
              <p:nvPr/>
            </p:nvGrpSpPr>
            <p:grpSpPr>
              <a:xfrm>
                <a:off x="2948032" y="4091808"/>
                <a:ext cx="2450068" cy="1201749"/>
                <a:chOff x="7968766" y="963418"/>
                <a:chExt cx="2450068" cy="1201749"/>
              </a:xfrm>
            </p:grpSpPr>
            <p:cxnSp>
              <p:nvCxnSpPr>
                <p:cNvPr id="84" name="Straight Arrow Connector 83">
                  <a:extLst>
                    <a:ext uri="{FF2B5EF4-FFF2-40B4-BE49-F238E27FC236}">
                      <a16:creationId xmlns:a16="http://schemas.microsoft.com/office/drawing/2014/main" id="{52136142-0526-4344-9A1B-5E2237B52170}"/>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5" name="Rectangle 84">
                  <a:extLst>
                    <a:ext uri="{FF2B5EF4-FFF2-40B4-BE49-F238E27FC236}">
                      <a16:creationId xmlns:a16="http://schemas.microsoft.com/office/drawing/2014/main" id="{4DDBC3F7-5B48-BF46-A012-D9F5BDEF44A9}"/>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4</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3C759941-A726-CD4A-9B42-3D1EEC39164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3</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cxnSp>
          <p:nvCxnSpPr>
            <p:cNvPr id="81" name="Straight Arrow Connector 80">
              <a:extLst>
                <a:ext uri="{FF2B5EF4-FFF2-40B4-BE49-F238E27FC236}">
                  <a16:creationId xmlns:a16="http://schemas.microsoft.com/office/drawing/2014/main" id="{66D7358F-14E3-9840-8B09-EC23669AC20F}"/>
                </a:ext>
              </a:extLst>
            </p:cNvPr>
            <p:cNvCxnSpPr/>
            <p:nvPr/>
          </p:nvCxnSpPr>
          <p:spPr>
            <a:xfrm>
              <a:off x="2613244" y="4574441"/>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grpSp>
      <p:sp>
        <p:nvSpPr>
          <p:cNvPr id="90" name="TextBox 89">
            <a:extLst>
              <a:ext uri="{FF2B5EF4-FFF2-40B4-BE49-F238E27FC236}">
                <a16:creationId xmlns:a16="http://schemas.microsoft.com/office/drawing/2014/main" id="{45ED6F9D-7F0B-274C-A124-F56945D2D937}"/>
              </a:ext>
            </a:extLst>
          </p:cNvPr>
          <p:cNvSpPr txBox="1"/>
          <p:nvPr/>
        </p:nvSpPr>
        <p:spPr>
          <a:xfrm>
            <a:off x="433663" y="5574634"/>
            <a:ext cx="189898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 Target CGRA</a:t>
            </a:r>
          </a:p>
        </p:txBody>
      </p:sp>
      <p:grpSp>
        <p:nvGrpSpPr>
          <p:cNvPr id="115" name="Group 114">
            <a:extLst>
              <a:ext uri="{FF2B5EF4-FFF2-40B4-BE49-F238E27FC236}">
                <a16:creationId xmlns:a16="http://schemas.microsoft.com/office/drawing/2014/main" id="{3EA76A84-F975-6D41-8026-189BEBC5BF09}"/>
              </a:ext>
            </a:extLst>
          </p:cNvPr>
          <p:cNvGrpSpPr/>
          <p:nvPr/>
        </p:nvGrpSpPr>
        <p:grpSpPr>
          <a:xfrm>
            <a:off x="3350755" y="1432115"/>
            <a:ext cx="4669116" cy="4001490"/>
            <a:chOff x="6730710" y="1158583"/>
            <a:chExt cx="4669116" cy="4001490"/>
          </a:xfrm>
        </p:grpSpPr>
        <p:grpSp>
          <p:nvGrpSpPr>
            <p:cNvPr id="91" name="Group 90">
              <a:extLst>
                <a:ext uri="{FF2B5EF4-FFF2-40B4-BE49-F238E27FC236}">
                  <a16:creationId xmlns:a16="http://schemas.microsoft.com/office/drawing/2014/main" id="{A0ABACAA-CC2B-FC45-9A4A-B66DEC3D5FA0}"/>
                </a:ext>
              </a:extLst>
            </p:cNvPr>
            <p:cNvGrpSpPr/>
            <p:nvPr/>
          </p:nvGrpSpPr>
          <p:grpSpPr>
            <a:xfrm>
              <a:off x="6730710" y="1158583"/>
              <a:ext cx="4669116" cy="4001490"/>
              <a:chOff x="2479124" y="1163486"/>
              <a:chExt cx="4669116" cy="4001490"/>
            </a:xfrm>
          </p:grpSpPr>
          <p:cxnSp>
            <p:nvCxnSpPr>
              <p:cNvPr id="92" name="Straight Arrow Connector 91">
                <a:extLst>
                  <a:ext uri="{FF2B5EF4-FFF2-40B4-BE49-F238E27FC236}">
                    <a16:creationId xmlns:a16="http://schemas.microsoft.com/office/drawing/2014/main" id="{1C210D8D-0A20-6646-8BAA-B91CBF0C4598}"/>
                  </a:ext>
                </a:extLst>
              </p:cNvPr>
              <p:cNvCxnSpPr>
                <a:cxnSpLocks/>
              </p:cNvCxnSpPr>
              <p:nvPr/>
            </p:nvCxnSpPr>
            <p:spPr>
              <a:xfrm>
                <a:off x="2997987" y="1509341"/>
                <a:ext cx="0" cy="3655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D769550-BF75-EC47-AD49-04001C21589A}"/>
                  </a:ext>
                </a:extLst>
              </p:cNvPr>
              <p:cNvCxnSpPr>
                <a:cxnSpLocks/>
              </p:cNvCxnSpPr>
              <p:nvPr/>
            </p:nvCxnSpPr>
            <p:spPr>
              <a:xfrm>
                <a:off x="2997987" y="2632584"/>
                <a:ext cx="4150253" cy="3426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CCFA55A7-84F5-1848-9429-95FBABA48D1A}"/>
                  </a:ext>
                </a:extLst>
              </p:cNvPr>
              <p:cNvCxnSpPr>
                <a:cxnSpLocks/>
              </p:cNvCxnSpPr>
              <p:nvPr/>
            </p:nvCxnSpPr>
            <p:spPr>
              <a:xfrm>
                <a:off x="2986800" y="3766594"/>
                <a:ext cx="4161440" cy="2761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4747E56-D05E-EC4B-946D-6425839DD9CA}"/>
                  </a:ext>
                </a:extLst>
              </p:cNvPr>
              <p:cNvCxnSpPr>
                <a:cxnSpLocks/>
              </p:cNvCxnSpPr>
              <p:nvPr/>
            </p:nvCxnSpPr>
            <p:spPr>
              <a:xfrm>
                <a:off x="3012205" y="4974460"/>
                <a:ext cx="4124513" cy="114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9A3B2FAB-B8AB-E34D-B644-9D2A74E71104}"/>
                  </a:ext>
                </a:extLst>
              </p:cNvPr>
              <p:cNvSpPr txBox="1"/>
              <p:nvPr/>
            </p:nvSpPr>
            <p:spPr>
              <a:xfrm>
                <a:off x="2525157" y="1163486"/>
                <a:ext cx="68903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Time</a:t>
                </a:r>
              </a:p>
            </p:txBody>
          </p:sp>
          <p:sp>
            <p:nvSpPr>
              <p:cNvPr id="97" name="TextBox 96">
                <a:extLst>
                  <a:ext uri="{FF2B5EF4-FFF2-40B4-BE49-F238E27FC236}">
                    <a16:creationId xmlns:a16="http://schemas.microsoft.com/office/drawing/2014/main" id="{233BDBBA-0522-3E49-A31A-0806AFF0AA75}"/>
                  </a:ext>
                </a:extLst>
              </p:cNvPr>
              <p:cNvSpPr txBox="1"/>
              <p:nvPr/>
            </p:nvSpPr>
            <p:spPr>
              <a:xfrm>
                <a:off x="2525157" y="293669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i+1</a:t>
                </a:r>
              </a:p>
            </p:txBody>
          </p:sp>
          <p:sp>
            <p:nvSpPr>
              <p:cNvPr id="98" name="TextBox 97">
                <a:extLst>
                  <a:ext uri="{FF2B5EF4-FFF2-40B4-BE49-F238E27FC236}">
                    <a16:creationId xmlns:a16="http://schemas.microsoft.com/office/drawing/2014/main" id="{8710C221-5D20-D942-B5A5-2D6C4435C93D}"/>
                  </a:ext>
                </a:extLst>
              </p:cNvPr>
              <p:cNvSpPr txBox="1"/>
              <p:nvPr/>
            </p:nvSpPr>
            <p:spPr>
              <a:xfrm>
                <a:off x="2479124" y="1939663"/>
                <a:ext cx="350802"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T</a:t>
                </a:r>
                <a:r>
                  <a:rPr lang="en-US" baseline="-25000" dirty="0" err="1">
                    <a:latin typeface="Arial" panose="020B0604020202020204" pitchFamily="34" charset="0"/>
                    <a:cs typeface="Arial" panose="020B0604020202020204" pitchFamily="34" charset="0"/>
                  </a:rPr>
                  <a:t>i</a:t>
                </a:r>
                <a:endParaRPr lang="en-US" baseline="-25000" dirty="0">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4A15A5DF-9FFA-0349-BF3B-7A0A404B70B8}"/>
                  </a:ext>
                </a:extLst>
              </p:cNvPr>
              <p:cNvSpPr txBox="1"/>
              <p:nvPr/>
            </p:nvSpPr>
            <p:spPr>
              <a:xfrm>
                <a:off x="2539150" y="416865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i+2</a:t>
                </a:r>
              </a:p>
            </p:txBody>
          </p:sp>
        </p:grpSp>
        <p:grpSp>
          <p:nvGrpSpPr>
            <p:cNvPr id="100" name="Group 99">
              <a:extLst>
                <a:ext uri="{FF2B5EF4-FFF2-40B4-BE49-F238E27FC236}">
                  <a16:creationId xmlns:a16="http://schemas.microsoft.com/office/drawing/2014/main" id="{C0FABB88-068F-6D46-9731-BB0C1B5386A3}"/>
                </a:ext>
              </a:extLst>
            </p:cNvPr>
            <p:cNvGrpSpPr/>
            <p:nvPr/>
          </p:nvGrpSpPr>
          <p:grpSpPr>
            <a:xfrm>
              <a:off x="7611951" y="1665625"/>
              <a:ext cx="3678594" cy="890686"/>
              <a:chOff x="8083673" y="1413277"/>
              <a:chExt cx="3678594" cy="890686"/>
            </a:xfrm>
          </p:grpSpPr>
          <p:sp>
            <p:nvSpPr>
              <p:cNvPr id="101" name="Rectangle 100">
                <a:extLst>
                  <a:ext uri="{FF2B5EF4-FFF2-40B4-BE49-F238E27FC236}">
                    <a16:creationId xmlns:a16="http://schemas.microsoft.com/office/drawing/2014/main" id="{305C1481-6CDB-7940-995C-6DAB6031D8A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8758AE75-24C0-7D44-8771-516951963C0D}"/>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5938B0F4-F467-3246-B346-08CC9CE03761}"/>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6936DC9E-843A-3B4A-A7BB-2880B430C79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694908CE-F62E-C846-A7E8-DCBE971E5B3A}"/>
                </a:ext>
              </a:extLst>
            </p:cNvPr>
            <p:cNvGrpSpPr/>
            <p:nvPr/>
          </p:nvGrpSpPr>
          <p:grpSpPr>
            <a:xfrm>
              <a:off x="7479809" y="2746987"/>
              <a:ext cx="3678594" cy="890686"/>
              <a:chOff x="8083673" y="1413277"/>
              <a:chExt cx="3678594" cy="890686"/>
            </a:xfrm>
          </p:grpSpPr>
          <p:sp>
            <p:nvSpPr>
              <p:cNvPr id="106" name="Rectangle 105">
                <a:extLst>
                  <a:ext uri="{FF2B5EF4-FFF2-40B4-BE49-F238E27FC236}">
                    <a16:creationId xmlns:a16="http://schemas.microsoft.com/office/drawing/2014/main" id="{FE35895F-BA38-CA47-A8D6-A91B19A7F0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C947C9E-7592-504E-B8D5-82A63B8F2C28}"/>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D130B4DF-DD8C-CF4E-8469-C928EC2E9EFA}"/>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5FBE2DF4-4A13-8A4D-A5D5-1E2D0BCF35A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0" name="Group 109">
              <a:extLst>
                <a:ext uri="{FF2B5EF4-FFF2-40B4-BE49-F238E27FC236}">
                  <a16:creationId xmlns:a16="http://schemas.microsoft.com/office/drawing/2014/main" id="{1C1CF16E-AFB8-1D48-AA1A-B385BA84E99F}"/>
                </a:ext>
              </a:extLst>
            </p:cNvPr>
            <p:cNvGrpSpPr/>
            <p:nvPr/>
          </p:nvGrpSpPr>
          <p:grpSpPr>
            <a:xfrm>
              <a:off x="7417635" y="3951443"/>
              <a:ext cx="3678594" cy="890686"/>
              <a:chOff x="8083673" y="1413277"/>
              <a:chExt cx="3678594" cy="890686"/>
            </a:xfrm>
          </p:grpSpPr>
          <p:sp>
            <p:nvSpPr>
              <p:cNvPr id="111" name="Rectangle 110">
                <a:extLst>
                  <a:ext uri="{FF2B5EF4-FFF2-40B4-BE49-F238E27FC236}">
                    <a16:creationId xmlns:a16="http://schemas.microsoft.com/office/drawing/2014/main" id="{8FB36F18-64AF-C74E-8012-8D9F58F403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58CA6845-3747-1848-91EA-D2E3ECBA877E}"/>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D7D87D40-250A-EC42-8F9B-244343C2A3E8}"/>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743D447-3D9F-D343-B22E-E0C89D0D09E4}"/>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116" name="Oval 115">
            <a:extLst>
              <a:ext uri="{FF2B5EF4-FFF2-40B4-BE49-F238E27FC236}">
                <a16:creationId xmlns:a16="http://schemas.microsoft.com/office/drawing/2014/main" id="{DE796383-B89A-A343-A2E8-493828A42D7E}"/>
              </a:ext>
            </a:extLst>
          </p:cNvPr>
          <p:cNvSpPr/>
          <p:nvPr/>
        </p:nvSpPr>
        <p:spPr>
          <a:xfrm>
            <a:off x="634554" y="106629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17" name="Oval 116">
            <a:extLst>
              <a:ext uri="{FF2B5EF4-FFF2-40B4-BE49-F238E27FC236}">
                <a16:creationId xmlns:a16="http://schemas.microsoft.com/office/drawing/2014/main" id="{0738EAB1-2FE1-594D-91A3-AE91F540BB90}"/>
              </a:ext>
            </a:extLst>
          </p:cNvPr>
          <p:cNvSpPr/>
          <p:nvPr/>
        </p:nvSpPr>
        <p:spPr>
          <a:xfrm>
            <a:off x="308489" y="158102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18" name="Oval 117">
            <a:extLst>
              <a:ext uri="{FF2B5EF4-FFF2-40B4-BE49-F238E27FC236}">
                <a16:creationId xmlns:a16="http://schemas.microsoft.com/office/drawing/2014/main" id="{16B944F3-4756-B74F-B6CD-ED7F6EA1C379}"/>
              </a:ext>
            </a:extLst>
          </p:cNvPr>
          <p:cNvSpPr/>
          <p:nvPr/>
        </p:nvSpPr>
        <p:spPr>
          <a:xfrm>
            <a:off x="852590" y="159639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9" name="Oval 118">
            <a:extLst>
              <a:ext uri="{FF2B5EF4-FFF2-40B4-BE49-F238E27FC236}">
                <a16:creationId xmlns:a16="http://schemas.microsoft.com/office/drawing/2014/main" id="{A5C0A7EF-F864-8849-B303-9D8D662EE2C4}"/>
              </a:ext>
            </a:extLst>
          </p:cNvPr>
          <p:cNvSpPr/>
          <p:nvPr/>
        </p:nvSpPr>
        <p:spPr>
          <a:xfrm>
            <a:off x="305022" y="2163116"/>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20" name="Oval 119">
            <a:extLst>
              <a:ext uri="{FF2B5EF4-FFF2-40B4-BE49-F238E27FC236}">
                <a16:creationId xmlns:a16="http://schemas.microsoft.com/office/drawing/2014/main" id="{073CD3F5-0C5F-C14D-A96E-49F6681F8B60}"/>
              </a:ext>
            </a:extLst>
          </p:cNvPr>
          <p:cNvSpPr/>
          <p:nvPr/>
        </p:nvSpPr>
        <p:spPr>
          <a:xfrm>
            <a:off x="856233" y="2168425"/>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21" name="Oval 120">
            <a:extLst>
              <a:ext uri="{FF2B5EF4-FFF2-40B4-BE49-F238E27FC236}">
                <a16:creationId xmlns:a16="http://schemas.microsoft.com/office/drawing/2014/main" id="{4AFEEBF7-1DC7-FF4B-AF17-FFD93B717770}"/>
              </a:ext>
            </a:extLst>
          </p:cNvPr>
          <p:cNvSpPr/>
          <p:nvPr/>
        </p:nvSpPr>
        <p:spPr>
          <a:xfrm>
            <a:off x="331471" y="273450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22" name="Oval 121">
            <a:extLst>
              <a:ext uri="{FF2B5EF4-FFF2-40B4-BE49-F238E27FC236}">
                <a16:creationId xmlns:a16="http://schemas.microsoft.com/office/drawing/2014/main" id="{FDA32DA0-15C6-B040-8B57-E41F554A92C0}"/>
              </a:ext>
            </a:extLst>
          </p:cNvPr>
          <p:cNvSpPr/>
          <p:nvPr/>
        </p:nvSpPr>
        <p:spPr>
          <a:xfrm>
            <a:off x="653741" y="319930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24" name="TextBox 123">
            <a:extLst>
              <a:ext uri="{FF2B5EF4-FFF2-40B4-BE49-F238E27FC236}">
                <a16:creationId xmlns:a16="http://schemas.microsoft.com/office/drawing/2014/main" id="{77B1BE4F-44DD-7A46-876F-B370210AA964}"/>
              </a:ext>
            </a:extLst>
          </p:cNvPr>
          <p:cNvSpPr txBox="1"/>
          <p:nvPr/>
        </p:nvSpPr>
        <p:spPr>
          <a:xfrm>
            <a:off x="7394463" y="952146"/>
            <a:ext cx="1508105" cy="461665"/>
          </a:xfrm>
          <a:prstGeom prst="rect">
            <a:avLst/>
          </a:prstGeom>
          <a:noFill/>
        </p:spPr>
        <p:txBody>
          <a:bodyPr wrap="none" rtlCol="0">
            <a:spAutoFit/>
          </a:bodyPr>
          <a:lstStyle/>
          <a:p>
            <a:r>
              <a:rPr lang="en-US" sz="2400" dirty="0">
                <a:latin typeface="Candara" panose="020E0502030303020204" pitchFamily="34" charset="0"/>
              </a:rPr>
              <a:t>Attempts</a:t>
            </a:r>
            <a:r>
              <a:rPr lang="en-US" dirty="0"/>
              <a:t>: </a:t>
            </a:r>
          </a:p>
        </p:txBody>
      </p:sp>
      <p:sp>
        <p:nvSpPr>
          <p:cNvPr id="126" name="TextBox 125">
            <a:extLst>
              <a:ext uri="{FF2B5EF4-FFF2-40B4-BE49-F238E27FC236}">
                <a16:creationId xmlns:a16="http://schemas.microsoft.com/office/drawing/2014/main" id="{92DD690F-14D8-A642-AE7E-C92F84291CC2}"/>
              </a:ext>
            </a:extLst>
          </p:cNvPr>
          <p:cNvSpPr txBox="1"/>
          <p:nvPr/>
        </p:nvSpPr>
        <p:spPr>
          <a:xfrm>
            <a:off x="8711650" y="908895"/>
            <a:ext cx="381836" cy="523220"/>
          </a:xfrm>
          <a:prstGeom prst="rect">
            <a:avLst/>
          </a:prstGeom>
          <a:noFill/>
        </p:spPr>
        <p:txBody>
          <a:bodyPr wrap="none" rtlCol="0">
            <a:spAutoFit/>
          </a:bodyPr>
          <a:lstStyle/>
          <a:p>
            <a:r>
              <a:rPr lang="en-US" sz="2800" dirty="0">
                <a:solidFill>
                  <a:srgbClr val="FF0000"/>
                </a:solidFill>
                <a:latin typeface="Candara" panose="020E0502030303020204" pitchFamily="34" charset="0"/>
              </a:rPr>
              <a:t>0</a:t>
            </a:r>
          </a:p>
        </p:txBody>
      </p:sp>
      <p:graphicFrame>
        <p:nvGraphicFramePr>
          <p:cNvPr id="131" name="Table 131">
            <a:extLst>
              <a:ext uri="{FF2B5EF4-FFF2-40B4-BE49-F238E27FC236}">
                <a16:creationId xmlns:a16="http://schemas.microsoft.com/office/drawing/2014/main" id="{11C40379-90B4-B243-AB90-6BE2A9559061}"/>
              </a:ext>
            </a:extLst>
          </p:cNvPr>
          <p:cNvGraphicFramePr>
            <a:graphicFrameLocks noGrp="1"/>
          </p:cNvGraphicFramePr>
          <p:nvPr/>
        </p:nvGraphicFramePr>
        <p:xfrm>
          <a:off x="8988909" y="1801446"/>
          <a:ext cx="3084420" cy="4000380"/>
        </p:xfrm>
        <a:graphic>
          <a:graphicData uri="http://schemas.openxmlformats.org/drawingml/2006/table">
            <a:tbl>
              <a:tblPr firstRow="1" bandRow="1">
                <a:tableStyleId>{5940675A-B579-460E-94D1-54222C63F5DA}</a:tableStyleId>
              </a:tblPr>
              <a:tblGrid>
                <a:gridCol w="1542210">
                  <a:extLst>
                    <a:ext uri="{9D8B030D-6E8A-4147-A177-3AD203B41FA5}">
                      <a16:colId xmlns:a16="http://schemas.microsoft.com/office/drawing/2014/main" val="2463022565"/>
                    </a:ext>
                  </a:extLst>
                </a:gridCol>
                <a:gridCol w="1542210">
                  <a:extLst>
                    <a:ext uri="{9D8B030D-6E8A-4147-A177-3AD203B41FA5}">
                      <a16:colId xmlns:a16="http://schemas.microsoft.com/office/drawing/2014/main" val="1084358331"/>
                    </a:ext>
                  </a:extLst>
                </a:gridCol>
              </a:tblGrid>
              <a:tr h="400038">
                <a:tc>
                  <a:txBody>
                    <a:bodyPr/>
                    <a:lstStyle/>
                    <a:p>
                      <a:r>
                        <a:rPr lang="en-US" dirty="0">
                          <a:latin typeface="Candara" panose="020E0502030303020204" pitchFamily="34" charset="0"/>
                        </a:rPr>
                        <a:t>Mapped</a:t>
                      </a:r>
                    </a:p>
                  </a:txBody>
                  <a:tcPr/>
                </a:tc>
                <a:tc>
                  <a:txBody>
                    <a:bodyPr/>
                    <a:lstStyle/>
                    <a:p>
                      <a:r>
                        <a:rPr lang="en-US" dirty="0">
                          <a:latin typeface="Candara" panose="020E0502030303020204" pitchFamily="34" charset="0"/>
                        </a:rPr>
                        <a:t>Unmapped</a:t>
                      </a:r>
                    </a:p>
                  </a:txBody>
                  <a:tcPr/>
                </a:tc>
                <a:extLst>
                  <a:ext uri="{0D108BD9-81ED-4DB2-BD59-A6C34878D82A}">
                    <a16:rowId xmlns:a16="http://schemas.microsoft.com/office/drawing/2014/main" val="1352878452"/>
                  </a:ext>
                </a:extLst>
              </a:tr>
              <a:tr h="400038">
                <a:tc>
                  <a:txBody>
                    <a:bodyPr/>
                    <a:lstStyle/>
                    <a:p>
                      <a:endParaRPr lang="en-US" dirty="0"/>
                    </a:p>
                  </a:txBody>
                  <a:tcPr/>
                </a:tc>
                <a:tc>
                  <a:txBody>
                    <a:bodyPr/>
                    <a:lstStyle/>
                    <a:p>
                      <a:endParaRPr lang="en-US"/>
                    </a:p>
                  </a:txBody>
                  <a:tcPr/>
                </a:tc>
                <a:extLst>
                  <a:ext uri="{0D108BD9-81ED-4DB2-BD59-A6C34878D82A}">
                    <a16:rowId xmlns:a16="http://schemas.microsoft.com/office/drawing/2014/main" val="2988912544"/>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323068587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1417660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732966870"/>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516464492"/>
                  </a:ext>
                </a:extLst>
              </a:tr>
              <a:tr h="400038">
                <a:tc>
                  <a:txBody>
                    <a:bodyPr/>
                    <a:lstStyle/>
                    <a:p>
                      <a:endParaRPr lang="en-US"/>
                    </a:p>
                  </a:txBody>
                  <a:tcPr/>
                </a:tc>
                <a:tc>
                  <a:txBody>
                    <a:bodyPr/>
                    <a:lstStyle/>
                    <a:p>
                      <a:endParaRPr lang="en-US" dirty="0"/>
                    </a:p>
                  </a:txBody>
                  <a:tcPr/>
                </a:tc>
                <a:extLst>
                  <a:ext uri="{0D108BD9-81ED-4DB2-BD59-A6C34878D82A}">
                    <a16:rowId xmlns:a16="http://schemas.microsoft.com/office/drawing/2014/main" val="251828944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6525011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112262769"/>
                  </a:ext>
                </a:extLst>
              </a:tr>
              <a:tr h="400038">
                <a:tc>
                  <a:txBody>
                    <a:bodyPr/>
                    <a:lstStyle/>
                    <a:p>
                      <a:endParaRPr lang="en-US"/>
                    </a:p>
                  </a:txBody>
                  <a:tcPr/>
                </a:tc>
                <a:tc>
                  <a:txBody>
                    <a:bodyPr/>
                    <a:lstStyle/>
                    <a:p>
                      <a:endParaRPr lang="en-US" dirty="0"/>
                    </a:p>
                  </a:txBody>
                  <a:tcPr/>
                </a:tc>
                <a:extLst>
                  <a:ext uri="{0D108BD9-81ED-4DB2-BD59-A6C34878D82A}">
                    <a16:rowId xmlns:a16="http://schemas.microsoft.com/office/drawing/2014/main" val="568681502"/>
                  </a:ext>
                </a:extLst>
              </a:tr>
            </a:tbl>
          </a:graphicData>
        </a:graphic>
      </p:graphicFrame>
      <p:sp>
        <p:nvSpPr>
          <p:cNvPr id="132" name="Oval 131">
            <a:extLst>
              <a:ext uri="{FF2B5EF4-FFF2-40B4-BE49-F238E27FC236}">
                <a16:creationId xmlns:a16="http://schemas.microsoft.com/office/drawing/2014/main" id="{C9D8D91F-4791-E749-BED6-0F891CB63334}"/>
              </a:ext>
            </a:extLst>
          </p:cNvPr>
          <p:cNvSpPr/>
          <p:nvPr/>
        </p:nvSpPr>
        <p:spPr>
          <a:xfrm>
            <a:off x="5221084" y="3202909"/>
            <a:ext cx="317785" cy="3351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p:txBody>
      </p:sp>
      <p:sp>
        <p:nvSpPr>
          <p:cNvPr id="133" name="Oval 132">
            <a:extLst>
              <a:ext uri="{FF2B5EF4-FFF2-40B4-BE49-F238E27FC236}">
                <a16:creationId xmlns:a16="http://schemas.microsoft.com/office/drawing/2014/main" id="{B4AF44FF-6450-6D43-A27D-4E46AFAD3121}"/>
              </a:ext>
            </a:extLst>
          </p:cNvPr>
          <p:cNvSpPr/>
          <p:nvPr/>
        </p:nvSpPr>
        <p:spPr>
          <a:xfrm>
            <a:off x="5202204" y="4413122"/>
            <a:ext cx="319083" cy="3365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p:txBody>
      </p:sp>
      <p:cxnSp>
        <p:nvCxnSpPr>
          <p:cNvPr id="135" name="Straight Arrow Connector 134">
            <a:extLst>
              <a:ext uri="{FF2B5EF4-FFF2-40B4-BE49-F238E27FC236}">
                <a16:creationId xmlns:a16="http://schemas.microsoft.com/office/drawing/2014/main" id="{47BCE91F-0EAF-3542-AD37-9057DB38BFE8}"/>
              </a:ext>
            </a:extLst>
          </p:cNvPr>
          <p:cNvCxnSpPr/>
          <p:nvPr/>
        </p:nvCxnSpPr>
        <p:spPr>
          <a:xfrm>
            <a:off x="4519246" y="2577624"/>
            <a:ext cx="0" cy="668082"/>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9E45B843-2A54-C348-8B63-126E276F6248}"/>
              </a:ext>
            </a:extLst>
          </p:cNvPr>
          <p:cNvCxnSpPr>
            <a:cxnSpLocks/>
            <a:endCxn id="132" idx="1"/>
          </p:cNvCxnSpPr>
          <p:nvPr/>
        </p:nvCxnSpPr>
        <p:spPr>
          <a:xfrm>
            <a:off x="4559582" y="2588367"/>
            <a:ext cx="708041" cy="663624"/>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777964CB-96F0-C849-89E4-BA5395A3E76B}"/>
              </a:ext>
            </a:extLst>
          </p:cNvPr>
          <p:cNvCxnSpPr>
            <a:cxnSpLocks/>
          </p:cNvCxnSpPr>
          <p:nvPr/>
        </p:nvCxnSpPr>
        <p:spPr>
          <a:xfrm flipH="1">
            <a:off x="4512972" y="3655647"/>
            <a:ext cx="855166" cy="790214"/>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26F4B309-2E66-1F43-8666-4163483EE322}"/>
              </a:ext>
            </a:extLst>
          </p:cNvPr>
          <p:cNvCxnSpPr/>
          <p:nvPr/>
        </p:nvCxnSpPr>
        <p:spPr>
          <a:xfrm>
            <a:off x="4421665" y="3701182"/>
            <a:ext cx="0" cy="668082"/>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a:extLst>
              <a:ext uri="{FF2B5EF4-FFF2-40B4-BE49-F238E27FC236}">
                <a16:creationId xmlns:a16="http://schemas.microsoft.com/office/drawing/2014/main" id="{9799101E-4C2E-D744-AFCC-E26BC95CAA93}"/>
              </a:ext>
            </a:extLst>
          </p:cNvPr>
          <p:cNvCxnSpPr>
            <a:cxnSpLocks/>
          </p:cNvCxnSpPr>
          <p:nvPr/>
        </p:nvCxnSpPr>
        <p:spPr>
          <a:xfrm>
            <a:off x="5454048" y="2615997"/>
            <a:ext cx="872666" cy="606075"/>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AF4907C7-5A96-5D49-82E5-0AB0393FC5AF}"/>
              </a:ext>
            </a:extLst>
          </p:cNvPr>
          <p:cNvCxnSpPr>
            <a:cxnSpLocks/>
            <a:endCxn id="133" idx="7"/>
          </p:cNvCxnSpPr>
          <p:nvPr/>
        </p:nvCxnSpPr>
        <p:spPr>
          <a:xfrm flipH="1">
            <a:off x="5474558" y="3765110"/>
            <a:ext cx="872666" cy="697295"/>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67603E09-4613-D347-9773-68FC3EC9B87A}"/>
              </a:ext>
            </a:extLst>
          </p:cNvPr>
          <p:cNvCxnSpPr>
            <a:cxnSpLocks/>
          </p:cNvCxnSpPr>
          <p:nvPr/>
        </p:nvCxnSpPr>
        <p:spPr>
          <a:xfrm flipH="1">
            <a:off x="6339433" y="3732706"/>
            <a:ext cx="19920" cy="753389"/>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4" name="Curved Connector 153">
            <a:extLst>
              <a:ext uri="{FF2B5EF4-FFF2-40B4-BE49-F238E27FC236}">
                <a16:creationId xmlns:a16="http://schemas.microsoft.com/office/drawing/2014/main" id="{7600CF1B-94FC-634C-B1E0-35EDAB679B03}"/>
              </a:ext>
            </a:extLst>
          </p:cNvPr>
          <p:cNvCxnSpPr>
            <a:cxnSpLocks/>
            <a:stCxn id="112" idx="1"/>
            <a:endCxn id="102" idx="1"/>
          </p:cNvCxnSpPr>
          <p:nvPr/>
        </p:nvCxnSpPr>
        <p:spPr>
          <a:xfrm rot="10800000" flipH="1">
            <a:off x="4037680" y="2358175"/>
            <a:ext cx="194316" cy="2285818"/>
          </a:xfrm>
          <a:prstGeom prst="curvedConnector3">
            <a:avLst>
              <a:gd name="adj1" fmla="val -117643"/>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7" name="Curved Connector 156">
            <a:extLst>
              <a:ext uri="{FF2B5EF4-FFF2-40B4-BE49-F238E27FC236}">
                <a16:creationId xmlns:a16="http://schemas.microsoft.com/office/drawing/2014/main" id="{C2BA4608-A0C1-B845-BC02-64CD2E01F7AB}"/>
              </a:ext>
            </a:extLst>
          </p:cNvPr>
          <p:cNvCxnSpPr>
            <a:cxnSpLocks/>
            <a:stCxn id="111" idx="3"/>
          </p:cNvCxnSpPr>
          <p:nvPr/>
        </p:nvCxnSpPr>
        <p:spPr>
          <a:xfrm flipH="1" flipV="1">
            <a:off x="5678605" y="2159044"/>
            <a:ext cx="97253" cy="2499483"/>
          </a:xfrm>
          <a:prstGeom prst="curvedConnector4">
            <a:avLst>
              <a:gd name="adj1" fmla="val -235057"/>
              <a:gd name="adj2" fmla="val 106926"/>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71" name="Oval 170">
            <a:extLst>
              <a:ext uri="{FF2B5EF4-FFF2-40B4-BE49-F238E27FC236}">
                <a16:creationId xmlns:a16="http://schemas.microsoft.com/office/drawing/2014/main" id="{959DAF8C-5CF1-C54A-9726-8576516B7328}"/>
              </a:ext>
            </a:extLst>
          </p:cNvPr>
          <p:cNvSpPr/>
          <p:nvPr/>
        </p:nvSpPr>
        <p:spPr>
          <a:xfrm>
            <a:off x="9565137" y="4208650"/>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72" name="Oval 171">
            <a:extLst>
              <a:ext uri="{FF2B5EF4-FFF2-40B4-BE49-F238E27FC236}">
                <a16:creationId xmlns:a16="http://schemas.microsoft.com/office/drawing/2014/main" id="{2D585D16-FDB1-0E4B-9E1F-3C1CB57EAE3E}"/>
              </a:ext>
            </a:extLst>
          </p:cNvPr>
          <p:cNvSpPr/>
          <p:nvPr/>
        </p:nvSpPr>
        <p:spPr>
          <a:xfrm>
            <a:off x="11083787"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73" name="Oval 172">
            <a:extLst>
              <a:ext uri="{FF2B5EF4-FFF2-40B4-BE49-F238E27FC236}">
                <a16:creationId xmlns:a16="http://schemas.microsoft.com/office/drawing/2014/main" id="{5C81E376-CE67-A74D-8740-5D66B4094CE5}"/>
              </a:ext>
            </a:extLst>
          </p:cNvPr>
          <p:cNvSpPr/>
          <p:nvPr/>
        </p:nvSpPr>
        <p:spPr>
          <a:xfrm>
            <a:off x="9539577" y="3809127"/>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74" name="Oval 173">
            <a:extLst>
              <a:ext uri="{FF2B5EF4-FFF2-40B4-BE49-F238E27FC236}">
                <a16:creationId xmlns:a16="http://schemas.microsoft.com/office/drawing/2014/main" id="{9E371883-4DC7-3941-93B6-9A7CA57391A7}"/>
              </a:ext>
            </a:extLst>
          </p:cNvPr>
          <p:cNvSpPr/>
          <p:nvPr/>
        </p:nvSpPr>
        <p:spPr>
          <a:xfrm>
            <a:off x="9618561" y="5027672"/>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75" name="Oval 174">
            <a:extLst>
              <a:ext uri="{FF2B5EF4-FFF2-40B4-BE49-F238E27FC236}">
                <a16:creationId xmlns:a16="http://schemas.microsoft.com/office/drawing/2014/main" id="{63216AE6-58D0-0940-98CA-47C0AA661F8C}"/>
              </a:ext>
            </a:extLst>
          </p:cNvPr>
          <p:cNvSpPr/>
          <p:nvPr/>
        </p:nvSpPr>
        <p:spPr>
          <a:xfrm>
            <a:off x="9502207" y="302133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76" name="Oval 175">
            <a:extLst>
              <a:ext uri="{FF2B5EF4-FFF2-40B4-BE49-F238E27FC236}">
                <a16:creationId xmlns:a16="http://schemas.microsoft.com/office/drawing/2014/main" id="{ADD97746-0B76-4D44-880B-343911C75384}"/>
              </a:ext>
            </a:extLst>
          </p:cNvPr>
          <p:cNvSpPr/>
          <p:nvPr/>
        </p:nvSpPr>
        <p:spPr>
          <a:xfrm>
            <a:off x="9486384" y="262046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77" name="Oval 176">
            <a:extLst>
              <a:ext uri="{FF2B5EF4-FFF2-40B4-BE49-F238E27FC236}">
                <a16:creationId xmlns:a16="http://schemas.microsoft.com/office/drawing/2014/main" id="{728D6076-0800-2A48-BAD6-77E53C4334CE}"/>
              </a:ext>
            </a:extLst>
          </p:cNvPr>
          <p:cNvSpPr/>
          <p:nvPr/>
        </p:nvSpPr>
        <p:spPr>
          <a:xfrm>
            <a:off x="9486384"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78" name="Oval 177">
            <a:extLst>
              <a:ext uri="{FF2B5EF4-FFF2-40B4-BE49-F238E27FC236}">
                <a16:creationId xmlns:a16="http://schemas.microsoft.com/office/drawing/2014/main" id="{83D68CA8-07C6-B241-B06B-03159F943C89}"/>
              </a:ext>
            </a:extLst>
          </p:cNvPr>
          <p:cNvSpPr/>
          <p:nvPr/>
        </p:nvSpPr>
        <p:spPr>
          <a:xfrm>
            <a:off x="9544439" y="342718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79" name="Oval 178">
            <a:extLst>
              <a:ext uri="{FF2B5EF4-FFF2-40B4-BE49-F238E27FC236}">
                <a16:creationId xmlns:a16="http://schemas.microsoft.com/office/drawing/2014/main" id="{0DA2FB57-6C64-A140-A308-01C8C661A6EC}"/>
              </a:ext>
            </a:extLst>
          </p:cNvPr>
          <p:cNvSpPr/>
          <p:nvPr/>
        </p:nvSpPr>
        <p:spPr>
          <a:xfrm>
            <a:off x="9581624" y="463505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cxnSp>
        <p:nvCxnSpPr>
          <p:cNvPr id="189" name="Straight Arrow Connector 188">
            <a:extLst>
              <a:ext uri="{FF2B5EF4-FFF2-40B4-BE49-F238E27FC236}">
                <a16:creationId xmlns:a16="http://schemas.microsoft.com/office/drawing/2014/main" id="{7DCC9FA1-1FF4-BE4E-9736-8CD8E30F1B25}"/>
              </a:ext>
            </a:extLst>
          </p:cNvPr>
          <p:cNvCxnSpPr/>
          <p:nvPr/>
        </p:nvCxnSpPr>
        <p:spPr>
          <a:xfrm>
            <a:off x="5521287" y="2615997"/>
            <a:ext cx="1873176" cy="629709"/>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0" name="Straight Arrow Connector 189">
            <a:extLst>
              <a:ext uri="{FF2B5EF4-FFF2-40B4-BE49-F238E27FC236}">
                <a16:creationId xmlns:a16="http://schemas.microsoft.com/office/drawing/2014/main" id="{4D0CF30C-053C-5C44-B663-1D48B6814C8E}"/>
              </a:ext>
            </a:extLst>
          </p:cNvPr>
          <p:cNvCxnSpPr>
            <a:cxnSpLocks/>
          </p:cNvCxnSpPr>
          <p:nvPr/>
        </p:nvCxnSpPr>
        <p:spPr>
          <a:xfrm flipH="1">
            <a:off x="4588537" y="3786893"/>
            <a:ext cx="2793176" cy="670758"/>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3" name="TextBox 122">
            <a:extLst>
              <a:ext uri="{FF2B5EF4-FFF2-40B4-BE49-F238E27FC236}">
                <a16:creationId xmlns:a16="http://schemas.microsoft.com/office/drawing/2014/main" id="{657EEC73-4707-2442-9314-705546E7D00B}"/>
              </a:ext>
            </a:extLst>
          </p:cNvPr>
          <p:cNvSpPr txBox="1"/>
          <p:nvPr/>
        </p:nvSpPr>
        <p:spPr>
          <a:xfrm>
            <a:off x="1084265" y="1225178"/>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
        <p:nvSpPr>
          <p:cNvPr id="125" name="TextBox 124">
            <a:extLst>
              <a:ext uri="{FF2B5EF4-FFF2-40B4-BE49-F238E27FC236}">
                <a16:creationId xmlns:a16="http://schemas.microsoft.com/office/drawing/2014/main" id="{0315498F-E363-684E-8B95-04A9CD684D55}"/>
              </a:ext>
            </a:extLst>
          </p:cNvPr>
          <p:cNvSpPr txBox="1"/>
          <p:nvPr/>
        </p:nvSpPr>
        <p:spPr>
          <a:xfrm>
            <a:off x="205381" y="2445977"/>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81336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7 -1.11111E-6 L 0.32943 -0.09398 " pathEditMode="relative" ptsTypes="AA">
                                      <p:cBhvr>
                                        <p:cTn id="6" dur="2000" fill="hold"/>
                                        <p:tgtEl>
                                          <p:spTgt spid="121"/>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3974 0.15903 " pathEditMode="relative" ptsTypes="AA">
                                      <p:cBhvr>
                                        <p:cTn id="8" dur="2000" fill="hold"/>
                                        <p:tgtEl>
                                          <p:spTgt spid="116"/>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29011 0 " pathEditMode="relative" ptsTypes="AA">
                                      <p:cBhvr>
                                        <p:cTn id="10" dur="2000" fill="hold"/>
                                        <p:tgtEl>
                                          <p:spTgt spid="122"/>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32305 0.32639 " pathEditMode="relative" ptsTypes="AA">
                                      <p:cBhvr>
                                        <p:cTn id="12" dur="2000" fill="hold"/>
                                        <p:tgtEl>
                                          <p:spTgt spid="119"/>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3.125E-6 1.11111E-6 L 0.43998 0.23472 " pathEditMode="relative" rAng="0" ptsTypes="AA">
                                      <p:cBhvr>
                                        <p:cTn id="14" dur="2000" fill="hold"/>
                                        <p:tgtEl>
                                          <p:spTgt spid="118"/>
                                        </p:tgtEl>
                                        <p:attrNameLst>
                                          <p:attrName>ppt_x</p:attrName>
                                          <p:attrName>ppt_y</p:attrName>
                                        </p:attrNameLst>
                                      </p:cBhvr>
                                      <p:rCtr x="21992" y="11736"/>
                                    </p:animMotion>
                                  </p:childTnLst>
                                </p:cTn>
                              </p:par>
                              <p:par>
                                <p:cTn id="15" presetID="0" presetClass="path" presetSubtype="0" accel="50000" decel="50000" fill="hold" grpId="0" nodeType="withEffect">
                                  <p:stCondLst>
                                    <p:cond delay="0"/>
                                  </p:stCondLst>
                                  <p:childTnLst>
                                    <p:animMotion origin="layout" path="M -3.54167E-6 -3.7037E-6 L 0.43646 0.3301 " pathEditMode="relative" rAng="0" ptsTypes="AA">
                                      <p:cBhvr>
                                        <p:cTn id="16" dur="2000" fill="hold"/>
                                        <p:tgtEl>
                                          <p:spTgt spid="120"/>
                                        </p:tgtEl>
                                        <p:attrNameLst>
                                          <p:attrName>ppt_x</p:attrName>
                                          <p:attrName>ppt_y</p:attrName>
                                        </p:attrNameLst>
                                      </p:cBhvr>
                                      <p:rCtr x="21823" y="16505"/>
                                    </p:animMotion>
                                  </p:childTnLst>
                                </p:cTn>
                              </p:par>
                            </p:childTnLst>
                          </p:cTn>
                        </p:par>
                        <p:par>
                          <p:cTn id="17" fill="hold">
                            <p:stCondLst>
                              <p:cond delay="2000"/>
                            </p:stCondLst>
                            <p:childTnLst>
                              <p:par>
                                <p:cTn id="18" presetID="1" presetClass="entr" presetSubtype="0" fill="hold" grpId="0" nodeType="afterEffect">
                                  <p:stCondLst>
                                    <p:cond delay="0"/>
                                  </p:stCondLst>
                                  <p:childTnLst>
                                    <p:set>
                                      <p:cBhvr>
                                        <p:cTn id="19" dur="1" fill="hold">
                                          <p:stCondLst>
                                            <p:cond delay="0"/>
                                          </p:stCondLst>
                                        </p:cTn>
                                        <p:tgtEl>
                                          <p:spTgt spid="13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33"/>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nodeType="after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7"/>
                                        </p:tgtEl>
                                        <p:attrNameLst>
                                          <p:attrName>style.visibility</p:attrName>
                                        </p:attrNameLst>
                                      </p:cBhvr>
                                      <p:to>
                                        <p:strVal val="visible"/>
                                      </p:to>
                                    </p:set>
                                  </p:childTnLst>
                                </p:cTn>
                              </p:par>
                            </p:childTnLst>
                          </p:cTn>
                        </p:par>
                        <p:par>
                          <p:cTn id="41" fill="hold">
                            <p:stCondLst>
                              <p:cond delay="2000"/>
                            </p:stCondLst>
                            <p:childTnLst>
                              <p:par>
                                <p:cTn id="42" presetID="1" presetClass="entr" presetSubtype="0" fill="hold" grpId="0" nodeType="afterEffect">
                                  <p:stCondLst>
                                    <p:cond delay="0"/>
                                  </p:stCondLst>
                                  <p:childTnLst>
                                    <p:set>
                                      <p:cBhvr>
                                        <p:cTn id="43" dur="1" fill="hold">
                                          <p:stCondLst>
                                            <p:cond delay="0"/>
                                          </p:stCondLst>
                                        </p:cTn>
                                        <p:tgtEl>
                                          <p:spTgt spid="17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76"/>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7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7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73"/>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7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7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7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0" presetClass="path" presetSubtype="0" accel="50000" decel="50000" fill="hold" grpId="0" nodeType="clickEffect">
                                  <p:stCondLst>
                                    <p:cond delay="0"/>
                                  </p:stCondLst>
                                  <p:childTnLst>
                                    <p:animMotion origin="layout" path="M -1.66667E-6 4.44444E-6 L 0.56797 0.24537 " pathEditMode="relative" rAng="0" ptsTypes="AA">
                                      <p:cBhvr>
                                        <p:cTn id="61" dur="2000" fill="hold"/>
                                        <p:tgtEl>
                                          <p:spTgt spid="117"/>
                                        </p:tgtEl>
                                        <p:attrNameLst>
                                          <p:attrName>ppt_x</p:attrName>
                                          <p:attrName>ppt_y</p:attrName>
                                        </p:attrNameLst>
                                      </p:cBhvr>
                                      <p:rCtr x="28398" y="12269"/>
                                    </p:animMotion>
                                  </p:childTnLst>
                                </p:cTn>
                              </p:par>
                            </p:childTnLst>
                          </p:cTn>
                        </p:par>
                        <p:par>
                          <p:cTn id="62" fill="hold">
                            <p:stCondLst>
                              <p:cond delay="2000"/>
                            </p:stCondLst>
                            <p:childTnLst>
                              <p:par>
                                <p:cTn id="63" presetID="1" presetClass="entr" presetSubtype="0" fill="hold" nodeType="afterEffect">
                                  <p:stCondLst>
                                    <p:cond delay="0"/>
                                  </p:stCondLst>
                                  <p:childTnLst>
                                    <p:set>
                                      <p:cBhvr>
                                        <p:cTn id="64" dur="1" fill="hold">
                                          <p:stCondLst>
                                            <p:cond delay="0"/>
                                          </p:stCondLst>
                                        </p:cTn>
                                        <p:tgtEl>
                                          <p:spTgt spid="19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8" grpId="0" animBg="1"/>
      <p:bldP spid="119" grpId="0" animBg="1"/>
      <p:bldP spid="120" grpId="0" animBg="1"/>
      <p:bldP spid="121" grpId="0" animBg="1"/>
      <p:bldP spid="122" grpId="0" animBg="1"/>
      <p:bldP spid="132" grpId="0" animBg="1"/>
      <p:bldP spid="133"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7AA1-73BE-6442-9745-9EB8E428CB9E}"/>
              </a:ext>
            </a:extLst>
          </p:cNvPr>
          <p:cNvSpPr>
            <a:spLocks noGrp="1"/>
          </p:cNvSpPr>
          <p:nvPr>
            <p:ph type="title"/>
          </p:nvPr>
        </p:nvSpPr>
        <p:spPr/>
        <p:txBody>
          <a:bodyPr/>
          <a:lstStyle/>
          <a:p>
            <a:r>
              <a:rPr lang="en-US" dirty="0" err="1"/>
              <a:t>PathSeeker</a:t>
            </a:r>
            <a:r>
              <a:rPr lang="en-US" dirty="0"/>
              <a:t> in action</a:t>
            </a:r>
          </a:p>
        </p:txBody>
      </p:sp>
      <p:sp>
        <p:nvSpPr>
          <p:cNvPr id="3" name="Slide Number Placeholder 2">
            <a:extLst>
              <a:ext uri="{FF2B5EF4-FFF2-40B4-BE49-F238E27FC236}">
                <a16:creationId xmlns:a16="http://schemas.microsoft.com/office/drawing/2014/main" id="{57C3736A-783B-D741-98C7-0B0E912E5B95}"/>
              </a:ext>
            </a:extLst>
          </p:cNvPr>
          <p:cNvSpPr>
            <a:spLocks noGrp="1"/>
          </p:cNvSpPr>
          <p:nvPr>
            <p:ph type="sldNum" sz="quarter" idx="12"/>
          </p:nvPr>
        </p:nvSpPr>
        <p:spPr/>
        <p:txBody>
          <a:bodyPr/>
          <a:lstStyle/>
          <a:p>
            <a:fld id="{86E00D81-A243-204E-9897-44BD133A87DB}" type="slidenum">
              <a:rPr lang="en-US" smtClean="0"/>
              <a:t>30</a:t>
            </a:fld>
            <a:endParaRPr lang="en-US" dirty="0"/>
          </a:p>
        </p:txBody>
      </p:sp>
      <p:grpSp>
        <p:nvGrpSpPr>
          <p:cNvPr id="75" name="Group 74">
            <a:extLst>
              <a:ext uri="{FF2B5EF4-FFF2-40B4-BE49-F238E27FC236}">
                <a16:creationId xmlns:a16="http://schemas.microsoft.com/office/drawing/2014/main" id="{1CB9E869-6AE8-0A46-A49D-9C8849733028}"/>
              </a:ext>
            </a:extLst>
          </p:cNvPr>
          <p:cNvGrpSpPr/>
          <p:nvPr/>
        </p:nvGrpSpPr>
        <p:grpSpPr>
          <a:xfrm>
            <a:off x="305023" y="1062743"/>
            <a:ext cx="868869" cy="2475320"/>
            <a:chOff x="366807" y="2496126"/>
            <a:chExt cx="1055232" cy="3006249"/>
          </a:xfrm>
        </p:grpSpPr>
        <p:sp>
          <p:nvSpPr>
            <p:cNvPr id="7" name="Oval 6">
              <a:extLst>
                <a:ext uri="{FF2B5EF4-FFF2-40B4-BE49-F238E27FC236}">
                  <a16:creationId xmlns:a16="http://schemas.microsoft.com/office/drawing/2014/main" id="{214A422C-5D34-C74B-9334-A2D1A935B83B}"/>
                </a:ext>
              </a:extLst>
            </p:cNvPr>
            <p:cNvSpPr/>
            <p:nvPr/>
          </p:nvSpPr>
          <p:spPr>
            <a:xfrm>
              <a:off x="396442" y="452151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E32DDCA3-8419-704A-82FD-CBDED0688041}"/>
                </a:ext>
              </a:extLst>
            </p:cNvPr>
            <p:cNvSpPr/>
            <p:nvPr/>
          </p:nvSpPr>
          <p:spPr>
            <a:xfrm>
              <a:off x="761234" y="249612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9722F383-BDB2-FB4C-8CE9-C8578F000C8C}"/>
                </a:ext>
              </a:extLst>
            </p:cNvPr>
            <p:cNvSpPr/>
            <p:nvPr/>
          </p:nvSpPr>
          <p:spPr>
            <a:xfrm>
              <a:off x="366807" y="3120627"/>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DCDF050E-524C-7742-9955-1C1DFC8C713C}"/>
                </a:ext>
              </a:extLst>
            </p:cNvPr>
            <p:cNvSpPr/>
            <p:nvPr/>
          </p:nvSpPr>
          <p:spPr>
            <a:xfrm>
              <a:off x="1027612" y="312441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41650FC-F931-744F-9436-A3967195732D}"/>
                </a:ext>
              </a:extLst>
            </p:cNvPr>
            <p:cNvSpPr/>
            <p:nvPr/>
          </p:nvSpPr>
          <p:spPr>
            <a:xfrm>
              <a:off x="378355" y="382757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59B5643A-FC84-AB45-AC35-10F11C813E56}"/>
                </a:ext>
              </a:extLst>
            </p:cNvPr>
            <p:cNvSpPr/>
            <p:nvPr/>
          </p:nvSpPr>
          <p:spPr>
            <a:xfrm>
              <a:off x="784719" y="5086391"/>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8F4E0736-27A8-4749-A30E-B6708ECF9BCD}"/>
                </a:ext>
              </a:extLst>
            </p:cNvPr>
            <p:cNvCxnSpPr>
              <a:stCxn id="8" idx="4"/>
              <a:endCxn id="9" idx="0"/>
            </p:cNvCxnSpPr>
            <p:nvPr/>
          </p:nvCxnSpPr>
          <p:spPr>
            <a:xfrm flipH="1">
              <a:off x="564020" y="2912110"/>
              <a:ext cx="394427" cy="2085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A83B5C4-D70B-2F4B-8D81-6A8175BB3D38}"/>
                </a:ext>
              </a:extLst>
            </p:cNvPr>
            <p:cNvCxnSpPr>
              <a:stCxn id="8" idx="4"/>
              <a:endCxn id="10" idx="0"/>
            </p:cNvCxnSpPr>
            <p:nvPr/>
          </p:nvCxnSpPr>
          <p:spPr>
            <a:xfrm>
              <a:off x="958447" y="2912110"/>
              <a:ext cx="266378" cy="212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C65753C-EA29-934B-BCCF-A79BC3F87C37}"/>
                </a:ext>
              </a:extLst>
            </p:cNvPr>
            <p:cNvCxnSpPr>
              <a:cxnSpLocks/>
              <a:stCxn id="9" idx="4"/>
              <a:endCxn id="11" idx="0"/>
            </p:cNvCxnSpPr>
            <p:nvPr/>
          </p:nvCxnSpPr>
          <p:spPr>
            <a:xfrm>
              <a:off x="564021" y="3536611"/>
              <a:ext cx="11548" cy="290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742C948-749C-7949-897A-0A28F0EC8016}"/>
                </a:ext>
              </a:extLst>
            </p:cNvPr>
            <p:cNvCxnSpPr>
              <a:cxnSpLocks/>
              <a:stCxn id="11" idx="4"/>
              <a:endCxn id="7" idx="0"/>
            </p:cNvCxnSpPr>
            <p:nvPr/>
          </p:nvCxnSpPr>
          <p:spPr>
            <a:xfrm>
              <a:off x="575569" y="4243556"/>
              <a:ext cx="18087" cy="27796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E5FB9D65-A092-A24A-AC70-308CDFF2CC9D}"/>
                </a:ext>
              </a:extLst>
            </p:cNvPr>
            <p:cNvSpPr/>
            <p:nvPr/>
          </p:nvSpPr>
          <p:spPr>
            <a:xfrm>
              <a:off x="1027612" y="3834394"/>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518E49F5-E148-224C-88AC-76250BFB5394}"/>
                </a:ext>
              </a:extLst>
            </p:cNvPr>
            <p:cNvCxnSpPr>
              <a:cxnSpLocks/>
              <a:stCxn id="10" idx="4"/>
              <a:endCxn id="38" idx="0"/>
            </p:cNvCxnSpPr>
            <p:nvPr/>
          </p:nvCxnSpPr>
          <p:spPr>
            <a:xfrm>
              <a:off x="1224826" y="3540396"/>
              <a:ext cx="0" cy="293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32382AF0-2825-3B43-89B9-24136299C2D6}"/>
                </a:ext>
              </a:extLst>
            </p:cNvPr>
            <p:cNvCxnSpPr>
              <a:cxnSpLocks/>
              <a:stCxn id="7" idx="4"/>
              <a:endCxn id="15" idx="1"/>
            </p:cNvCxnSpPr>
            <p:nvPr/>
          </p:nvCxnSpPr>
          <p:spPr>
            <a:xfrm>
              <a:off x="593656" y="4937500"/>
              <a:ext cx="248825" cy="209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Curved Connector 49">
              <a:extLst>
                <a:ext uri="{FF2B5EF4-FFF2-40B4-BE49-F238E27FC236}">
                  <a16:creationId xmlns:a16="http://schemas.microsoft.com/office/drawing/2014/main" id="{2F428D7E-1D17-824A-BDEF-FEC5696F2E20}"/>
                </a:ext>
              </a:extLst>
            </p:cNvPr>
            <p:cNvCxnSpPr>
              <a:stCxn id="15" idx="0"/>
              <a:endCxn id="11" idx="6"/>
            </p:cNvCxnSpPr>
            <p:nvPr/>
          </p:nvCxnSpPr>
          <p:spPr>
            <a:xfrm rot="16200000" flipV="1">
              <a:off x="351945" y="4456402"/>
              <a:ext cx="1050827" cy="20915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2" name="Curved Connector 51">
              <a:extLst>
                <a:ext uri="{FF2B5EF4-FFF2-40B4-BE49-F238E27FC236}">
                  <a16:creationId xmlns:a16="http://schemas.microsoft.com/office/drawing/2014/main" id="{B3A504E4-170A-C14F-AEFF-158F9A2F2405}"/>
                </a:ext>
              </a:extLst>
            </p:cNvPr>
            <p:cNvCxnSpPr>
              <a:stCxn id="7" idx="2"/>
              <a:endCxn id="11" idx="2"/>
            </p:cNvCxnSpPr>
            <p:nvPr/>
          </p:nvCxnSpPr>
          <p:spPr>
            <a:xfrm rot="10800000">
              <a:off x="378356" y="4035564"/>
              <a:ext cx="18087" cy="693944"/>
            </a:xfrm>
            <a:prstGeom prst="curvedConnector3">
              <a:avLst>
                <a:gd name="adj1" fmla="val 866065"/>
              </a:avLst>
            </a:prstGeom>
            <a:ln>
              <a:tailEnd type="triangle"/>
            </a:ln>
          </p:spPr>
          <p:style>
            <a:lnRef idx="1">
              <a:schemeClr val="dk1"/>
            </a:lnRef>
            <a:fillRef idx="0">
              <a:schemeClr val="dk1"/>
            </a:fillRef>
            <a:effectRef idx="0">
              <a:schemeClr val="dk1"/>
            </a:effectRef>
            <a:fontRef idx="minor">
              <a:schemeClr val="tx1"/>
            </a:fontRef>
          </p:style>
        </p:cxnSp>
        <p:cxnSp>
          <p:nvCxnSpPr>
            <p:cNvPr id="54" name="Curved Connector 53">
              <a:extLst>
                <a:ext uri="{FF2B5EF4-FFF2-40B4-BE49-F238E27FC236}">
                  <a16:creationId xmlns:a16="http://schemas.microsoft.com/office/drawing/2014/main" id="{07FC40AB-BABF-2948-A7BA-3839DE3BE778}"/>
                </a:ext>
              </a:extLst>
            </p:cNvPr>
            <p:cNvCxnSpPr>
              <a:stCxn id="10" idx="7"/>
              <a:endCxn id="8" idx="6"/>
            </p:cNvCxnSpPr>
            <p:nvPr/>
          </p:nvCxnSpPr>
          <p:spPr>
            <a:xfrm rot="16200000" flipV="1">
              <a:off x="1019363" y="2840417"/>
              <a:ext cx="481213" cy="208616"/>
            </a:xfrm>
            <a:prstGeom prst="curvedConnector2">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grpSp>
      <p:sp>
        <p:nvSpPr>
          <p:cNvPr id="76" name="TextBox 75">
            <a:extLst>
              <a:ext uri="{FF2B5EF4-FFF2-40B4-BE49-F238E27FC236}">
                <a16:creationId xmlns:a16="http://schemas.microsoft.com/office/drawing/2014/main" id="{254C408A-53FD-9048-A7F6-B36C9E573A80}"/>
              </a:ext>
            </a:extLst>
          </p:cNvPr>
          <p:cNvSpPr txBox="1"/>
          <p:nvPr/>
        </p:nvSpPr>
        <p:spPr>
          <a:xfrm>
            <a:off x="171226" y="3786893"/>
            <a:ext cx="19672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 DFG of a loop</a:t>
            </a:r>
          </a:p>
        </p:txBody>
      </p:sp>
      <p:grpSp>
        <p:nvGrpSpPr>
          <p:cNvPr id="78" name="Group 77">
            <a:extLst>
              <a:ext uri="{FF2B5EF4-FFF2-40B4-BE49-F238E27FC236}">
                <a16:creationId xmlns:a16="http://schemas.microsoft.com/office/drawing/2014/main" id="{B6AC87D8-26CC-FF46-A512-4983D2B64FBD}"/>
              </a:ext>
            </a:extLst>
          </p:cNvPr>
          <p:cNvGrpSpPr/>
          <p:nvPr/>
        </p:nvGrpSpPr>
        <p:grpSpPr>
          <a:xfrm>
            <a:off x="228399" y="4445861"/>
            <a:ext cx="2959644" cy="940185"/>
            <a:chOff x="760402" y="4038081"/>
            <a:chExt cx="4043218" cy="978971"/>
          </a:xfrm>
        </p:grpSpPr>
        <p:grpSp>
          <p:nvGrpSpPr>
            <p:cNvPr id="80" name="Group 79">
              <a:extLst>
                <a:ext uri="{FF2B5EF4-FFF2-40B4-BE49-F238E27FC236}">
                  <a16:creationId xmlns:a16="http://schemas.microsoft.com/office/drawing/2014/main" id="{F869C103-3E34-964F-B189-473AB916CB65}"/>
                </a:ext>
              </a:extLst>
            </p:cNvPr>
            <p:cNvGrpSpPr/>
            <p:nvPr/>
          </p:nvGrpSpPr>
          <p:grpSpPr>
            <a:xfrm>
              <a:off x="760402" y="4038081"/>
              <a:ext cx="4043218" cy="978971"/>
              <a:chOff x="212898" y="4038081"/>
              <a:chExt cx="5185202" cy="1255476"/>
            </a:xfrm>
          </p:grpSpPr>
          <p:grpSp>
            <p:nvGrpSpPr>
              <p:cNvPr id="82" name="Group 81">
                <a:extLst>
                  <a:ext uri="{FF2B5EF4-FFF2-40B4-BE49-F238E27FC236}">
                    <a16:creationId xmlns:a16="http://schemas.microsoft.com/office/drawing/2014/main" id="{C3CF71B3-EDCA-704A-8BA5-5BA6AF19C2D8}"/>
                  </a:ext>
                </a:extLst>
              </p:cNvPr>
              <p:cNvGrpSpPr/>
              <p:nvPr/>
            </p:nvGrpSpPr>
            <p:grpSpPr>
              <a:xfrm>
                <a:off x="212898" y="4038081"/>
                <a:ext cx="2450068" cy="1201749"/>
                <a:chOff x="7968766" y="963418"/>
                <a:chExt cx="2450068" cy="1201749"/>
              </a:xfrm>
            </p:grpSpPr>
            <p:cxnSp>
              <p:nvCxnSpPr>
                <p:cNvPr id="87" name="Straight Arrow Connector 86">
                  <a:extLst>
                    <a:ext uri="{FF2B5EF4-FFF2-40B4-BE49-F238E27FC236}">
                      <a16:creationId xmlns:a16="http://schemas.microsoft.com/office/drawing/2014/main" id="{14223CDD-E741-DA4D-A0EF-6DE37D302217}"/>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8" name="Rectangle 87">
                  <a:extLst>
                    <a:ext uri="{FF2B5EF4-FFF2-40B4-BE49-F238E27FC236}">
                      <a16:creationId xmlns:a16="http://schemas.microsoft.com/office/drawing/2014/main" id="{96DBFDE4-1E51-D246-9319-07F2DC31C43A}"/>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2</a:t>
                  </a:r>
                </a:p>
              </p:txBody>
            </p:sp>
            <p:sp>
              <p:nvSpPr>
                <p:cNvPr id="89" name="Rectangle 88">
                  <a:extLst>
                    <a:ext uri="{FF2B5EF4-FFF2-40B4-BE49-F238E27FC236}">
                      <a16:creationId xmlns:a16="http://schemas.microsoft.com/office/drawing/2014/main" id="{713B99E4-EEA3-EA46-B587-46EBCF96AED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83" name="Group 82">
                <a:extLst>
                  <a:ext uri="{FF2B5EF4-FFF2-40B4-BE49-F238E27FC236}">
                    <a16:creationId xmlns:a16="http://schemas.microsoft.com/office/drawing/2014/main" id="{40CE0FB0-D374-DB47-8DD7-2738F4633648}"/>
                  </a:ext>
                </a:extLst>
              </p:cNvPr>
              <p:cNvGrpSpPr/>
              <p:nvPr/>
            </p:nvGrpSpPr>
            <p:grpSpPr>
              <a:xfrm>
                <a:off x="2948032" y="4091808"/>
                <a:ext cx="2450068" cy="1201749"/>
                <a:chOff x="7968766" y="963418"/>
                <a:chExt cx="2450068" cy="1201749"/>
              </a:xfrm>
            </p:grpSpPr>
            <p:cxnSp>
              <p:nvCxnSpPr>
                <p:cNvPr id="84" name="Straight Arrow Connector 83">
                  <a:extLst>
                    <a:ext uri="{FF2B5EF4-FFF2-40B4-BE49-F238E27FC236}">
                      <a16:creationId xmlns:a16="http://schemas.microsoft.com/office/drawing/2014/main" id="{52136142-0526-4344-9A1B-5E2237B52170}"/>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5" name="Rectangle 84">
                  <a:extLst>
                    <a:ext uri="{FF2B5EF4-FFF2-40B4-BE49-F238E27FC236}">
                      <a16:creationId xmlns:a16="http://schemas.microsoft.com/office/drawing/2014/main" id="{4DDBC3F7-5B48-BF46-A012-D9F5BDEF44A9}"/>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4</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3C759941-A726-CD4A-9B42-3D1EEC39164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3</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cxnSp>
          <p:nvCxnSpPr>
            <p:cNvPr id="81" name="Straight Arrow Connector 80">
              <a:extLst>
                <a:ext uri="{FF2B5EF4-FFF2-40B4-BE49-F238E27FC236}">
                  <a16:creationId xmlns:a16="http://schemas.microsoft.com/office/drawing/2014/main" id="{66D7358F-14E3-9840-8B09-EC23669AC20F}"/>
                </a:ext>
              </a:extLst>
            </p:cNvPr>
            <p:cNvCxnSpPr/>
            <p:nvPr/>
          </p:nvCxnSpPr>
          <p:spPr>
            <a:xfrm>
              <a:off x="2613244" y="4574441"/>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grpSp>
      <p:sp>
        <p:nvSpPr>
          <p:cNvPr id="90" name="TextBox 89">
            <a:extLst>
              <a:ext uri="{FF2B5EF4-FFF2-40B4-BE49-F238E27FC236}">
                <a16:creationId xmlns:a16="http://schemas.microsoft.com/office/drawing/2014/main" id="{45ED6F9D-7F0B-274C-A124-F56945D2D937}"/>
              </a:ext>
            </a:extLst>
          </p:cNvPr>
          <p:cNvSpPr txBox="1"/>
          <p:nvPr/>
        </p:nvSpPr>
        <p:spPr>
          <a:xfrm>
            <a:off x="433663" y="5574634"/>
            <a:ext cx="189898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 Target CGRA</a:t>
            </a:r>
          </a:p>
        </p:txBody>
      </p:sp>
      <p:grpSp>
        <p:nvGrpSpPr>
          <p:cNvPr id="115" name="Group 114">
            <a:extLst>
              <a:ext uri="{FF2B5EF4-FFF2-40B4-BE49-F238E27FC236}">
                <a16:creationId xmlns:a16="http://schemas.microsoft.com/office/drawing/2014/main" id="{3EA76A84-F975-6D41-8026-189BEBC5BF09}"/>
              </a:ext>
            </a:extLst>
          </p:cNvPr>
          <p:cNvGrpSpPr/>
          <p:nvPr/>
        </p:nvGrpSpPr>
        <p:grpSpPr>
          <a:xfrm>
            <a:off x="3350755" y="1432115"/>
            <a:ext cx="4669116" cy="4001490"/>
            <a:chOff x="6730710" y="1158583"/>
            <a:chExt cx="4669116" cy="4001490"/>
          </a:xfrm>
        </p:grpSpPr>
        <p:grpSp>
          <p:nvGrpSpPr>
            <p:cNvPr id="91" name="Group 90">
              <a:extLst>
                <a:ext uri="{FF2B5EF4-FFF2-40B4-BE49-F238E27FC236}">
                  <a16:creationId xmlns:a16="http://schemas.microsoft.com/office/drawing/2014/main" id="{A0ABACAA-CC2B-FC45-9A4A-B66DEC3D5FA0}"/>
                </a:ext>
              </a:extLst>
            </p:cNvPr>
            <p:cNvGrpSpPr/>
            <p:nvPr/>
          </p:nvGrpSpPr>
          <p:grpSpPr>
            <a:xfrm>
              <a:off x="6730710" y="1158583"/>
              <a:ext cx="4669116" cy="4001490"/>
              <a:chOff x="2479124" y="1163486"/>
              <a:chExt cx="4669116" cy="4001490"/>
            </a:xfrm>
          </p:grpSpPr>
          <p:cxnSp>
            <p:nvCxnSpPr>
              <p:cNvPr id="92" name="Straight Arrow Connector 91">
                <a:extLst>
                  <a:ext uri="{FF2B5EF4-FFF2-40B4-BE49-F238E27FC236}">
                    <a16:creationId xmlns:a16="http://schemas.microsoft.com/office/drawing/2014/main" id="{1C210D8D-0A20-6646-8BAA-B91CBF0C4598}"/>
                  </a:ext>
                </a:extLst>
              </p:cNvPr>
              <p:cNvCxnSpPr>
                <a:cxnSpLocks/>
              </p:cNvCxnSpPr>
              <p:nvPr/>
            </p:nvCxnSpPr>
            <p:spPr>
              <a:xfrm>
                <a:off x="2997987" y="1509341"/>
                <a:ext cx="0" cy="3655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D769550-BF75-EC47-AD49-04001C21589A}"/>
                  </a:ext>
                </a:extLst>
              </p:cNvPr>
              <p:cNvCxnSpPr>
                <a:cxnSpLocks/>
              </p:cNvCxnSpPr>
              <p:nvPr/>
            </p:nvCxnSpPr>
            <p:spPr>
              <a:xfrm>
                <a:off x="2997987" y="2632584"/>
                <a:ext cx="4150253" cy="3426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CCFA55A7-84F5-1848-9429-95FBABA48D1A}"/>
                  </a:ext>
                </a:extLst>
              </p:cNvPr>
              <p:cNvCxnSpPr>
                <a:cxnSpLocks/>
              </p:cNvCxnSpPr>
              <p:nvPr/>
            </p:nvCxnSpPr>
            <p:spPr>
              <a:xfrm>
                <a:off x="2986800" y="3766594"/>
                <a:ext cx="4161440" cy="2761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4747E56-D05E-EC4B-946D-6425839DD9CA}"/>
                  </a:ext>
                </a:extLst>
              </p:cNvPr>
              <p:cNvCxnSpPr>
                <a:cxnSpLocks/>
              </p:cNvCxnSpPr>
              <p:nvPr/>
            </p:nvCxnSpPr>
            <p:spPr>
              <a:xfrm>
                <a:off x="3012205" y="4974460"/>
                <a:ext cx="4124513" cy="114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9A3B2FAB-B8AB-E34D-B644-9D2A74E71104}"/>
                  </a:ext>
                </a:extLst>
              </p:cNvPr>
              <p:cNvSpPr txBox="1"/>
              <p:nvPr/>
            </p:nvSpPr>
            <p:spPr>
              <a:xfrm>
                <a:off x="2525157" y="1163486"/>
                <a:ext cx="68903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Time</a:t>
                </a:r>
              </a:p>
            </p:txBody>
          </p:sp>
          <p:sp>
            <p:nvSpPr>
              <p:cNvPr id="97" name="TextBox 96">
                <a:extLst>
                  <a:ext uri="{FF2B5EF4-FFF2-40B4-BE49-F238E27FC236}">
                    <a16:creationId xmlns:a16="http://schemas.microsoft.com/office/drawing/2014/main" id="{233BDBBA-0522-3E49-A31A-0806AFF0AA75}"/>
                  </a:ext>
                </a:extLst>
              </p:cNvPr>
              <p:cNvSpPr txBox="1"/>
              <p:nvPr/>
            </p:nvSpPr>
            <p:spPr>
              <a:xfrm>
                <a:off x="2525157" y="293669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i+1</a:t>
                </a:r>
              </a:p>
            </p:txBody>
          </p:sp>
          <p:sp>
            <p:nvSpPr>
              <p:cNvPr id="98" name="TextBox 97">
                <a:extLst>
                  <a:ext uri="{FF2B5EF4-FFF2-40B4-BE49-F238E27FC236}">
                    <a16:creationId xmlns:a16="http://schemas.microsoft.com/office/drawing/2014/main" id="{8710C221-5D20-D942-B5A5-2D6C4435C93D}"/>
                  </a:ext>
                </a:extLst>
              </p:cNvPr>
              <p:cNvSpPr txBox="1"/>
              <p:nvPr/>
            </p:nvSpPr>
            <p:spPr>
              <a:xfrm>
                <a:off x="2479124" y="1939663"/>
                <a:ext cx="350802"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T</a:t>
                </a:r>
                <a:r>
                  <a:rPr lang="en-US" baseline="-25000" dirty="0" err="1">
                    <a:latin typeface="Arial" panose="020B0604020202020204" pitchFamily="34" charset="0"/>
                    <a:cs typeface="Arial" panose="020B0604020202020204" pitchFamily="34" charset="0"/>
                  </a:rPr>
                  <a:t>i</a:t>
                </a:r>
                <a:endParaRPr lang="en-US" baseline="-25000" dirty="0">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4A15A5DF-9FFA-0349-BF3B-7A0A404B70B8}"/>
                  </a:ext>
                </a:extLst>
              </p:cNvPr>
              <p:cNvSpPr txBox="1"/>
              <p:nvPr/>
            </p:nvSpPr>
            <p:spPr>
              <a:xfrm>
                <a:off x="2539150" y="416865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i+2</a:t>
                </a:r>
              </a:p>
            </p:txBody>
          </p:sp>
        </p:grpSp>
        <p:grpSp>
          <p:nvGrpSpPr>
            <p:cNvPr id="100" name="Group 99">
              <a:extLst>
                <a:ext uri="{FF2B5EF4-FFF2-40B4-BE49-F238E27FC236}">
                  <a16:creationId xmlns:a16="http://schemas.microsoft.com/office/drawing/2014/main" id="{C0FABB88-068F-6D46-9731-BB0C1B5386A3}"/>
                </a:ext>
              </a:extLst>
            </p:cNvPr>
            <p:cNvGrpSpPr/>
            <p:nvPr/>
          </p:nvGrpSpPr>
          <p:grpSpPr>
            <a:xfrm>
              <a:off x="7611951" y="1665625"/>
              <a:ext cx="3678594" cy="890686"/>
              <a:chOff x="8083673" y="1413277"/>
              <a:chExt cx="3678594" cy="890686"/>
            </a:xfrm>
          </p:grpSpPr>
          <p:sp>
            <p:nvSpPr>
              <p:cNvPr id="101" name="Rectangle 100">
                <a:extLst>
                  <a:ext uri="{FF2B5EF4-FFF2-40B4-BE49-F238E27FC236}">
                    <a16:creationId xmlns:a16="http://schemas.microsoft.com/office/drawing/2014/main" id="{305C1481-6CDB-7940-995C-6DAB6031D8A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8758AE75-24C0-7D44-8771-516951963C0D}"/>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5938B0F4-F467-3246-B346-08CC9CE03761}"/>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6936DC9E-843A-3B4A-A7BB-2880B430C79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694908CE-F62E-C846-A7E8-DCBE971E5B3A}"/>
                </a:ext>
              </a:extLst>
            </p:cNvPr>
            <p:cNvGrpSpPr/>
            <p:nvPr/>
          </p:nvGrpSpPr>
          <p:grpSpPr>
            <a:xfrm>
              <a:off x="7479809" y="2746987"/>
              <a:ext cx="3678594" cy="890686"/>
              <a:chOff x="8083673" y="1413277"/>
              <a:chExt cx="3678594" cy="890686"/>
            </a:xfrm>
          </p:grpSpPr>
          <p:sp>
            <p:nvSpPr>
              <p:cNvPr id="106" name="Rectangle 105">
                <a:extLst>
                  <a:ext uri="{FF2B5EF4-FFF2-40B4-BE49-F238E27FC236}">
                    <a16:creationId xmlns:a16="http://schemas.microsoft.com/office/drawing/2014/main" id="{FE35895F-BA38-CA47-A8D6-A91B19A7F0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C947C9E-7592-504E-B8D5-82A63B8F2C28}"/>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D130B4DF-DD8C-CF4E-8469-C928EC2E9EFA}"/>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5FBE2DF4-4A13-8A4D-A5D5-1E2D0BCF35A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0" name="Group 109">
              <a:extLst>
                <a:ext uri="{FF2B5EF4-FFF2-40B4-BE49-F238E27FC236}">
                  <a16:creationId xmlns:a16="http://schemas.microsoft.com/office/drawing/2014/main" id="{1C1CF16E-AFB8-1D48-AA1A-B385BA84E99F}"/>
                </a:ext>
              </a:extLst>
            </p:cNvPr>
            <p:cNvGrpSpPr/>
            <p:nvPr/>
          </p:nvGrpSpPr>
          <p:grpSpPr>
            <a:xfrm>
              <a:off x="7417635" y="3951443"/>
              <a:ext cx="3678594" cy="890686"/>
              <a:chOff x="8083673" y="1413277"/>
              <a:chExt cx="3678594" cy="890686"/>
            </a:xfrm>
          </p:grpSpPr>
          <p:sp>
            <p:nvSpPr>
              <p:cNvPr id="111" name="Rectangle 110">
                <a:extLst>
                  <a:ext uri="{FF2B5EF4-FFF2-40B4-BE49-F238E27FC236}">
                    <a16:creationId xmlns:a16="http://schemas.microsoft.com/office/drawing/2014/main" id="{8FB36F18-64AF-C74E-8012-8D9F58F403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58CA6845-3747-1848-91EA-D2E3ECBA877E}"/>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D7D87D40-250A-EC42-8F9B-244343C2A3E8}"/>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743D447-3D9F-D343-B22E-E0C89D0D09E4}"/>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116" name="Oval 115">
            <a:extLst>
              <a:ext uri="{FF2B5EF4-FFF2-40B4-BE49-F238E27FC236}">
                <a16:creationId xmlns:a16="http://schemas.microsoft.com/office/drawing/2014/main" id="{DE796383-B89A-A343-A2E8-493828A42D7E}"/>
              </a:ext>
            </a:extLst>
          </p:cNvPr>
          <p:cNvSpPr/>
          <p:nvPr/>
        </p:nvSpPr>
        <p:spPr>
          <a:xfrm>
            <a:off x="5410948" y="2122273"/>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18" name="Oval 117">
            <a:extLst>
              <a:ext uri="{FF2B5EF4-FFF2-40B4-BE49-F238E27FC236}">
                <a16:creationId xmlns:a16="http://schemas.microsoft.com/office/drawing/2014/main" id="{16B944F3-4756-B74F-B6CD-ED7F6EA1C379}"/>
              </a:ext>
            </a:extLst>
          </p:cNvPr>
          <p:cNvSpPr/>
          <p:nvPr/>
        </p:nvSpPr>
        <p:spPr>
          <a:xfrm>
            <a:off x="6261871" y="323631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9" name="Oval 118">
            <a:extLst>
              <a:ext uri="{FF2B5EF4-FFF2-40B4-BE49-F238E27FC236}">
                <a16:creationId xmlns:a16="http://schemas.microsoft.com/office/drawing/2014/main" id="{A5C0A7EF-F864-8849-B303-9D8D662EE2C4}"/>
              </a:ext>
            </a:extLst>
          </p:cNvPr>
          <p:cNvSpPr/>
          <p:nvPr/>
        </p:nvSpPr>
        <p:spPr>
          <a:xfrm>
            <a:off x="4309489" y="318812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20" name="Oval 119">
            <a:extLst>
              <a:ext uri="{FF2B5EF4-FFF2-40B4-BE49-F238E27FC236}">
                <a16:creationId xmlns:a16="http://schemas.microsoft.com/office/drawing/2014/main" id="{073CD3F5-0C5F-C14D-A96E-49F6681F8B60}"/>
              </a:ext>
            </a:extLst>
          </p:cNvPr>
          <p:cNvSpPr/>
          <p:nvPr/>
        </p:nvSpPr>
        <p:spPr>
          <a:xfrm>
            <a:off x="6148724" y="447122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21" name="Oval 120">
            <a:extLst>
              <a:ext uri="{FF2B5EF4-FFF2-40B4-BE49-F238E27FC236}">
                <a16:creationId xmlns:a16="http://schemas.microsoft.com/office/drawing/2014/main" id="{4AFEEBF7-1DC7-FF4B-AF17-FFD93B717770}"/>
              </a:ext>
            </a:extLst>
          </p:cNvPr>
          <p:cNvSpPr/>
          <p:nvPr/>
        </p:nvSpPr>
        <p:spPr>
          <a:xfrm>
            <a:off x="4433516" y="207194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22" name="Oval 121">
            <a:extLst>
              <a:ext uri="{FF2B5EF4-FFF2-40B4-BE49-F238E27FC236}">
                <a16:creationId xmlns:a16="http://schemas.microsoft.com/office/drawing/2014/main" id="{FDA32DA0-15C6-B040-8B57-E41F554A92C0}"/>
              </a:ext>
            </a:extLst>
          </p:cNvPr>
          <p:cNvSpPr/>
          <p:nvPr/>
        </p:nvSpPr>
        <p:spPr>
          <a:xfrm>
            <a:off x="4216760" y="4443943"/>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24" name="TextBox 123">
            <a:extLst>
              <a:ext uri="{FF2B5EF4-FFF2-40B4-BE49-F238E27FC236}">
                <a16:creationId xmlns:a16="http://schemas.microsoft.com/office/drawing/2014/main" id="{77B1BE4F-44DD-7A46-876F-B370210AA964}"/>
              </a:ext>
            </a:extLst>
          </p:cNvPr>
          <p:cNvSpPr txBox="1"/>
          <p:nvPr/>
        </p:nvSpPr>
        <p:spPr>
          <a:xfrm>
            <a:off x="7394463" y="952146"/>
            <a:ext cx="1508105" cy="461665"/>
          </a:xfrm>
          <a:prstGeom prst="rect">
            <a:avLst/>
          </a:prstGeom>
          <a:noFill/>
        </p:spPr>
        <p:txBody>
          <a:bodyPr wrap="none" rtlCol="0">
            <a:spAutoFit/>
          </a:bodyPr>
          <a:lstStyle/>
          <a:p>
            <a:r>
              <a:rPr lang="en-US" sz="2400" dirty="0">
                <a:latin typeface="Candara" panose="020E0502030303020204" pitchFamily="34" charset="0"/>
              </a:rPr>
              <a:t>Attempts</a:t>
            </a:r>
            <a:r>
              <a:rPr lang="en-US" dirty="0"/>
              <a:t>: </a:t>
            </a:r>
          </a:p>
        </p:txBody>
      </p:sp>
      <p:sp>
        <p:nvSpPr>
          <p:cNvPr id="126" name="TextBox 125">
            <a:extLst>
              <a:ext uri="{FF2B5EF4-FFF2-40B4-BE49-F238E27FC236}">
                <a16:creationId xmlns:a16="http://schemas.microsoft.com/office/drawing/2014/main" id="{92DD690F-14D8-A642-AE7E-C92F84291CC2}"/>
              </a:ext>
            </a:extLst>
          </p:cNvPr>
          <p:cNvSpPr txBox="1"/>
          <p:nvPr/>
        </p:nvSpPr>
        <p:spPr>
          <a:xfrm>
            <a:off x="8711650" y="908895"/>
            <a:ext cx="381836" cy="523220"/>
          </a:xfrm>
          <a:prstGeom prst="rect">
            <a:avLst/>
          </a:prstGeom>
          <a:noFill/>
        </p:spPr>
        <p:txBody>
          <a:bodyPr wrap="none" rtlCol="0">
            <a:spAutoFit/>
          </a:bodyPr>
          <a:lstStyle/>
          <a:p>
            <a:r>
              <a:rPr lang="en-US" sz="2800" dirty="0">
                <a:solidFill>
                  <a:srgbClr val="FF0000"/>
                </a:solidFill>
                <a:latin typeface="Candara" panose="020E0502030303020204" pitchFamily="34" charset="0"/>
              </a:rPr>
              <a:t>0</a:t>
            </a:r>
          </a:p>
        </p:txBody>
      </p:sp>
      <p:graphicFrame>
        <p:nvGraphicFramePr>
          <p:cNvPr id="131" name="Table 131">
            <a:extLst>
              <a:ext uri="{FF2B5EF4-FFF2-40B4-BE49-F238E27FC236}">
                <a16:creationId xmlns:a16="http://schemas.microsoft.com/office/drawing/2014/main" id="{11C40379-90B4-B243-AB90-6BE2A9559061}"/>
              </a:ext>
            </a:extLst>
          </p:cNvPr>
          <p:cNvGraphicFramePr>
            <a:graphicFrameLocks noGrp="1"/>
          </p:cNvGraphicFramePr>
          <p:nvPr/>
        </p:nvGraphicFramePr>
        <p:xfrm>
          <a:off x="8988909" y="1801446"/>
          <a:ext cx="3084420" cy="4000380"/>
        </p:xfrm>
        <a:graphic>
          <a:graphicData uri="http://schemas.openxmlformats.org/drawingml/2006/table">
            <a:tbl>
              <a:tblPr firstRow="1" bandRow="1">
                <a:tableStyleId>{5940675A-B579-460E-94D1-54222C63F5DA}</a:tableStyleId>
              </a:tblPr>
              <a:tblGrid>
                <a:gridCol w="1542210">
                  <a:extLst>
                    <a:ext uri="{9D8B030D-6E8A-4147-A177-3AD203B41FA5}">
                      <a16:colId xmlns:a16="http://schemas.microsoft.com/office/drawing/2014/main" val="2463022565"/>
                    </a:ext>
                  </a:extLst>
                </a:gridCol>
                <a:gridCol w="1542210">
                  <a:extLst>
                    <a:ext uri="{9D8B030D-6E8A-4147-A177-3AD203B41FA5}">
                      <a16:colId xmlns:a16="http://schemas.microsoft.com/office/drawing/2014/main" val="1084358331"/>
                    </a:ext>
                  </a:extLst>
                </a:gridCol>
              </a:tblGrid>
              <a:tr h="400038">
                <a:tc>
                  <a:txBody>
                    <a:bodyPr/>
                    <a:lstStyle/>
                    <a:p>
                      <a:r>
                        <a:rPr lang="en-US" dirty="0">
                          <a:latin typeface="Candara" panose="020E0502030303020204" pitchFamily="34" charset="0"/>
                        </a:rPr>
                        <a:t>Mapped</a:t>
                      </a:r>
                    </a:p>
                  </a:txBody>
                  <a:tcPr/>
                </a:tc>
                <a:tc>
                  <a:txBody>
                    <a:bodyPr/>
                    <a:lstStyle/>
                    <a:p>
                      <a:r>
                        <a:rPr lang="en-US" dirty="0">
                          <a:latin typeface="Candara" panose="020E0502030303020204" pitchFamily="34" charset="0"/>
                        </a:rPr>
                        <a:t>Unmapped</a:t>
                      </a:r>
                    </a:p>
                  </a:txBody>
                  <a:tcPr/>
                </a:tc>
                <a:extLst>
                  <a:ext uri="{0D108BD9-81ED-4DB2-BD59-A6C34878D82A}">
                    <a16:rowId xmlns:a16="http://schemas.microsoft.com/office/drawing/2014/main" val="1352878452"/>
                  </a:ext>
                </a:extLst>
              </a:tr>
              <a:tr h="400038">
                <a:tc>
                  <a:txBody>
                    <a:bodyPr/>
                    <a:lstStyle/>
                    <a:p>
                      <a:endParaRPr lang="en-US" dirty="0"/>
                    </a:p>
                  </a:txBody>
                  <a:tcPr/>
                </a:tc>
                <a:tc>
                  <a:txBody>
                    <a:bodyPr/>
                    <a:lstStyle/>
                    <a:p>
                      <a:endParaRPr lang="en-US"/>
                    </a:p>
                  </a:txBody>
                  <a:tcPr/>
                </a:tc>
                <a:extLst>
                  <a:ext uri="{0D108BD9-81ED-4DB2-BD59-A6C34878D82A}">
                    <a16:rowId xmlns:a16="http://schemas.microsoft.com/office/drawing/2014/main" val="2988912544"/>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323068587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1417660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732966870"/>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516464492"/>
                  </a:ext>
                </a:extLst>
              </a:tr>
              <a:tr h="400038">
                <a:tc>
                  <a:txBody>
                    <a:bodyPr/>
                    <a:lstStyle/>
                    <a:p>
                      <a:endParaRPr lang="en-US"/>
                    </a:p>
                  </a:txBody>
                  <a:tcPr/>
                </a:tc>
                <a:tc>
                  <a:txBody>
                    <a:bodyPr/>
                    <a:lstStyle/>
                    <a:p>
                      <a:endParaRPr lang="en-US" dirty="0"/>
                    </a:p>
                  </a:txBody>
                  <a:tcPr/>
                </a:tc>
                <a:extLst>
                  <a:ext uri="{0D108BD9-81ED-4DB2-BD59-A6C34878D82A}">
                    <a16:rowId xmlns:a16="http://schemas.microsoft.com/office/drawing/2014/main" val="251828944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6525011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112262769"/>
                  </a:ext>
                </a:extLst>
              </a:tr>
              <a:tr h="40003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68681502"/>
                  </a:ext>
                </a:extLst>
              </a:tr>
            </a:tbl>
          </a:graphicData>
        </a:graphic>
      </p:graphicFrame>
      <p:sp>
        <p:nvSpPr>
          <p:cNvPr id="132" name="Oval 131">
            <a:extLst>
              <a:ext uri="{FF2B5EF4-FFF2-40B4-BE49-F238E27FC236}">
                <a16:creationId xmlns:a16="http://schemas.microsoft.com/office/drawing/2014/main" id="{C9D8D91F-4791-E749-BED6-0F891CB63334}"/>
              </a:ext>
            </a:extLst>
          </p:cNvPr>
          <p:cNvSpPr/>
          <p:nvPr/>
        </p:nvSpPr>
        <p:spPr>
          <a:xfrm>
            <a:off x="5221084" y="3202909"/>
            <a:ext cx="317785" cy="3351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p:txBody>
      </p:sp>
      <p:sp>
        <p:nvSpPr>
          <p:cNvPr id="133" name="Oval 132">
            <a:extLst>
              <a:ext uri="{FF2B5EF4-FFF2-40B4-BE49-F238E27FC236}">
                <a16:creationId xmlns:a16="http://schemas.microsoft.com/office/drawing/2014/main" id="{B4AF44FF-6450-6D43-A27D-4E46AFAD3121}"/>
              </a:ext>
            </a:extLst>
          </p:cNvPr>
          <p:cNvSpPr/>
          <p:nvPr/>
        </p:nvSpPr>
        <p:spPr>
          <a:xfrm>
            <a:off x="5202204" y="4413122"/>
            <a:ext cx="319083" cy="3365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p:txBody>
      </p:sp>
      <p:cxnSp>
        <p:nvCxnSpPr>
          <p:cNvPr id="135" name="Straight Arrow Connector 134">
            <a:extLst>
              <a:ext uri="{FF2B5EF4-FFF2-40B4-BE49-F238E27FC236}">
                <a16:creationId xmlns:a16="http://schemas.microsoft.com/office/drawing/2014/main" id="{47BCE91F-0EAF-3542-AD37-9057DB38BFE8}"/>
              </a:ext>
            </a:extLst>
          </p:cNvPr>
          <p:cNvCxnSpPr/>
          <p:nvPr/>
        </p:nvCxnSpPr>
        <p:spPr>
          <a:xfrm>
            <a:off x="4519246" y="2577624"/>
            <a:ext cx="0" cy="668082"/>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9E45B843-2A54-C348-8B63-126E276F6248}"/>
              </a:ext>
            </a:extLst>
          </p:cNvPr>
          <p:cNvCxnSpPr>
            <a:cxnSpLocks/>
            <a:endCxn id="132" idx="1"/>
          </p:cNvCxnSpPr>
          <p:nvPr/>
        </p:nvCxnSpPr>
        <p:spPr>
          <a:xfrm>
            <a:off x="4559582" y="2588367"/>
            <a:ext cx="708041" cy="663624"/>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777964CB-96F0-C849-89E4-BA5395A3E76B}"/>
              </a:ext>
            </a:extLst>
          </p:cNvPr>
          <p:cNvCxnSpPr>
            <a:cxnSpLocks/>
            <a:endCxn id="122" idx="0"/>
          </p:cNvCxnSpPr>
          <p:nvPr/>
        </p:nvCxnSpPr>
        <p:spPr>
          <a:xfrm flipH="1">
            <a:off x="4379144" y="3655647"/>
            <a:ext cx="988994" cy="788296"/>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26F4B309-2E66-1F43-8666-4163483EE322}"/>
              </a:ext>
            </a:extLst>
          </p:cNvPr>
          <p:cNvCxnSpPr>
            <a:cxnSpLocks/>
            <a:endCxn id="122" idx="0"/>
          </p:cNvCxnSpPr>
          <p:nvPr/>
        </p:nvCxnSpPr>
        <p:spPr>
          <a:xfrm flipH="1">
            <a:off x="4379144" y="3701182"/>
            <a:ext cx="42522" cy="742761"/>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a:extLst>
              <a:ext uri="{FF2B5EF4-FFF2-40B4-BE49-F238E27FC236}">
                <a16:creationId xmlns:a16="http://schemas.microsoft.com/office/drawing/2014/main" id="{9799101E-4C2E-D744-AFCC-E26BC95CAA93}"/>
              </a:ext>
            </a:extLst>
          </p:cNvPr>
          <p:cNvCxnSpPr>
            <a:cxnSpLocks/>
          </p:cNvCxnSpPr>
          <p:nvPr/>
        </p:nvCxnSpPr>
        <p:spPr>
          <a:xfrm>
            <a:off x="5454048" y="2615997"/>
            <a:ext cx="872666" cy="606075"/>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AF4907C7-5A96-5D49-82E5-0AB0393FC5AF}"/>
              </a:ext>
            </a:extLst>
          </p:cNvPr>
          <p:cNvCxnSpPr>
            <a:cxnSpLocks/>
            <a:endCxn id="133" idx="7"/>
          </p:cNvCxnSpPr>
          <p:nvPr/>
        </p:nvCxnSpPr>
        <p:spPr>
          <a:xfrm flipH="1">
            <a:off x="5474558" y="3765110"/>
            <a:ext cx="872666" cy="697295"/>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67603E09-4613-D347-9773-68FC3EC9B87A}"/>
              </a:ext>
            </a:extLst>
          </p:cNvPr>
          <p:cNvCxnSpPr>
            <a:cxnSpLocks/>
          </p:cNvCxnSpPr>
          <p:nvPr/>
        </p:nvCxnSpPr>
        <p:spPr>
          <a:xfrm flipH="1">
            <a:off x="6339433" y="3732706"/>
            <a:ext cx="19920" cy="753389"/>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4" name="Curved Connector 153">
            <a:extLst>
              <a:ext uri="{FF2B5EF4-FFF2-40B4-BE49-F238E27FC236}">
                <a16:creationId xmlns:a16="http://schemas.microsoft.com/office/drawing/2014/main" id="{7600CF1B-94FC-634C-B1E0-35EDAB679B03}"/>
              </a:ext>
            </a:extLst>
          </p:cNvPr>
          <p:cNvCxnSpPr>
            <a:cxnSpLocks/>
            <a:stCxn id="112" idx="1"/>
            <a:endCxn id="102" idx="1"/>
          </p:cNvCxnSpPr>
          <p:nvPr/>
        </p:nvCxnSpPr>
        <p:spPr>
          <a:xfrm rot="10800000" flipH="1">
            <a:off x="4037680" y="2358175"/>
            <a:ext cx="194316" cy="2285818"/>
          </a:xfrm>
          <a:prstGeom prst="curvedConnector3">
            <a:avLst>
              <a:gd name="adj1" fmla="val -117643"/>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7" name="Curved Connector 156">
            <a:extLst>
              <a:ext uri="{FF2B5EF4-FFF2-40B4-BE49-F238E27FC236}">
                <a16:creationId xmlns:a16="http://schemas.microsoft.com/office/drawing/2014/main" id="{C2BA4608-A0C1-B845-BC02-64CD2E01F7AB}"/>
              </a:ext>
            </a:extLst>
          </p:cNvPr>
          <p:cNvCxnSpPr>
            <a:cxnSpLocks/>
            <a:stCxn id="111" idx="3"/>
          </p:cNvCxnSpPr>
          <p:nvPr/>
        </p:nvCxnSpPr>
        <p:spPr>
          <a:xfrm flipH="1" flipV="1">
            <a:off x="5678605" y="2159044"/>
            <a:ext cx="97253" cy="2499483"/>
          </a:xfrm>
          <a:prstGeom prst="curvedConnector4">
            <a:avLst>
              <a:gd name="adj1" fmla="val -235057"/>
              <a:gd name="adj2" fmla="val 106926"/>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71" name="Oval 170">
            <a:extLst>
              <a:ext uri="{FF2B5EF4-FFF2-40B4-BE49-F238E27FC236}">
                <a16:creationId xmlns:a16="http://schemas.microsoft.com/office/drawing/2014/main" id="{959DAF8C-5CF1-C54A-9726-8576516B7328}"/>
              </a:ext>
            </a:extLst>
          </p:cNvPr>
          <p:cNvSpPr/>
          <p:nvPr/>
        </p:nvSpPr>
        <p:spPr>
          <a:xfrm>
            <a:off x="9565137" y="4208650"/>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72" name="Oval 171">
            <a:extLst>
              <a:ext uri="{FF2B5EF4-FFF2-40B4-BE49-F238E27FC236}">
                <a16:creationId xmlns:a16="http://schemas.microsoft.com/office/drawing/2014/main" id="{2D585D16-FDB1-0E4B-9E1F-3C1CB57EAE3E}"/>
              </a:ext>
            </a:extLst>
          </p:cNvPr>
          <p:cNvSpPr/>
          <p:nvPr/>
        </p:nvSpPr>
        <p:spPr>
          <a:xfrm>
            <a:off x="11083787"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73" name="Oval 172">
            <a:extLst>
              <a:ext uri="{FF2B5EF4-FFF2-40B4-BE49-F238E27FC236}">
                <a16:creationId xmlns:a16="http://schemas.microsoft.com/office/drawing/2014/main" id="{5C81E376-CE67-A74D-8740-5D66B4094CE5}"/>
              </a:ext>
            </a:extLst>
          </p:cNvPr>
          <p:cNvSpPr/>
          <p:nvPr/>
        </p:nvSpPr>
        <p:spPr>
          <a:xfrm>
            <a:off x="9539577" y="3809127"/>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74" name="Oval 173">
            <a:extLst>
              <a:ext uri="{FF2B5EF4-FFF2-40B4-BE49-F238E27FC236}">
                <a16:creationId xmlns:a16="http://schemas.microsoft.com/office/drawing/2014/main" id="{9E371883-4DC7-3941-93B6-9A7CA57391A7}"/>
              </a:ext>
            </a:extLst>
          </p:cNvPr>
          <p:cNvSpPr/>
          <p:nvPr/>
        </p:nvSpPr>
        <p:spPr>
          <a:xfrm>
            <a:off x="9618561" y="5027672"/>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75" name="Oval 174">
            <a:extLst>
              <a:ext uri="{FF2B5EF4-FFF2-40B4-BE49-F238E27FC236}">
                <a16:creationId xmlns:a16="http://schemas.microsoft.com/office/drawing/2014/main" id="{63216AE6-58D0-0940-98CA-47C0AA661F8C}"/>
              </a:ext>
            </a:extLst>
          </p:cNvPr>
          <p:cNvSpPr/>
          <p:nvPr/>
        </p:nvSpPr>
        <p:spPr>
          <a:xfrm>
            <a:off x="9502207" y="302133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76" name="Oval 175">
            <a:extLst>
              <a:ext uri="{FF2B5EF4-FFF2-40B4-BE49-F238E27FC236}">
                <a16:creationId xmlns:a16="http://schemas.microsoft.com/office/drawing/2014/main" id="{ADD97746-0B76-4D44-880B-343911C75384}"/>
              </a:ext>
            </a:extLst>
          </p:cNvPr>
          <p:cNvSpPr/>
          <p:nvPr/>
        </p:nvSpPr>
        <p:spPr>
          <a:xfrm>
            <a:off x="9486384" y="262046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77" name="Oval 176">
            <a:extLst>
              <a:ext uri="{FF2B5EF4-FFF2-40B4-BE49-F238E27FC236}">
                <a16:creationId xmlns:a16="http://schemas.microsoft.com/office/drawing/2014/main" id="{728D6076-0800-2A48-BAD6-77E53C4334CE}"/>
              </a:ext>
            </a:extLst>
          </p:cNvPr>
          <p:cNvSpPr/>
          <p:nvPr/>
        </p:nvSpPr>
        <p:spPr>
          <a:xfrm>
            <a:off x="9486384"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78" name="Oval 177">
            <a:extLst>
              <a:ext uri="{FF2B5EF4-FFF2-40B4-BE49-F238E27FC236}">
                <a16:creationId xmlns:a16="http://schemas.microsoft.com/office/drawing/2014/main" id="{83D68CA8-07C6-B241-B06B-03159F943C89}"/>
              </a:ext>
            </a:extLst>
          </p:cNvPr>
          <p:cNvSpPr/>
          <p:nvPr/>
        </p:nvSpPr>
        <p:spPr>
          <a:xfrm>
            <a:off x="9544439" y="342718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79" name="Oval 178">
            <a:extLst>
              <a:ext uri="{FF2B5EF4-FFF2-40B4-BE49-F238E27FC236}">
                <a16:creationId xmlns:a16="http://schemas.microsoft.com/office/drawing/2014/main" id="{0DA2FB57-6C64-A140-A308-01C8C661A6EC}"/>
              </a:ext>
            </a:extLst>
          </p:cNvPr>
          <p:cNvSpPr/>
          <p:nvPr/>
        </p:nvSpPr>
        <p:spPr>
          <a:xfrm>
            <a:off x="9581624" y="463505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5723A2A2-4051-E947-8696-5C1781D7A2BC}"/>
              </a:ext>
            </a:extLst>
          </p:cNvPr>
          <p:cNvSpPr txBox="1"/>
          <p:nvPr/>
        </p:nvSpPr>
        <p:spPr>
          <a:xfrm>
            <a:off x="8745366" y="917658"/>
            <a:ext cx="309700" cy="523220"/>
          </a:xfrm>
          <a:prstGeom prst="rect">
            <a:avLst/>
          </a:prstGeom>
          <a:noFill/>
        </p:spPr>
        <p:txBody>
          <a:bodyPr wrap="none" rtlCol="0">
            <a:spAutoFit/>
          </a:bodyPr>
          <a:lstStyle/>
          <a:p>
            <a:r>
              <a:rPr lang="en-US" sz="2800" dirty="0">
                <a:solidFill>
                  <a:srgbClr val="FF0000"/>
                </a:solidFill>
                <a:latin typeface="Candara" panose="020E0502030303020204" pitchFamily="34" charset="0"/>
              </a:rPr>
              <a:t>1</a:t>
            </a:r>
          </a:p>
        </p:txBody>
      </p:sp>
      <p:sp>
        <p:nvSpPr>
          <p:cNvPr id="137" name="Oval 136">
            <a:extLst>
              <a:ext uri="{FF2B5EF4-FFF2-40B4-BE49-F238E27FC236}">
                <a16:creationId xmlns:a16="http://schemas.microsoft.com/office/drawing/2014/main" id="{FAFD0FB1-E045-AD4A-9529-59583356B352}"/>
              </a:ext>
            </a:extLst>
          </p:cNvPr>
          <p:cNvSpPr/>
          <p:nvPr/>
        </p:nvSpPr>
        <p:spPr>
          <a:xfrm>
            <a:off x="299266" y="1587122"/>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2BFACA67-0AD0-BD4D-A264-E115FC542678}"/>
              </a:ext>
            </a:extLst>
          </p:cNvPr>
          <p:cNvCxnSpPr/>
          <p:nvPr/>
        </p:nvCxnSpPr>
        <p:spPr>
          <a:xfrm>
            <a:off x="6556397" y="2615997"/>
            <a:ext cx="775892" cy="62970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B7B986A-D280-3241-9C8C-DFF714540B22}"/>
              </a:ext>
            </a:extLst>
          </p:cNvPr>
          <p:cNvCxnSpPr>
            <a:endCxn id="122" idx="0"/>
          </p:cNvCxnSpPr>
          <p:nvPr/>
        </p:nvCxnSpPr>
        <p:spPr>
          <a:xfrm flipH="1">
            <a:off x="4379144" y="3740963"/>
            <a:ext cx="2973810" cy="70298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Curved Connector 116">
            <a:extLst>
              <a:ext uri="{FF2B5EF4-FFF2-40B4-BE49-F238E27FC236}">
                <a16:creationId xmlns:a16="http://schemas.microsoft.com/office/drawing/2014/main" id="{2677EEB3-AA30-8D48-96C6-3FBE3A3A0A9A}"/>
              </a:ext>
            </a:extLst>
          </p:cNvPr>
          <p:cNvCxnSpPr>
            <a:cxnSpLocks/>
          </p:cNvCxnSpPr>
          <p:nvPr/>
        </p:nvCxnSpPr>
        <p:spPr>
          <a:xfrm flipV="1">
            <a:off x="5775858" y="2138057"/>
            <a:ext cx="761508" cy="2520470"/>
          </a:xfrm>
          <a:prstGeom prst="curvedConnector4">
            <a:avLst>
              <a:gd name="adj1" fmla="val 39338"/>
              <a:gd name="adj2" fmla="val 109070"/>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23" name="TextBox 122">
            <a:extLst>
              <a:ext uri="{FF2B5EF4-FFF2-40B4-BE49-F238E27FC236}">
                <a16:creationId xmlns:a16="http://schemas.microsoft.com/office/drawing/2014/main" id="{429EBC77-90F7-DE4C-B5F1-0B63D8CFC801}"/>
              </a:ext>
            </a:extLst>
          </p:cNvPr>
          <p:cNvSpPr txBox="1"/>
          <p:nvPr/>
        </p:nvSpPr>
        <p:spPr>
          <a:xfrm>
            <a:off x="1084265" y="1225178"/>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
        <p:nvSpPr>
          <p:cNvPr id="127" name="TextBox 126">
            <a:extLst>
              <a:ext uri="{FF2B5EF4-FFF2-40B4-BE49-F238E27FC236}">
                <a16:creationId xmlns:a16="http://schemas.microsoft.com/office/drawing/2014/main" id="{C1CDFF4D-85EF-894B-A6DD-1A425AABCAB4}"/>
              </a:ext>
            </a:extLst>
          </p:cNvPr>
          <p:cNvSpPr txBox="1"/>
          <p:nvPr/>
        </p:nvSpPr>
        <p:spPr>
          <a:xfrm>
            <a:off x="205381" y="2445977"/>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cxnSp>
        <p:nvCxnSpPr>
          <p:cNvPr id="6" name="Straight Arrow Connector 5">
            <a:extLst>
              <a:ext uri="{FF2B5EF4-FFF2-40B4-BE49-F238E27FC236}">
                <a16:creationId xmlns:a16="http://schemas.microsoft.com/office/drawing/2014/main" id="{8B5C2B42-990E-6541-950A-0A4A3CCA4539}"/>
              </a:ext>
            </a:extLst>
          </p:cNvPr>
          <p:cNvCxnSpPr>
            <a:endCxn id="118" idx="0"/>
          </p:cNvCxnSpPr>
          <p:nvPr/>
        </p:nvCxnSpPr>
        <p:spPr>
          <a:xfrm flipH="1">
            <a:off x="6424255" y="2615997"/>
            <a:ext cx="113111" cy="620314"/>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933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26"/>
                                        </p:tgtEl>
                                      </p:cBhvr>
                                    </p:animEffect>
                                    <p:set>
                                      <p:cBhvr>
                                        <p:cTn id="7" dur="1" fill="hold">
                                          <p:stCondLst>
                                            <p:cond delay="499"/>
                                          </p:stCondLst>
                                        </p:cTn>
                                        <p:tgtEl>
                                          <p:spTgt spid="12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4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15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grpId="0" nodeType="clickEffect">
                                  <p:stCondLst>
                                    <p:cond delay="0"/>
                                  </p:stCondLst>
                                  <p:childTnLst>
                                    <p:animMotion origin="layout" path="M 0 0 L 0.07786 0.00925 " pathEditMode="relative" ptsTypes="AA">
                                      <p:cBhvr>
                                        <p:cTn id="21" dur="2000" fill="hold"/>
                                        <p:tgtEl>
                                          <p:spTgt spid="116"/>
                                        </p:tgtEl>
                                        <p:attrNameLst>
                                          <p:attrName>ppt_x</p:attrName>
                                          <p:attrName>ppt_y</p:attrName>
                                        </p:attrNameLst>
                                      </p:cBhvr>
                                    </p:animMotion>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1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grpId="0" nodeType="clickEffect">
                                  <p:stCondLst>
                                    <p:cond delay="0"/>
                                  </p:stCondLst>
                                  <p:childTnLst>
                                    <p:animMotion origin="layout" path="M 0 0 L -0.32435 0.15787 " pathEditMode="relative" ptsTypes="AA">
                                      <p:cBhvr>
                                        <p:cTn id="33" dur="2000" fill="hold"/>
                                        <p:tgtEl>
                                          <p:spTgt spid="172"/>
                                        </p:tgtEl>
                                        <p:attrNameLst>
                                          <p:attrName>ppt_x</p:attrName>
                                          <p:attrName>ppt_y</p:attrName>
                                        </p:attrNameLst>
                                      </p:cBhvr>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26" grpId="0"/>
      <p:bldP spid="172" grpId="0" animBg="1"/>
      <p:bldP spid="1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7AA1-73BE-6442-9745-9EB8E428CB9E}"/>
              </a:ext>
            </a:extLst>
          </p:cNvPr>
          <p:cNvSpPr>
            <a:spLocks noGrp="1"/>
          </p:cNvSpPr>
          <p:nvPr>
            <p:ph type="title"/>
          </p:nvPr>
        </p:nvSpPr>
        <p:spPr/>
        <p:txBody>
          <a:bodyPr/>
          <a:lstStyle/>
          <a:p>
            <a:r>
              <a:rPr lang="en-US" dirty="0" err="1"/>
              <a:t>PathSeeker</a:t>
            </a:r>
            <a:r>
              <a:rPr lang="en-US" dirty="0"/>
              <a:t> in action</a:t>
            </a:r>
          </a:p>
        </p:txBody>
      </p:sp>
      <p:sp>
        <p:nvSpPr>
          <p:cNvPr id="3" name="Slide Number Placeholder 2">
            <a:extLst>
              <a:ext uri="{FF2B5EF4-FFF2-40B4-BE49-F238E27FC236}">
                <a16:creationId xmlns:a16="http://schemas.microsoft.com/office/drawing/2014/main" id="{57C3736A-783B-D741-98C7-0B0E912E5B95}"/>
              </a:ext>
            </a:extLst>
          </p:cNvPr>
          <p:cNvSpPr>
            <a:spLocks noGrp="1"/>
          </p:cNvSpPr>
          <p:nvPr>
            <p:ph type="sldNum" sz="quarter" idx="12"/>
          </p:nvPr>
        </p:nvSpPr>
        <p:spPr/>
        <p:txBody>
          <a:bodyPr/>
          <a:lstStyle/>
          <a:p>
            <a:fld id="{86E00D81-A243-204E-9897-44BD133A87DB}" type="slidenum">
              <a:rPr lang="en-US" smtClean="0"/>
              <a:t>31</a:t>
            </a:fld>
            <a:endParaRPr lang="en-US" dirty="0"/>
          </a:p>
        </p:txBody>
      </p:sp>
      <p:grpSp>
        <p:nvGrpSpPr>
          <p:cNvPr id="75" name="Group 74">
            <a:extLst>
              <a:ext uri="{FF2B5EF4-FFF2-40B4-BE49-F238E27FC236}">
                <a16:creationId xmlns:a16="http://schemas.microsoft.com/office/drawing/2014/main" id="{1CB9E869-6AE8-0A46-A49D-9C8849733028}"/>
              </a:ext>
            </a:extLst>
          </p:cNvPr>
          <p:cNvGrpSpPr/>
          <p:nvPr/>
        </p:nvGrpSpPr>
        <p:grpSpPr>
          <a:xfrm>
            <a:off x="305023" y="1062743"/>
            <a:ext cx="868869" cy="2475320"/>
            <a:chOff x="366807" y="2496126"/>
            <a:chExt cx="1055232" cy="3006249"/>
          </a:xfrm>
        </p:grpSpPr>
        <p:sp>
          <p:nvSpPr>
            <p:cNvPr id="7" name="Oval 6">
              <a:extLst>
                <a:ext uri="{FF2B5EF4-FFF2-40B4-BE49-F238E27FC236}">
                  <a16:creationId xmlns:a16="http://schemas.microsoft.com/office/drawing/2014/main" id="{214A422C-5D34-C74B-9334-A2D1A935B83B}"/>
                </a:ext>
              </a:extLst>
            </p:cNvPr>
            <p:cNvSpPr/>
            <p:nvPr/>
          </p:nvSpPr>
          <p:spPr>
            <a:xfrm>
              <a:off x="396442" y="452151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E32DDCA3-8419-704A-82FD-CBDED0688041}"/>
                </a:ext>
              </a:extLst>
            </p:cNvPr>
            <p:cNvSpPr/>
            <p:nvPr/>
          </p:nvSpPr>
          <p:spPr>
            <a:xfrm>
              <a:off x="761234" y="249612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9722F383-BDB2-FB4C-8CE9-C8578F000C8C}"/>
                </a:ext>
              </a:extLst>
            </p:cNvPr>
            <p:cNvSpPr/>
            <p:nvPr/>
          </p:nvSpPr>
          <p:spPr>
            <a:xfrm>
              <a:off x="366807" y="3120627"/>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DCDF050E-524C-7742-9955-1C1DFC8C713C}"/>
                </a:ext>
              </a:extLst>
            </p:cNvPr>
            <p:cNvSpPr/>
            <p:nvPr/>
          </p:nvSpPr>
          <p:spPr>
            <a:xfrm>
              <a:off x="1027612" y="312441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41650FC-F931-744F-9436-A3967195732D}"/>
                </a:ext>
              </a:extLst>
            </p:cNvPr>
            <p:cNvSpPr/>
            <p:nvPr/>
          </p:nvSpPr>
          <p:spPr>
            <a:xfrm>
              <a:off x="378355" y="382757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59B5643A-FC84-AB45-AC35-10F11C813E56}"/>
                </a:ext>
              </a:extLst>
            </p:cNvPr>
            <p:cNvSpPr/>
            <p:nvPr/>
          </p:nvSpPr>
          <p:spPr>
            <a:xfrm>
              <a:off x="784719" y="5086391"/>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8F4E0736-27A8-4749-A30E-B6708ECF9BCD}"/>
                </a:ext>
              </a:extLst>
            </p:cNvPr>
            <p:cNvCxnSpPr>
              <a:stCxn id="8" idx="4"/>
              <a:endCxn id="9" idx="0"/>
            </p:cNvCxnSpPr>
            <p:nvPr/>
          </p:nvCxnSpPr>
          <p:spPr>
            <a:xfrm flipH="1">
              <a:off x="564020" y="2912110"/>
              <a:ext cx="394427" cy="2085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A83B5C4-D70B-2F4B-8D81-6A8175BB3D38}"/>
                </a:ext>
              </a:extLst>
            </p:cNvPr>
            <p:cNvCxnSpPr>
              <a:stCxn id="8" idx="4"/>
              <a:endCxn id="10" idx="0"/>
            </p:cNvCxnSpPr>
            <p:nvPr/>
          </p:nvCxnSpPr>
          <p:spPr>
            <a:xfrm>
              <a:off x="958447" y="2912110"/>
              <a:ext cx="266378" cy="212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C65753C-EA29-934B-BCCF-A79BC3F87C37}"/>
                </a:ext>
              </a:extLst>
            </p:cNvPr>
            <p:cNvCxnSpPr>
              <a:cxnSpLocks/>
              <a:stCxn id="9" idx="4"/>
              <a:endCxn id="11" idx="0"/>
            </p:cNvCxnSpPr>
            <p:nvPr/>
          </p:nvCxnSpPr>
          <p:spPr>
            <a:xfrm>
              <a:off x="564021" y="3536611"/>
              <a:ext cx="11548" cy="290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742C948-749C-7949-897A-0A28F0EC8016}"/>
                </a:ext>
              </a:extLst>
            </p:cNvPr>
            <p:cNvCxnSpPr>
              <a:cxnSpLocks/>
              <a:stCxn id="11" idx="4"/>
              <a:endCxn id="7" idx="0"/>
            </p:cNvCxnSpPr>
            <p:nvPr/>
          </p:nvCxnSpPr>
          <p:spPr>
            <a:xfrm>
              <a:off x="575569" y="4243556"/>
              <a:ext cx="18087" cy="27796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E5FB9D65-A092-A24A-AC70-308CDFF2CC9D}"/>
                </a:ext>
              </a:extLst>
            </p:cNvPr>
            <p:cNvSpPr/>
            <p:nvPr/>
          </p:nvSpPr>
          <p:spPr>
            <a:xfrm>
              <a:off x="1027612" y="3834394"/>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518E49F5-E148-224C-88AC-76250BFB5394}"/>
                </a:ext>
              </a:extLst>
            </p:cNvPr>
            <p:cNvCxnSpPr>
              <a:cxnSpLocks/>
              <a:stCxn id="10" idx="4"/>
              <a:endCxn id="38" idx="0"/>
            </p:cNvCxnSpPr>
            <p:nvPr/>
          </p:nvCxnSpPr>
          <p:spPr>
            <a:xfrm>
              <a:off x="1224826" y="3540396"/>
              <a:ext cx="0" cy="293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32382AF0-2825-3B43-89B9-24136299C2D6}"/>
                </a:ext>
              </a:extLst>
            </p:cNvPr>
            <p:cNvCxnSpPr>
              <a:cxnSpLocks/>
              <a:stCxn id="7" idx="4"/>
              <a:endCxn id="15" idx="1"/>
            </p:cNvCxnSpPr>
            <p:nvPr/>
          </p:nvCxnSpPr>
          <p:spPr>
            <a:xfrm>
              <a:off x="593656" y="4937500"/>
              <a:ext cx="248825" cy="209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Curved Connector 49">
              <a:extLst>
                <a:ext uri="{FF2B5EF4-FFF2-40B4-BE49-F238E27FC236}">
                  <a16:creationId xmlns:a16="http://schemas.microsoft.com/office/drawing/2014/main" id="{2F428D7E-1D17-824A-BDEF-FEC5696F2E20}"/>
                </a:ext>
              </a:extLst>
            </p:cNvPr>
            <p:cNvCxnSpPr>
              <a:stCxn id="15" idx="0"/>
              <a:endCxn id="11" idx="6"/>
            </p:cNvCxnSpPr>
            <p:nvPr/>
          </p:nvCxnSpPr>
          <p:spPr>
            <a:xfrm rot="16200000" flipV="1">
              <a:off x="351945" y="4456402"/>
              <a:ext cx="1050827" cy="20915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2" name="Curved Connector 51">
              <a:extLst>
                <a:ext uri="{FF2B5EF4-FFF2-40B4-BE49-F238E27FC236}">
                  <a16:creationId xmlns:a16="http://schemas.microsoft.com/office/drawing/2014/main" id="{B3A504E4-170A-C14F-AEFF-158F9A2F2405}"/>
                </a:ext>
              </a:extLst>
            </p:cNvPr>
            <p:cNvCxnSpPr>
              <a:stCxn id="7" idx="2"/>
              <a:endCxn id="11" idx="2"/>
            </p:cNvCxnSpPr>
            <p:nvPr/>
          </p:nvCxnSpPr>
          <p:spPr>
            <a:xfrm rot="10800000">
              <a:off x="378356" y="4035564"/>
              <a:ext cx="18087" cy="693944"/>
            </a:xfrm>
            <a:prstGeom prst="curvedConnector3">
              <a:avLst>
                <a:gd name="adj1" fmla="val 866065"/>
              </a:avLst>
            </a:prstGeom>
            <a:ln>
              <a:tailEnd type="triangle"/>
            </a:ln>
          </p:spPr>
          <p:style>
            <a:lnRef idx="1">
              <a:schemeClr val="dk1"/>
            </a:lnRef>
            <a:fillRef idx="0">
              <a:schemeClr val="dk1"/>
            </a:fillRef>
            <a:effectRef idx="0">
              <a:schemeClr val="dk1"/>
            </a:effectRef>
            <a:fontRef idx="minor">
              <a:schemeClr val="tx1"/>
            </a:fontRef>
          </p:style>
        </p:cxnSp>
        <p:cxnSp>
          <p:nvCxnSpPr>
            <p:cNvPr id="54" name="Curved Connector 53">
              <a:extLst>
                <a:ext uri="{FF2B5EF4-FFF2-40B4-BE49-F238E27FC236}">
                  <a16:creationId xmlns:a16="http://schemas.microsoft.com/office/drawing/2014/main" id="{07FC40AB-BABF-2948-A7BA-3839DE3BE778}"/>
                </a:ext>
              </a:extLst>
            </p:cNvPr>
            <p:cNvCxnSpPr>
              <a:stCxn id="10" idx="7"/>
              <a:endCxn id="8" idx="6"/>
            </p:cNvCxnSpPr>
            <p:nvPr/>
          </p:nvCxnSpPr>
          <p:spPr>
            <a:xfrm rot="16200000" flipV="1">
              <a:off x="1019363" y="2840417"/>
              <a:ext cx="481213" cy="208616"/>
            </a:xfrm>
            <a:prstGeom prst="curvedConnector2">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grpSp>
      <p:sp>
        <p:nvSpPr>
          <p:cNvPr id="76" name="TextBox 75">
            <a:extLst>
              <a:ext uri="{FF2B5EF4-FFF2-40B4-BE49-F238E27FC236}">
                <a16:creationId xmlns:a16="http://schemas.microsoft.com/office/drawing/2014/main" id="{254C408A-53FD-9048-A7F6-B36C9E573A80}"/>
              </a:ext>
            </a:extLst>
          </p:cNvPr>
          <p:cNvSpPr txBox="1"/>
          <p:nvPr/>
        </p:nvSpPr>
        <p:spPr>
          <a:xfrm>
            <a:off x="171226" y="3786893"/>
            <a:ext cx="19672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 DFG of a loop</a:t>
            </a:r>
          </a:p>
        </p:txBody>
      </p:sp>
      <p:grpSp>
        <p:nvGrpSpPr>
          <p:cNvPr id="78" name="Group 77">
            <a:extLst>
              <a:ext uri="{FF2B5EF4-FFF2-40B4-BE49-F238E27FC236}">
                <a16:creationId xmlns:a16="http://schemas.microsoft.com/office/drawing/2014/main" id="{B6AC87D8-26CC-FF46-A512-4983D2B64FBD}"/>
              </a:ext>
            </a:extLst>
          </p:cNvPr>
          <p:cNvGrpSpPr/>
          <p:nvPr/>
        </p:nvGrpSpPr>
        <p:grpSpPr>
          <a:xfrm>
            <a:off x="228399" y="4445861"/>
            <a:ext cx="2959644" cy="940185"/>
            <a:chOff x="760402" y="4038081"/>
            <a:chExt cx="4043218" cy="978971"/>
          </a:xfrm>
        </p:grpSpPr>
        <p:grpSp>
          <p:nvGrpSpPr>
            <p:cNvPr id="80" name="Group 79">
              <a:extLst>
                <a:ext uri="{FF2B5EF4-FFF2-40B4-BE49-F238E27FC236}">
                  <a16:creationId xmlns:a16="http://schemas.microsoft.com/office/drawing/2014/main" id="{F869C103-3E34-964F-B189-473AB916CB65}"/>
                </a:ext>
              </a:extLst>
            </p:cNvPr>
            <p:cNvGrpSpPr/>
            <p:nvPr/>
          </p:nvGrpSpPr>
          <p:grpSpPr>
            <a:xfrm>
              <a:off x="760402" y="4038081"/>
              <a:ext cx="4043218" cy="978971"/>
              <a:chOff x="212898" y="4038081"/>
              <a:chExt cx="5185202" cy="1255476"/>
            </a:xfrm>
          </p:grpSpPr>
          <p:grpSp>
            <p:nvGrpSpPr>
              <p:cNvPr id="82" name="Group 81">
                <a:extLst>
                  <a:ext uri="{FF2B5EF4-FFF2-40B4-BE49-F238E27FC236}">
                    <a16:creationId xmlns:a16="http://schemas.microsoft.com/office/drawing/2014/main" id="{C3CF71B3-EDCA-704A-8BA5-5BA6AF19C2D8}"/>
                  </a:ext>
                </a:extLst>
              </p:cNvPr>
              <p:cNvGrpSpPr/>
              <p:nvPr/>
            </p:nvGrpSpPr>
            <p:grpSpPr>
              <a:xfrm>
                <a:off x="212898" y="4038081"/>
                <a:ext cx="2450068" cy="1201749"/>
                <a:chOff x="7968766" y="963418"/>
                <a:chExt cx="2450068" cy="1201749"/>
              </a:xfrm>
            </p:grpSpPr>
            <p:cxnSp>
              <p:nvCxnSpPr>
                <p:cNvPr id="87" name="Straight Arrow Connector 86">
                  <a:extLst>
                    <a:ext uri="{FF2B5EF4-FFF2-40B4-BE49-F238E27FC236}">
                      <a16:creationId xmlns:a16="http://schemas.microsoft.com/office/drawing/2014/main" id="{14223CDD-E741-DA4D-A0EF-6DE37D302217}"/>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8" name="Rectangle 87">
                  <a:extLst>
                    <a:ext uri="{FF2B5EF4-FFF2-40B4-BE49-F238E27FC236}">
                      <a16:creationId xmlns:a16="http://schemas.microsoft.com/office/drawing/2014/main" id="{96DBFDE4-1E51-D246-9319-07F2DC31C43A}"/>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2</a:t>
                  </a:r>
                </a:p>
              </p:txBody>
            </p:sp>
            <p:sp>
              <p:nvSpPr>
                <p:cNvPr id="89" name="Rectangle 88">
                  <a:extLst>
                    <a:ext uri="{FF2B5EF4-FFF2-40B4-BE49-F238E27FC236}">
                      <a16:creationId xmlns:a16="http://schemas.microsoft.com/office/drawing/2014/main" id="{713B99E4-EEA3-EA46-B587-46EBCF96AED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83" name="Group 82">
                <a:extLst>
                  <a:ext uri="{FF2B5EF4-FFF2-40B4-BE49-F238E27FC236}">
                    <a16:creationId xmlns:a16="http://schemas.microsoft.com/office/drawing/2014/main" id="{40CE0FB0-D374-DB47-8DD7-2738F4633648}"/>
                  </a:ext>
                </a:extLst>
              </p:cNvPr>
              <p:cNvGrpSpPr/>
              <p:nvPr/>
            </p:nvGrpSpPr>
            <p:grpSpPr>
              <a:xfrm>
                <a:off x="2948032" y="4091808"/>
                <a:ext cx="2450068" cy="1201749"/>
                <a:chOff x="7968766" y="963418"/>
                <a:chExt cx="2450068" cy="1201749"/>
              </a:xfrm>
            </p:grpSpPr>
            <p:cxnSp>
              <p:nvCxnSpPr>
                <p:cNvPr id="84" name="Straight Arrow Connector 83">
                  <a:extLst>
                    <a:ext uri="{FF2B5EF4-FFF2-40B4-BE49-F238E27FC236}">
                      <a16:creationId xmlns:a16="http://schemas.microsoft.com/office/drawing/2014/main" id="{52136142-0526-4344-9A1B-5E2237B52170}"/>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5" name="Rectangle 84">
                  <a:extLst>
                    <a:ext uri="{FF2B5EF4-FFF2-40B4-BE49-F238E27FC236}">
                      <a16:creationId xmlns:a16="http://schemas.microsoft.com/office/drawing/2014/main" id="{4DDBC3F7-5B48-BF46-A012-D9F5BDEF44A9}"/>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4</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3C759941-A726-CD4A-9B42-3D1EEC39164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3</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cxnSp>
          <p:nvCxnSpPr>
            <p:cNvPr id="81" name="Straight Arrow Connector 80">
              <a:extLst>
                <a:ext uri="{FF2B5EF4-FFF2-40B4-BE49-F238E27FC236}">
                  <a16:creationId xmlns:a16="http://schemas.microsoft.com/office/drawing/2014/main" id="{66D7358F-14E3-9840-8B09-EC23669AC20F}"/>
                </a:ext>
              </a:extLst>
            </p:cNvPr>
            <p:cNvCxnSpPr/>
            <p:nvPr/>
          </p:nvCxnSpPr>
          <p:spPr>
            <a:xfrm>
              <a:off x="2613244" y="4574441"/>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grpSp>
      <p:sp>
        <p:nvSpPr>
          <p:cNvPr id="90" name="TextBox 89">
            <a:extLst>
              <a:ext uri="{FF2B5EF4-FFF2-40B4-BE49-F238E27FC236}">
                <a16:creationId xmlns:a16="http://schemas.microsoft.com/office/drawing/2014/main" id="{45ED6F9D-7F0B-274C-A124-F56945D2D937}"/>
              </a:ext>
            </a:extLst>
          </p:cNvPr>
          <p:cNvSpPr txBox="1"/>
          <p:nvPr/>
        </p:nvSpPr>
        <p:spPr>
          <a:xfrm>
            <a:off x="433663" y="5574634"/>
            <a:ext cx="189898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 Target CGRA</a:t>
            </a:r>
          </a:p>
        </p:txBody>
      </p:sp>
      <p:grpSp>
        <p:nvGrpSpPr>
          <p:cNvPr id="115" name="Group 114">
            <a:extLst>
              <a:ext uri="{FF2B5EF4-FFF2-40B4-BE49-F238E27FC236}">
                <a16:creationId xmlns:a16="http://schemas.microsoft.com/office/drawing/2014/main" id="{3EA76A84-F975-6D41-8026-189BEBC5BF09}"/>
              </a:ext>
            </a:extLst>
          </p:cNvPr>
          <p:cNvGrpSpPr/>
          <p:nvPr/>
        </p:nvGrpSpPr>
        <p:grpSpPr>
          <a:xfrm>
            <a:off x="3350755" y="1432115"/>
            <a:ext cx="4669116" cy="4001490"/>
            <a:chOff x="6730710" y="1158583"/>
            <a:chExt cx="4669116" cy="4001490"/>
          </a:xfrm>
        </p:grpSpPr>
        <p:grpSp>
          <p:nvGrpSpPr>
            <p:cNvPr id="91" name="Group 90">
              <a:extLst>
                <a:ext uri="{FF2B5EF4-FFF2-40B4-BE49-F238E27FC236}">
                  <a16:creationId xmlns:a16="http://schemas.microsoft.com/office/drawing/2014/main" id="{A0ABACAA-CC2B-FC45-9A4A-B66DEC3D5FA0}"/>
                </a:ext>
              </a:extLst>
            </p:cNvPr>
            <p:cNvGrpSpPr/>
            <p:nvPr/>
          </p:nvGrpSpPr>
          <p:grpSpPr>
            <a:xfrm>
              <a:off x="6730710" y="1158583"/>
              <a:ext cx="4669116" cy="4001490"/>
              <a:chOff x="2479124" y="1163486"/>
              <a:chExt cx="4669116" cy="4001490"/>
            </a:xfrm>
          </p:grpSpPr>
          <p:cxnSp>
            <p:nvCxnSpPr>
              <p:cNvPr id="92" name="Straight Arrow Connector 91">
                <a:extLst>
                  <a:ext uri="{FF2B5EF4-FFF2-40B4-BE49-F238E27FC236}">
                    <a16:creationId xmlns:a16="http://schemas.microsoft.com/office/drawing/2014/main" id="{1C210D8D-0A20-6646-8BAA-B91CBF0C4598}"/>
                  </a:ext>
                </a:extLst>
              </p:cNvPr>
              <p:cNvCxnSpPr>
                <a:cxnSpLocks/>
              </p:cNvCxnSpPr>
              <p:nvPr/>
            </p:nvCxnSpPr>
            <p:spPr>
              <a:xfrm>
                <a:off x="2997987" y="1509341"/>
                <a:ext cx="0" cy="3655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D769550-BF75-EC47-AD49-04001C21589A}"/>
                  </a:ext>
                </a:extLst>
              </p:cNvPr>
              <p:cNvCxnSpPr>
                <a:cxnSpLocks/>
              </p:cNvCxnSpPr>
              <p:nvPr/>
            </p:nvCxnSpPr>
            <p:spPr>
              <a:xfrm>
                <a:off x="2997987" y="2632584"/>
                <a:ext cx="4150253" cy="3426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CCFA55A7-84F5-1848-9429-95FBABA48D1A}"/>
                  </a:ext>
                </a:extLst>
              </p:cNvPr>
              <p:cNvCxnSpPr>
                <a:cxnSpLocks/>
              </p:cNvCxnSpPr>
              <p:nvPr/>
            </p:nvCxnSpPr>
            <p:spPr>
              <a:xfrm>
                <a:off x="2986800" y="3766594"/>
                <a:ext cx="4161440" cy="2761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4747E56-D05E-EC4B-946D-6425839DD9CA}"/>
                  </a:ext>
                </a:extLst>
              </p:cNvPr>
              <p:cNvCxnSpPr>
                <a:cxnSpLocks/>
              </p:cNvCxnSpPr>
              <p:nvPr/>
            </p:nvCxnSpPr>
            <p:spPr>
              <a:xfrm>
                <a:off x="3012205" y="4974460"/>
                <a:ext cx="4124513" cy="114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9A3B2FAB-B8AB-E34D-B644-9D2A74E71104}"/>
                  </a:ext>
                </a:extLst>
              </p:cNvPr>
              <p:cNvSpPr txBox="1"/>
              <p:nvPr/>
            </p:nvSpPr>
            <p:spPr>
              <a:xfrm>
                <a:off x="2525157" y="1163486"/>
                <a:ext cx="68903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Time</a:t>
                </a:r>
              </a:p>
            </p:txBody>
          </p:sp>
          <p:sp>
            <p:nvSpPr>
              <p:cNvPr id="97" name="TextBox 96">
                <a:extLst>
                  <a:ext uri="{FF2B5EF4-FFF2-40B4-BE49-F238E27FC236}">
                    <a16:creationId xmlns:a16="http://schemas.microsoft.com/office/drawing/2014/main" id="{233BDBBA-0522-3E49-A31A-0806AFF0AA75}"/>
                  </a:ext>
                </a:extLst>
              </p:cNvPr>
              <p:cNvSpPr txBox="1"/>
              <p:nvPr/>
            </p:nvSpPr>
            <p:spPr>
              <a:xfrm>
                <a:off x="2525157" y="293669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i+1</a:t>
                </a:r>
              </a:p>
            </p:txBody>
          </p:sp>
          <p:sp>
            <p:nvSpPr>
              <p:cNvPr id="98" name="TextBox 97">
                <a:extLst>
                  <a:ext uri="{FF2B5EF4-FFF2-40B4-BE49-F238E27FC236}">
                    <a16:creationId xmlns:a16="http://schemas.microsoft.com/office/drawing/2014/main" id="{8710C221-5D20-D942-B5A5-2D6C4435C93D}"/>
                  </a:ext>
                </a:extLst>
              </p:cNvPr>
              <p:cNvSpPr txBox="1"/>
              <p:nvPr/>
            </p:nvSpPr>
            <p:spPr>
              <a:xfrm>
                <a:off x="2479124" y="1939663"/>
                <a:ext cx="350802"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T</a:t>
                </a:r>
                <a:r>
                  <a:rPr lang="en-US" baseline="-25000" dirty="0" err="1">
                    <a:latin typeface="Arial" panose="020B0604020202020204" pitchFamily="34" charset="0"/>
                    <a:cs typeface="Arial" panose="020B0604020202020204" pitchFamily="34" charset="0"/>
                  </a:rPr>
                  <a:t>i</a:t>
                </a:r>
                <a:endParaRPr lang="en-US" baseline="-25000" dirty="0">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4A15A5DF-9FFA-0349-BF3B-7A0A404B70B8}"/>
                  </a:ext>
                </a:extLst>
              </p:cNvPr>
              <p:cNvSpPr txBox="1"/>
              <p:nvPr/>
            </p:nvSpPr>
            <p:spPr>
              <a:xfrm>
                <a:off x="2539150" y="416865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i+2</a:t>
                </a:r>
              </a:p>
            </p:txBody>
          </p:sp>
        </p:grpSp>
        <p:grpSp>
          <p:nvGrpSpPr>
            <p:cNvPr id="100" name="Group 99">
              <a:extLst>
                <a:ext uri="{FF2B5EF4-FFF2-40B4-BE49-F238E27FC236}">
                  <a16:creationId xmlns:a16="http://schemas.microsoft.com/office/drawing/2014/main" id="{C0FABB88-068F-6D46-9731-BB0C1B5386A3}"/>
                </a:ext>
              </a:extLst>
            </p:cNvPr>
            <p:cNvGrpSpPr/>
            <p:nvPr/>
          </p:nvGrpSpPr>
          <p:grpSpPr>
            <a:xfrm>
              <a:off x="7611951" y="1665625"/>
              <a:ext cx="3678594" cy="890686"/>
              <a:chOff x="8083673" y="1413277"/>
              <a:chExt cx="3678594" cy="890686"/>
            </a:xfrm>
          </p:grpSpPr>
          <p:sp>
            <p:nvSpPr>
              <p:cNvPr id="101" name="Rectangle 100">
                <a:extLst>
                  <a:ext uri="{FF2B5EF4-FFF2-40B4-BE49-F238E27FC236}">
                    <a16:creationId xmlns:a16="http://schemas.microsoft.com/office/drawing/2014/main" id="{305C1481-6CDB-7940-995C-6DAB6031D8A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8758AE75-24C0-7D44-8771-516951963C0D}"/>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5938B0F4-F467-3246-B346-08CC9CE03761}"/>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6936DC9E-843A-3B4A-A7BB-2880B430C79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694908CE-F62E-C846-A7E8-DCBE971E5B3A}"/>
                </a:ext>
              </a:extLst>
            </p:cNvPr>
            <p:cNvGrpSpPr/>
            <p:nvPr/>
          </p:nvGrpSpPr>
          <p:grpSpPr>
            <a:xfrm>
              <a:off x="7479809" y="2746987"/>
              <a:ext cx="3678594" cy="890686"/>
              <a:chOff x="8083673" y="1413277"/>
              <a:chExt cx="3678594" cy="890686"/>
            </a:xfrm>
          </p:grpSpPr>
          <p:sp>
            <p:nvSpPr>
              <p:cNvPr id="106" name="Rectangle 105">
                <a:extLst>
                  <a:ext uri="{FF2B5EF4-FFF2-40B4-BE49-F238E27FC236}">
                    <a16:creationId xmlns:a16="http://schemas.microsoft.com/office/drawing/2014/main" id="{FE35895F-BA38-CA47-A8D6-A91B19A7F0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C947C9E-7592-504E-B8D5-82A63B8F2C28}"/>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D130B4DF-DD8C-CF4E-8469-C928EC2E9EFA}"/>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5FBE2DF4-4A13-8A4D-A5D5-1E2D0BCF35A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0" name="Group 109">
              <a:extLst>
                <a:ext uri="{FF2B5EF4-FFF2-40B4-BE49-F238E27FC236}">
                  <a16:creationId xmlns:a16="http://schemas.microsoft.com/office/drawing/2014/main" id="{1C1CF16E-AFB8-1D48-AA1A-B385BA84E99F}"/>
                </a:ext>
              </a:extLst>
            </p:cNvPr>
            <p:cNvGrpSpPr/>
            <p:nvPr/>
          </p:nvGrpSpPr>
          <p:grpSpPr>
            <a:xfrm>
              <a:off x="7417635" y="3951443"/>
              <a:ext cx="3678594" cy="890686"/>
              <a:chOff x="8083673" y="1413277"/>
              <a:chExt cx="3678594" cy="890686"/>
            </a:xfrm>
          </p:grpSpPr>
          <p:sp>
            <p:nvSpPr>
              <p:cNvPr id="111" name="Rectangle 110">
                <a:extLst>
                  <a:ext uri="{FF2B5EF4-FFF2-40B4-BE49-F238E27FC236}">
                    <a16:creationId xmlns:a16="http://schemas.microsoft.com/office/drawing/2014/main" id="{8FB36F18-64AF-C74E-8012-8D9F58F403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58CA6845-3747-1848-91EA-D2E3ECBA877E}"/>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D7D87D40-250A-EC42-8F9B-244343C2A3E8}"/>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743D447-3D9F-D343-B22E-E0C89D0D09E4}"/>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116" name="Oval 115">
            <a:extLst>
              <a:ext uri="{FF2B5EF4-FFF2-40B4-BE49-F238E27FC236}">
                <a16:creationId xmlns:a16="http://schemas.microsoft.com/office/drawing/2014/main" id="{DE796383-B89A-A343-A2E8-493828A42D7E}"/>
              </a:ext>
            </a:extLst>
          </p:cNvPr>
          <p:cNvSpPr/>
          <p:nvPr/>
        </p:nvSpPr>
        <p:spPr>
          <a:xfrm>
            <a:off x="6374982" y="2138057"/>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18" name="Oval 117">
            <a:extLst>
              <a:ext uri="{FF2B5EF4-FFF2-40B4-BE49-F238E27FC236}">
                <a16:creationId xmlns:a16="http://schemas.microsoft.com/office/drawing/2014/main" id="{16B944F3-4756-B74F-B6CD-ED7F6EA1C379}"/>
              </a:ext>
            </a:extLst>
          </p:cNvPr>
          <p:cNvSpPr/>
          <p:nvPr/>
        </p:nvSpPr>
        <p:spPr>
          <a:xfrm>
            <a:off x="6261871" y="323631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9" name="Oval 118">
            <a:extLst>
              <a:ext uri="{FF2B5EF4-FFF2-40B4-BE49-F238E27FC236}">
                <a16:creationId xmlns:a16="http://schemas.microsoft.com/office/drawing/2014/main" id="{A5C0A7EF-F864-8849-B303-9D8D662EE2C4}"/>
              </a:ext>
            </a:extLst>
          </p:cNvPr>
          <p:cNvSpPr/>
          <p:nvPr/>
        </p:nvSpPr>
        <p:spPr>
          <a:xfrm>
            <a:off x="4309489" y="318812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20" name="Oval 119">
            <a:extLst>
              <a:ext uri="{FF2B5EF4-FFF2-40B4-BE49-F238E27FC236}">
                <a16:creationId xmlns:a16="http://schemas.microsoft.com/office/drawing/2014/main" id="{073CD3F5-0C5F-C14D-A96E-49F6681F8B60}"/>
              </a:ext>
            </a:extLst>
          </p:cNvPr>
          <p:cNvSpPr/>
          <p:nvPr/>
        </p:nvSpPr>
        <p:spPr>
          <a:xfrm>
            <a:off x="6148724" y="447122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21" name="Oval 120">
            <a:extLst>
              <a:ext uri="{FF2B5EF4-FFF2-40B4-BE49-F238E27FC236}">
                <a16:creationId xmlns:a16="http://schemas.microsoft.com/office/drawing/2014/main" id="{4AFEEBF7-1DC7-FF4B-AF17-FFD93B717770}"/>
              </a:ext>
            </a:extLst>
          </p:cNvPr>
          <p:cNvSpPr/>
          <p:nvPr/>
        </p:nvSpPr>
        <p:spPr>
          <a:xfrm>
            <a:off x="4433516" y="207194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22" name="Oval 121">
            <a:extLst>
              <a:ext uri="{FF2B5EF4-FFF2-40B4-BE49-F238E27FC236}">
                <a16:creationId xmlns:a16="http://schemas.microsoft.com/office/drawing/2014/main" id="{FDA32DA0-15C6-B040-8B57-E41F554A92C0}"/>
              </a:ext>
            </a:extLst>
          </p:cNvPr>
          <p:cNvSpPr/>
          <p:nvPr/>
        </p:nvSpPr>
        <p:spPr>
          <a:xfrm>
            <a:off x="4216760" y="4443943"/>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24" name="TextBox 123">
            <a:extLst>
              <a:ext uri="{FF2B5EF4-FFF2-40B4-BE49-F238E27FC236}">
                <a16:creationId xmlns:a16="http://schemas.microsoft.com/office/drawing/2014/main" id="{77B1BE4F-44DD-7A46-876F-B370210AA964}"/>
              </a:ext>
            </a:extLst>
          </p:cNvPr>
          <p:cNvSpPr txBox="1"/>
          <p:nvPr/>
        </p:nvSpPr>
        <p:spPr>
          <a:xfrm>
            <a:off x="7394463" y="952146"/>
            <a:ext cx="1508105" cy="461665"/>
          </a:xfrm>
          <a:prstGeom prst="rect">
            <a:avLst/>
          </a:prstGeom>
          <a:noFill/>
        </p:spPr>
        <p:txBody>
          <a:bodyPr wrap="none" rtlCol="0">
            <a:spAutoFit/>
          </a:bodyPr>
          <a:lstStyle/>
          <a:p>
            <a:r>
              <a:rPr lang="en-US" sz="2400" dirty="0">
                <a:latin typeface="Candara" panose="020E0502030303020204" pitchFamily="34" charset="0"/>
              </a:rPr>
              <a:t>Attempts</a:t>
            </a:r>
            <a:r>
              <a:rPr lang="en-US" dirty="0"/>
              <a:t>: </a:t>
            </a:r>
          </a:p>
        </p:txBody>
      </p:sp>
      <p:sp>
        <p:nvSpPr>
          <p:cNvPr id="126" name="TextBox 125">
            <a:extLst>
              <a:ext uri="{FF2B5EF4-FFF2-40B4-BE49-F238E27FC236}">
                <a16:creationId xmlns:a16="http://schemas.microsoft.com/office/drawing/2014/main" id="{92DD690F-14D8-A642-AE7E-C92F84291CC2}"/>
              </a:ext>
            </a:extLst>
          </p:cNvPr>
          <p:cNvSpPr txBox="1"/>
          <p:nvPr/>
        </p:nvSpPr>
        <p:spPr>
          <a:xfrm>
            <a:off x="8711650" y="908895"/>
            <a:ext cx="349776" cy="523220"/>
          </a:xfrm>
          <a:prstGeom prst="rect">
            <a:avLst/>
          </a:prstGeom>
          <a:noFill/>
        </p:spPr>
        <p:txBody>
          <a:bodyPr wrap="none" rtlCol="0">
            <a:spAutoFit/>
          </a:bodyPr>
          <a:lstStyle/>
          <a:p>
            <a:r>
              <a:rPr lang="en-US" sz="2800" dirty="0">
                <a:solidFill>
                  <a:srgbClr val="FF0000"/>
                </a:solidFill>
                <a:latin typeface="Candara" panose="020E0502030303020204" pitchFamily="34" charset="0"/>
              </a:rPr>
              <a:t>2</a:t>
            </a:r>
          </a:p>
        </p:txBody>
      </p:sp>
      <p:graphicFrame>
        <p:nvGraphicFramePr>
          <p:cNvPr id="131" name="Table 131">
            <a:extLst>
              <a:ext uri="{FF2B5EF4-FFF2-40B4-BE49-F238E27FC236}">
                <a16:creationId xmlns:a16="http://schemas.microsoft.com/office/drawing/2014/main" id="{11C40379-90B4-B243-AB90-6BE2A9559061}"/>
              </a:ext>
            </a:extLst>
          </p:cNvPr>
          <p:cNvGraphicFramePr>
            <a:graphicFrameLocks noGrp="1"/>
          </p:cNvGraphicFramePr>
          <p:nvPr/>
        </p:nvGraphicFramePr>
        <p:xfrm>
          <a:off x="8988909" y="1801446"/>
          <a:ext cx="3084420" cy="4000380"/>
        </p:xfrm>
        <a:graphic>
          <a:graphicData uri="http://schemas.openxmlformats.org/drawingml/2006/table">
            <a:tbl>
              <a:tblPr firstRow="1" bandRow="1">
                <a:tableStyleId>{5940675A-B579-460E-94D1-54222C63F5DA}</a:tableStyleId>
              </a:tblPr>
              <a:tblGrid>
                <a:gridCol w="1542210">
                  <a:extLst>
                    <a:ext uri="{9D8B030D-6E8A-4147-A177-3AD203B41FA5}">
                      <a16:colId xmlns:a16="http://schemas.microsoft.com/office/drawing/2014/main" val="2463022565"/>
                    </a:ext>
                  </a:extLst>
                </a:gridCol>
                <a:gridCol w="1542210">
                  <a:extLst>
                    <a:ext uri="{9D8B030D-6E8A-4147-A177-3AD203B41FA5}">
                      <a16:colId xmlns:a16="http://schemas.microsoft.com/office/drawing/2014/main" val="1084358331"/>
                    </a:ext>
                  </a:extLst>
                </a:gridCol>
              </a:tblGrid>
              <a:tr h="400038">
                <a:tc>
                  <a:txBody>
                    <a:bodyPr/>
                    <a:lstStyle/>
                    <a:p>
                      <a:r>
                        <a:rPr lang="en-US" dirty="0">
                          <a:latin typeface="Candara" panose="020E0502030303020204" pitchFamily="34" charset="0"/>
                        </a:rPr>
                        <a:t>Mapped</a:t>
                      </a:r>
                    </a:p>
                  </a:txBody>
                  <a:tcPr/>
                </a:tc>
                <a:tc>
                  <a:txBody>
                    <a:bodyPr/>
                    <a:lstStyle/>
                    <a:p>
                      <a:r>
                        <a:rPr lang="en-US" dirty="0">
                          <a:latin typeface="Candara" panose="020E0502030303020204" pitchFamily="34" charset="0"/>
                        </a:rPr>
                        <a:t>Unmapped</a:t>
                      </a:r>
                    </a:p>
                  </a:txBody>
                  <a:tcPr/>
                </a:tc>
                <a:extLst>
                  <a:ext uri="{0D108BD9-81ED-4DB2-BD59-A6C34878D82A}">
                    <a16:rowId xmlns:a16="http://schemas.microsoft.com/office/drawing/2014/main" val="1352878452"/>
                  </a:ext>
                </a:extLst>
              </a:tr>
              <a:tr h="400038">
                <a:tc>
                  <a:txBody>
                    <a:bodyPr/>
                    <a:lstStyle/>
                    <a:p>
                      <a:endParaRPr lang="en-US" dirty="0"/>
                    </a:p>
                  </a:txBody>
                  <a:tcPr/>
                </a:tc>
                <a:tc>
                  <a:txBody>
                    <a:bodyPr/>
                    <a:lstStyle/>
                    <a:p>
                      <a:endParaRPr lang="en-US"/>
                    </a:p>
                  </a:txBody>
                  <a:tcPr/>
                </a:tc>
                <a:extLst>
                  <a:ext uri="{0D108BD9-81ED-4DB2-BD59-A6C34878D82A}">
                    <a16:rowId xmlns:a16="http://schemas.microsoft.com/office/drawing/2014/main" val="2988912544"/>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323068587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1417660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732966870"/>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516464492"/>
                  </a:ext>
                </a:extLst>
              </a:tr>
              <a:tr h="400038">
                <a:tc>
                  <a:txBody>
                    <a:bodyPr/>
                    <a:lstStyle/>
                    <a:p>
                      <a:endParaRPr lang="en-US"/>
                    </a:p>
                  </a:txBody>
                  <a:tcPr/>
                </a:tc>
                <a:tc>
                  <a:txBody>
                    <a:bodyPr/>
                    <a:lstStyle/>
                    <a:p>
                      <a:endParaRPr lang="en-US" dirty="0"/>
                    </a:p>
                  </a:txBody>
                  <a:tcPr/>
                </a:tc>
                <a:extLst>
                  <a:ext uri="{0D108BD9-81ED-4DB2-BD59-A6C34878D82A}">
                    <a16:rowId xmlns:a16="http://schemas.microsoft.com/office/drawing/2014/main" val="251828944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6525011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112262769"/>
                  </a:ext>
                </a:extLst>
              </a:tr>
              <a:tr h="40003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68681502"/>
                  </a:ext>
                </a:extLst>
              </a:tr>
            </a:tbl>
          </a:graphicData>
        </a:graphic>
      </p:graphicFrame>
      <p:sp>
        <p:nvSpPr>
          <p:cNvPr id="132" name="Oval 131">
            <a:extLst>
              <a:ext uri="{FF2B5EF4-FFF2-40B4-BE49-F238E27FC236}">
                <a16:creationId xmlns:a16="http://schemas.microsoft.com/office/drawing/2014/main" id="{C9D8D91F-4791-E749-BED6-0F891CB63334}"/>
              </a:ext>
            </a:extLst>
          </p:cNvPr>
          <p:cNvSpPr/>
          <p:nvPr/>
        </p:nvSpPr>
        <p:spPr>
          <a:xfrm>
            <a:off x="5221084" y="3202909"/>
            <a:ext cx="317785" cy="3351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p:txBody>
      </p:sp>
      <p:sp>
        <p:nvSpPr>
          <p:cNvPr id="133" name="Oval 132">
            <a:extLst>
              <a:ext uri="{FF2B5EF4-FFF2-40B4-BE49-F238E27FC236}">
                <a16:creationId xmlns:a16="http://schemas.microsoft.com/office/drawing/2014/main" id="{B4AF44FF-6450-6D43-A27D-4E46AFAD3121}"/>
              </a:ext>
            </a:extLst>
          </p:cNvPr>
          <p:cNvSpPr/>
          <p:nvPr/>
        </p:nvSpPr>
        <p:spPr>
          <a:xfrm>
            <a:off x="5202204" y="4413122"/>
            <a:ext cx="319083" cy="3365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p:txBody>
      </p:sp>
      <p:cxnSp>
        <p:nvCxnSpPr>
          <p:cNvPr id="135" name="Straight Arrow Connector 134">
            <a:extLst>
              <a:ext uri="{FF2B5EF4-FFF2-40B4-BE49-F238E27FC236}">
                <a16:creationId xmlns:a16="http://schemas.microsoft.com/office/drawing/2014/main" id="{47BCE91F-0EAF-3542-AD37-9057DB38BFE8}"/>
              </a:ext>
            </a:extLst>
          </p:cNvPr>
          <p:cNvCxnSpPr/>
          <p:nvPr/>
        </p:nvCxnSpPr>
        <p:spPr>
          <a:xfrm>
            <a:off x="4519246" y="2577624"/>
            <a:ext cx="0" cy="668082"/>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9E45B843-2A54-C348-8B63-126E276F6248}"/>
              </a:ext>
            </a:extLst>
          </p:cNvPr>
          <p:cNvCxnSpPr>
            <a:cxnSpLocks/>
            <a:endCxn id="132" idx="1"/>
          </p:cNvCxnSpPr>
          <p:nvPr/>
        </p:nvCxnSpPr>
        <p:spPr>
          <a:xfrm>
            <a:off x="4559582" y="2588367"/>
            <a:ext cx="708041" cy="663624"/>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777964CB-96F0-C849-89E4-BA5395A3E76B}"/>
              </a:ext>
            </a:extLst>
          </p:cNvPr>
          <p:cNvCxnSpPr>
            <a:cxnSpLocks/>
            <a:endCxn id="122" idx="0"/>
          </p:cNvCxnSpPr>
          <p:nvPr/>
        </p:nvCxnSpPr>
        <p:spPr>
          <a:xfrm flipH="1">
            <a:off x="4379144" y="3655647"/>
            <a:ext cx="988994" cy="788296"/>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26F4B309-2E66-1F43-8666-4163483EE322}"/>
              </a:ext>
            </a:extLst>
          </p:cNvPr>
          <p:cNvCxnSpPr>
            <a:cxnSpLocks/>
            <a:endCxn id="122" idx="0"/>
          </p:cNvCxnSpPr>
          <p:nvPr/>
        </p:nvCxnSpPr>
        <p:spPr>
          <a:xfrm flipH="1">
            <a:off x="4379144" y="3701182"/>
            <a:ext cx="42522" cy="742761"/>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a:extLst>
              <a:ext uri="{FF2B5EF4-FFF2-40B4-BE49-F238E27FC236}">
                <a16:creationId xmlns:a16="http://schemas.microsoft.com/office/drawing/2014/main" id="{9799101E-4C2E-D744-AFCC-E26BC95CAA93}"/>
              </a:ext>
            </a:extLst>
          </p:cNvPr>
          <p:cNvCxnSpPr>
            <a:cxnSpLocks/>
            <a:endCxn id="118" idx="0"/>
          </p:cNvCxnSpPr>
          <p:nvPr/>
        </p:nvCxnSpPr>
        <p:spPr>
          <a:xfrm flipH="1">
            <a:off x="6424255" y="2620468"/>
            <a:ext cx="49238" cy="615843"/>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AF4907C7-5A96-5D49-82E5-0AB0393FC5AF}"/>
              </a:ext>
            </a:extLst>
          </p:cNvPr>
          <p:cNvCxnSpPr>
            <a:cxnSpLocks/>
            <a:endCxn id="133" idx="7"/>
          </p:cNvCxnSpPr>
          <p:nvPr/>
        </p:nvCxnSpPr>
        <p:spPr>
          <a:xfrm flipH="1">
            <a:off x="5474558" y="3765110"/>
            <a:ext cx="872666" cy="697295"/>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67603E09-4613-D347-9773-68FC3EC9B87A}"/>
              </a:ext>
            </a:extLst>
          </p:cNvPr>
          <p:cNvCxnSpPr>
            <a:cxnSpLocks/>
          </p:cNvCxnSpPr>
          <p:nvPr/>
        </p:nvCxnSpPr>
        <p:spPr>
          <a:xfrm flipH="1">
            <a:off x="6339433" y="3732706"/>
            <a:ext cx="19920" cy="753389"/>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4" name="Curved Connector 153">
            <a:extLst>
              <a:ext uri="{FF2B5EF4-FFF2-40B4-BE49-F238E27FC236}">
                <a16:creationId xmlns:a16="http://schemas.microsoft.com/office/drawing/2014/main" id="{7600CF1B-94FC-634C-B1E0-35EDAB679B03}"/>
              </a:ext>
            </a:extLst>
          </p:cNvPr>
          <p:cNvCxnSpPr>
            <a:cxnSpLocks/>
            <a:stCxn id="112" idx="1"/>
            <a:endCxn id="102" idx="1"/>
          </p:cNvCxnSpPr>
          <p:nvPr/>
        </p:nvCxnSpPr>
        <p:spPr>
          <a:xfrm rot="10800000" flipH="1">
            <a:off x="4037680" y="2358175"/>
            <a:ext cx="194316" cy="2285818"/>
          </a:xfrm>
          <a:prstGeom prst="curvedConnector3">
            <a:avLst>
              <a:gd name="adj1" fmla="val -117643"/>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7" name="Curved Connector 156">
            <a:extLst>
              <a:ext uri="{FF2B5EF4-FFF2-40B4-BE49-F238E27FC236}">
                <a16:creationId xmlns:a16="http://schemas.microsoft.com/office/drawing/2014/main" id="{C2BA4608-A0C1-B845-BC02-64CD2E01F7AB}"/>
              </a:ext>
            </a:extLst>
          </p:cNvPr>
          <p:cNvCxnSpPr>
            <a:cxnSpLocks/>
            <a:stCxn id="111" idx="3"/>
            <a:endCxn id="116" idx="0"/>
          </p:cNvCxnSpPr>
          <p:nvPr/>
        </p:nvCxnSpPr>
        <p:spPr>
          <a:xfrm flipV="1">
            <a:off x="5775858" y="2138057"/>
            <a:ext cx="761508" cy="2520470"/>
          </a:xfrm>
          <a:prstGeom prst="curvedConnector4">
            <a:avLst>
              <a:gd name="adj1" fmla="val 39338"/>
              <a:gd name="adj2" fmla="val 109070"/>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71" name="Oval 170">
            <a:extLst>
              <a:ext uri="{FF2B5EF4-FFF2-40B4-BE49-F238E27FC236}">
                <a16:creationId xmlns:a16="http://schemas.microsoft.com/office/drawing/2014/main" id="{959DAF8C-5CF1-C54A-9726-8576516B7328}"/>
              </a:ext>
            </a:extLst>
          </p:cNvPr>
          <p:cNvSpPr/>
          <p:nvPr/>
        </p:nvSpPr>
        <p:spPr>
          <a:xfrm>
            <a:off x="9565137" y="4208650"/>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72" name="Oval 171">
            <a:extLst>
              <a:ext uri="{FF2B5EF4-FFF2-40B4-BE49-F238E27FC236}">
                <a16:creationId xmlns:a16="http://schemas.microsoft.com/office/drawing/2014/main" id="{2D585D16-FDB1-0E4B-9E1F-3C1CB57EAE3E}"/>
              </a:ext>
            </a:extLst>
          </p:cNvPr>
          <p:cNvSpPr/>
          <p:nvPr/>
        </p:nvSpPr>
        <p:spPr>
          <a:xfrm>
            <a:off x="11083787"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73" name="Oval 172">
            <a:extLst>
              <a:ext uri="{FF2B5EF4-FFF2-40B4-BE49-F238E27FC236}">
                <a16:creationId xmlns:a16="http://schemas.microsoft.com/office/drawing/2014/main" id="{5C81E376-CE67-A74D-8740-5D66B4094CE5}"/>
              </a:ext>
            </a:extLst>
          </p:cNvPr>
          <p:cNvSpPr/>
          <p:nvPr/>
        </p:nvSpPr>
        <p:spPr>
          <a:xfrm>
            <a:off x="9539577" y="3809127"/>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74" name="Oval 173">
            <a:extLst>
              <a:ext uri="{FF2B5EF4-FFF2-40B4-BE49-F238E27FC236}">
                <a16:creationId xmlns:a16="http://schemas.microsoft.com/office/drawing/2014/main" id="{9E371883-4DC7-3941-93B6-9A7CA57391A7}"/>
              </a:ext>
            </a:extLst>
          </p:cNvPr>
          <p:cNvSpPr/>
          <p:nvPr/>
        </p:nvSpPr>
        <p:spPr>
          <a:xfrm>
            <a:off x="9618561" y="5027672"/>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75" name="Oval 174">
            <a:extLst>
              <a:ext uri="{FF2B5EF4-FFF2-40B4-BE49-F238E27FC236}">
                <a16:creationId xmlns:a16="http://schemas.microsoft.com/office/drawing/2014/main" id="{63216AE6-58D0-0940-98CA-47C0AA661F8C}"/>
              </a:ext>
            </a:extLst>
          </p:cNvPr>
          <p:cNvSpPr/>
          <p:nvPr/>
        </p:nvSpPr>
        <p:spPr>
          <a:xfrm>
            <a:off x="9502207" y="302133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76" name="Oval 175">
            <a:extLst>
              <a:ext uri="{FF2B5EF4-FFF2-40B4-BE49-F238E27FC236}">
                <a16:creationId xmlns:a16="http://schemas.microsoft.com/office/drawing/2014/main" id="{ADD97746-0B76-4D44-880B-343911C75384}"/>
              </a:ext>
            </a:extLst>
          </p:cNvPr>
          <p:cNvSpPr/>
          <p:nvPr/>
        </p:nvSpPr>
        <p:spPr>
          <a:xfrm>
            <a:off x="9486384" y="262046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77" name="Oval 176">
            <a:extLst>
              <a:ext uri="{FF2B5EF4-FFF2-40B4-BE49-F238E27FC236}">
                <a16:creationId xmlns:a16="http://schemas.microsoft.com/office/drawing/2014/main" id="{728D6076-0800-2A48-BAD6-77E53C4334CE}"/>
              </a:ext>
            </a:extLst>
          </p:cNvPr>
          <p:cNvSpPr/>
          <p:nvPr/>
        </p:nvSpPr>
        <p:spPr>
          <a:xfrm>
            <a:off x="9486384"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78" name="Oval 177">
            <a:extLst>
              <a:ext uri="{FF2B5EF4-FFF2-40B4-BE49-F238E27FC236}">
                <a16:creationId xmlns:a16="http://schemas.microsoft.com/office/drawing/2014/main" id="{83D68CA8-07C6-B241-B06B-03159F943C89}"/>
              </a:ext>
            </a:extLst>
          </p:cNvPr>
          <p:cNvSpPr/>
          <p:nvPr/>
        </p:nvSpPr>
        <p:spPr>
          <a:xfrm>
            <a:off x="9544439" y="342718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79" name="Oval 178">
            <a:extLst>
              <a:ext uri="{FF2B5EF4-FFF2-40B4-BE49-F238E27FC236}">
                <a16:creationId xmlns:a16="http://schemas.microsoft.com/office/drawing/2014/main" id="{0DA2FB57-6C64-A140-A308-01C8C661A6EC}"/>
              </a:ext>
            </a:extLst>
          </p:cNvPr>
          <p:cNvSpPr/>
          <p:nvPr/>
        </p:nvSpPr>
        <p:spPr>
          <a:xfrm>
            <a:off x="9581624" y="463505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5723A2A2-4051-E947-8696-5C1781D7A2BC}"/>
              </a:ext>
            </a:extLst>
          </p:cNvPr>
          <p:cNvSpPr txBox="1"/>
          <p:nvPr/>
        </p:nvSpPr>
        <p:spPr>
          <a:xfrm>
            <a:off x="8711650" y="899743"/>
            <a:ext cx="309700" cy="523220"/>
          </a:xfrm>
          <a:prstGeom prst="rect">
            <a:avLst/>
          </a:prstGeom>
          <a:noFill/>
        </p:spPr>
        <p:txBody>
          <a:bodyPr wrap="none" rtlCol="0">
            <a:spAutoFit/>
          </a:bodyPr>
          <a:lstStyle/>
          <a:p>
            <a:r>
              <a:rPr lang="en-US" sz="2800" dirty="0">
                <a:solidFill>
                  <a:srgbClr val="FF0000"/>
                </a:solidFill>
                <a:latin typeface="Candara" panose="020E0502030303020204" pitchFamily="34" charset="0"/>
              </a:rPr>
              <a:t>1</a:t>
            </a:r>
          </a:p>
        </p:txBody>
      </p:sp>
      <p:sp>
        <p:nvSpPr>
          <p:cNvPr id="137" name="Oval 136">
            <a:extLst>
              <a:ext uri="{FF2B5EF4-FFF2-40B4-BE49-F238E27FC236}">
                <a16:creationId xmlns:a16="http://schemas.microsoft.com/office/drawing/2014/main" id="{FAFD0FB1-E045-AD4A-9529-59583356B352}"/>
              </a:ext>
            </a:extLst>
          </p:cNvPr>
          <p:cNvSpPr/>
          <p:nvPr/>
        </p:nvSpPr>
        <p:spPr>
          <a:xfrm>
            <a:off x="299266" y="1587122"/>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17" name="TextBox 116">
            <a:extLst>
              <a:ext uri="{FF2B5EF4-FFF2-40B4-BE49-F238E27FC236}">
                <a16:creationId xmlns:a16="http://schemas.microsoft.com/office/drawing/2014/main" id="{F195C6B2-D0F4-DB4A-94F5-2A25EA5FADB0}"/>
              </a:ext>
            </a:extLst>
          </p:cNvPr>
          <p:cNvSpPr txBox="1"/>
          <p:nvPr/>
        </p:nvSpPr>
        <p:spPr>
          <a:xfrm>
            <a:off x="1084265" y="1225178"/>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
        <p:nvSpPr>
          <p:cNvPr id="123" name="TextBox 122">
            <a:extLst>
              <a:ext uri="{FF2B5EF4-FFF2-40B4-BE49-F238E27FC236}">
                <a16:creationId xmlns:a16="http://schemas.microsoft.com/office/drawing/2014/main" id="{F2C3EA2A-6A8C-A146-AECF-CD3EED7270C2}"/>
              </a:ext>
            </a:extLst>
          </p:cNvPr>
          <p:cNvSpPr txBox="1"/>
          <p:nvPr/>
        </p:nvSpPr>
        <p:spPr>
          <a:xfrm>
            <a:off x="205381" y="2445977"/>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59547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4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3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3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4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3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4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3.125E-6 -4.81481E-6 L 0.55521 -0.08263 " pathEditMode="relative" rAng="0" ptsTypes="AA">
                                      <p:cBhvr>
                                        <p:cTn id="30" dur="2000" fill="hold"/>
                                        <p:tgtEl>
                                          <p:spTgt spid="119"/>
                                        </p:tgtEl>
                                        <p:attrNameLst>
                                          <p:attrName>ppt_x</p:attrName>
                                          <p:attrName>ppt_y</p:attrName>
                                        </p:attrNameLst>
                                      </p:cBhvr>
                                      <p:rCtr x="27760" y="-4144"/>
                                    </p:animMotion>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0" nodeType="clickEffect">
                                  <p:stCondLst>
                                    <p:cond delay="0"/>
                                  </p:stCondLst>
                                  <p:childTnLst>
                                    <p:animMotion origin="layout" path="M 3.95833E-6 4.81481E-6 L 0.47539 -0.02338 " pathEditMode="relative" rAng="0" ptsTypes="AA">
                                      <p:cBhvr>
                                        <p:cTn id="34" dur="2000" fill="hold"/>
                                        <p:tgtEl>
                                          <p:spTgt spid="132"/>
                                        </p:tgtEl>
                                        <p:attrNameLst>
                                          <p:attrName>ppt_x</p:attrName>
                                          <p:attrName>ppt_y</p:attrName>
                                        </p:attrNameLst>
                                      </p:cBhvr>
                                      <p:rCtr x="23763" y="-1181"/>
                                    </p:animMotion>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 0 L 0.39076 0.02338 " pathEditMode="relative" ptsTypes="AA">
                                      <p:cBhvr>
                                        <p:cTn id="38" dur="2000" fill="hold"/>
                                        <p:tgtEl>
                                          <p:spTgt spid="11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9" grpId="0" animBg="1"/>
      <p:bldP spid="126" grpId="0"/>
      <p:bldP spid="132" grpId="0" animBg="1"/>
      <p:bldP spid="1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1" name="Table 131">
            <a:extLst>
              <a:ext uri="{FF2B5EF4-FFF2-40B4-BE49-F238E27FC236}">
                <a16:creationId xmlns:a16="http://schemas.microsoft.com/office/drawing/2014/main" id="{11C40379-90B4-B243-AB90-6BE2A9559061}"/>
              </a:ext>
            </a:extLst>
          </p:cNvPr>
          <p:cNvGraphicFramePr>
            <a:graphicFrameLocks noGrp="1"/>
          </p:cNvGraphicFramePr>
          <p:nvPr/>
        </p:nvGraphicFramePr>
        <p:xfrm>
          <a:off x="8988909" y="1801446"/>
          <a:ext cx="3084420" cy="4000380"/>
        </p:xfrm>
        <a:graphic>
          <a:graphicData uri="http://schemas.openxmlformats.org/drawingml/2006/table">
            <a:tbl>
              <a:tblPr firstRow="1" bandRow="1">
                <a:tableStyleId>{5940675A-B579-460E-94D1-54222C63F5DA}</a:tableStyleId>
              </a:tblPr>
              <a:tblGrid>
                <a:gridCol w="1542210">
                  <a:extLst>
                    <a:ext uri="{9D8B030D-6E8A-4147-A177-3AD203B41FA5}">
                      <a16:colId xmlns:a16="http://schemas.microsoft.com/office/drawing/2014/main" val="2463022565"/>
                    </a:ext>
                  </a:extLst>
                </a:gridCol>
                <a:gridCol w="1542210">
                  <a:extLst>
                    <a:ext uri="{9D8B030D-6E8A-4147-A177-3AD203B41FA5}">
                      <a16:colId xmlns:a16="http://schemas.microsoft.com/office/drawing/2014/main" val="1084358331"/>
                    </a:ext>
                  </a:extLst>
                </a:gridCol>
              </a:tblGrid>
              <a:tr h="400038">
                <a:tc>
                  <a:txBody>
                    <a:bodyPr/>
                    <a:lstStyle/>
                    <a:p>
                      <a:r>
                        <a:rPr lang="en-US" dirty="0">
                          <a:latin typeface="Candara" panose="020E0502030303020204" pitchFamily="34" charset="0"/>
                        </a:rPr>
                        <a:t>Mapped</a:t>
                      </a:r>
                    </a:p>
                  </a:txBody>
                  <a:tcPr/>
                </a:tc>
                <a:tc>
                  <a:txBody>
                    <a:bodyPr/>
                    <a:lstStyle/>
                    <a:p>
                      <a:r>
                        <a:rPr lang="en-US" dirty="0">
                          <a:latin typeface="Candara" panose="020E0502030303020204" pitchFamily="34" charset="0"/>
                        </a:rPr>
                        <a:t>Unmapped</a:t>
                      </a:r>
                    </a:p>
                  </a:txBody>
                  <a:tcPr/>
                </a:tc>
                <a:extLst>
                  <a:ext uri="{0D108BD9-81ED-4DB2-BD59-A6C34878D82A}">
                    <a16:rowId xmlns:a16="http://schemas.microsoft.com/office/drawing/2014/main" val="1352878452"/>
                  </a:ext>
                </a:extLst>
              </a:tr>
              <a:tr h="400038">
                <a:tc>
                  <a:txBody>
                    <a:bodyPr/>
                    <a:lstStyle/>
                    <a:p>
                      <a:endParaRPr lang="en-US" dirty="0"/>
                    </a:p>
                  </a:txBody>
                  <a:tcPr/>
                </a:tc>
                <a:tc>
                  <a:txBody>
                    <a:bodyPr/>
                    <a:lstStyle/>
                    <a:p>
                      <a:endParaRPr lang="en-US"/>
                    </a:p>
                  </a:txBody>
                  <a:tcPr/>
                </a:tc>
                <a:extLst>
                  <a:ext uri="{0D108BD9-81ED-4DB2-BD59-A6C34878D82A}">
                    <a16:rowId xmlns:a16="http://schemas.microsoft.com/office/drawing/2014/main" val="2988912544"/>
                  </a:ext>
                </a:extLst>
              </a:tr>
              <a:tr h="400038">
                <a:tc>
                  <a:txBody>
                    <a:bodyPr/>
                    <a:lstStyle/>
                    <a:p>
                      <a:endParaRPr lang="en-US"/>
                    </a:p>
                  </a:txBody>
                  <a:tcPr/>
                </a:tc>
                <a:tc>
                  <a:txBody>
                    <a:bodyPr/>
                    <a:lstStyle/>
                    <a:p>
                      <a:endParaRPr lang="en-US" dirty="0"/>
                    </a:p>
                  </a:txBody>
                  <a:tcPr/>
                </a:tc>
                <a:extLst>
                  <a:ext uri="{0D108BD9-81ED-4DB2-BD59-A6C34878D82A}">
                    <a16:rowId xmlns:a16="http://schemas.microsoft.com/office/drawing/2014/main" val="323068587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1417660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732966870"/>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516464492"/>
                  </a:ext>
                </a:extLst>
              </a:tr>
              <a:tr h="400038">
                <a:tc>
                  <a:txBody>
                    <a:bodyPr/>
                    <a:lstStyle/>
                    <a:p>
                      <a:endParaRPr lang="en-US"/>
                    </a:p>
                  </a:txBody>
                  <a:tcPr/>
                </a:tc>
                <a:tc>
                  <a:txBody>
                    <a:bodyPr/>
                    <a:lstStyle/>
                    <a:p>
                      <a:endParaRPr lang="en-US" dirty="0"/>
                    </a:p>
                  </a:txBody>
                  <a:tcPr/>
                </a:tc>
                <a:extLst>
                  <a:ext uri="{0D108BD9-81ED-4DB2-BD59-A6C34878D82A}">
                    <a16:rowId xmlns:a16="http://schemas.microsoft.com/office/drawing/2014/main" val="251828944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6525011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112262769"/>
                  </a:ext>
                </a:extLst>
              </a:tr>
              <a:tr h="40003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68681502"/>
                  </a:ext>
                </a:extLst>
              </a:tr>
            </a:tbl>
          </a:graphicData>
        </a:graphic>
      </p:graphicFrame>
      <p:sp>
        <p:nvSpPr>
          <p:cNvPr id="2" name="Title 1">
            <a:extLst>
              <a:ext uri="{FF2B5EF4-FFF2-40B4-BE49-F238E27FC236}">
                <a16:creationId xmlns:a16="http://schemas.microsoft.com/office/drawing/2014/main" id="{20077AA1-73BE-6442-9745-9EB8E428CB9E}"/>
              </a:ext>
            </a:extLst>
          </p:cNvPr>
          <p:cNvSpPr>
            <a:spLocks noGrp="1"/>
          </p:cNvSpPr>
          <p:nvPr>
            <p:ph type="title"/>
          </p:nvPr>
        </p:nvSpPr>
        <p:spPr/>
        <p:txBody>
          <a:bodyPr/>
          <a:lstStyle/>
          <a:p>
            <a:r>
              <a:rPr lang="en-US" dirty="0" err="1"/>
              <a:t>PathSeeker</a:t>
            </a:r>
            <a:r>
              <a:rPr lang="en-US" dirty="0"/>
              <a:t> in action</a:t>
            </a:r>
          </a:p>
        </p:txBody>
      </p:sp>
      <p:sp>
        <p:nvSpPr>
          <p:cNvPr id="3" name="Slide Number Placeholder 2">
            <a:extLst>
              <a:ext uri="{FF2B5EF4-FFF2-40B4-BE49-F238E27FC236}">
                <a16:creationId xmlns:a16="http://schemas.microsoft.com/office/drawing/2014/main" id="{57C3736A-783B-D741-98C7-0B0E912E5B95}"/>
              </a:ext>
            </a:extLst>
          </p:cNvPr>
          <p:cNvSpPr>
            <a:spLocks noGrp="1"/>
          </p:cNvSpPr>
          <p:nvPr>
            <p:ph type="sldNum" sz="quarter" idx="12"/>
          </p:nvPr>
        </p:nvSpPr>
        <p:spPr/>
        <p:txBody>
          <a:bodyPr/>
          <a:lstStyle/>
          <a:p>
            <a:fld id="{86E00D81-A243-204E-9897-44BD133A87DB}" type="slidenum">
              <a:rPr lang="en-US" smtClean="0"/>
              <a:t>32</a:t>
            </a:fld>
            <a:endParaRPr lang="en-US" dirty="0"/>
          </a:p>
        </p:txBody>
      </p:sp>
      <p:grpSp>
        <p:nvGrpSpPr>
          <p:cNvPr id="75" name="Group 74">
            <a:extLst>
              <a:ext uri="{FF2B5EF4-FFF2-40B4-BE49-F238E27FC236}">
                <a16:creationId xmlns:a16="http://schemas.microsoft.com/office/drawing/2014/main" id="{1CB9E869-6AE8-0A46-A49D-9C8849733028}"/>
              </a:ext>
            </a:extLst>
          </p:cNvPr>
          <p:cNvGrpSpPr/>
          <p:nvPr/>
        </p:nvGrpSpPr>
        <p:grpSpPr>
          <a:xfrm>
            <a:off x="305023" y="1062743"/>
            <a:ext cx="868869" cy="2475320"/>
            <a:chOff x="366807" y="2496126"/>
            <a:chExt cx="1055232" cy="3006249"/>
          </a:xfrm>
        </p:grpSpPr>
        <p:sp>
          <p:nvSpPr>
            <p:cNvPr id="7" name="Oval 6">
              <a:extLst>
                <a:ext uri="{FF2B5EF4-FFF2-40B4-BE49-F238E27FC236}">
                  <a16:creationId xmlns:a16="http://schemas.microsoft.com/office/drawing/2014/main" id="{214A422C-5D34-C74B-9334-A2D1A935B83B}"/>
                </a:ext>
              </a:extLst>
            </p:cNvPr>
            <p:cNvSpPr/>
            <p:nvPr/>
          </p:nvSpPr>
          <p:spPr>
            <a:xfrm>
              <a:off x="396442" y="452151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E32DDCA3-8419-704A-82FD-CBDED0688041}"/>
                </a:ext>
              </a:extLst>
            </p:cNvPr>
            <p:cNvSpPr/>
            <p:nvPr/>
          </p:nvSpPr>
          <p:spPr>
            <a:xfrm>
              <a:off x="761234" y="249612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9722F383-BDB2-FB4C-8CE9-C8578F000C8C}"/>
                </a:ext>
              </a:extLst>
            </p:cNvPr>
            <p:cNvSpPr/>
            <p:nvPr/>
          </p:nvSpPr>
          <p:spPr>
            <a:xfrm>
              <a:off x="366807" y="3120627"/>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DCDF050E-524C-7742-9955-1C1DFC8C713C}"/>
                </a:ext>
              </a:extLst>
            </p:cNvPr>
            <p:cNvSpPr/>
            <p:nvPr/>
          </p:nvSpPr>
          <p:spPr>
            <a:xfrm>
              <a:off x="1027612" y="312441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41650FC-F931-744F-9436-A3967195732D}"/>
                </a:ext>
              </a:extLst>
            </p:cNvPr>
            <p:cNvSpPr/>
            <p:nvPr/>
          </p:nvSpPr>
          <p:spPr>
            <a:xfrm>
              <a:off x="378355" y="382757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59B5643A-FC84-AB45-AC35-10F11C813E56}"/>
                </a:ext>
              </a:extLst>
            </p:cNvPr>
            <p:cNvSpPr/>
            <p:nvPr/>
          </p:nvSpPr>
          <p:spPr>
            <a:xfrm>
              <a:off x="784719" y="5086391"/>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8F4E0736-27A8-4749-A30E-B6708ECF9BCD}"/>
                </a:ext>
              </a:extLst>
            </p:cNvPr>
            <p:cNvCxnSpPr>
              <a:stCxn id="8" idx="4"/>
              <a:endCxn id="9" idx="0"/>
            </p:cNvCxnSpPr>
            <p:nvPr/>
          </p:nvCxnSpPr>
          <p:spPr>
            <a:xfrm flipH="1">
              <a:off x="564020" y="2912110"/>
              <a:ext cx="394427" cy="2085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A83B5C4-D70B-2F4B-8D81-6A8175BB3D38}"/>
                </a:ext>
              </a:extLst>
            </p:cNvPr>
            <p:cNvCxnSpPr>
              <a:stCxn id="8" idx="4"/>
              <a:endCxn id="10" idx="0"/>
            </p:cNvCxnSpPr>
            <p:nvPr/>
          </p:nvCxnSpPr>
          <p:spPr>
            <a:xfrm>
              <a:off x="958447" y="2912110"/>
              <a:ext cx="266378" cy="212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C65753C-EA29-934B-BCCF-A79BC3F87C37}"/>
                </a:ext>
              </a:extLst>
            </p:cNvPr>
            <p:cNvCxnSpPr>
              <a:cxnSpLocks/>
              <a:stCxn id="9" idx="4"/>
              <a:endCxn id="11" idx="0"/>
            </p:cNvCxnSpPr>
            <p:nvPr/>
          </p:nvCxnSpPr>
          <p:spPr>
            <a:xfrm>
              <a:off x="564021" y="3536611"/>
              <a:ext cx="11548" cy="290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742C948-749C-7949-897A-0A28F0EC8016}"/>
                </a:ext>
              </a:extLst>
            </p:cNvPr>
            <p:cNvCxnSpPr>
              <a:cxnSpLocks/>
              <a:stCxn id="11" idx="4"/>
              <a:endCxn id="7" idx="0"/>
            </p:cNvCxnSpPr>
            <p:nvPr/>
          </p:nvCxnSpPr>
          <p:spPr>
            <a:xfrm>
              <a:off x="575569" y="4243556"/>
              <a:ext cx="18087" cy="27796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E5FB9D65-A092-A24A-AC70-308CDFF2CC9D}"/>
                </a:ext>
              </a:extLst>
            </p:cNvPr>
            <p:cNvSpPr/>
            <p:nvPr/>
          </p:nvSpPr>
          <p:spPr>
            <a:xfrm>
              <a:off x="1027612" y="3834394"/>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518E49F5-E148-224C-88AC-76250BFB5394}"/>
                </a:ext>
              </a:extLst>
            </p:cNvPr>
            <p:cNvCxnSpPr>
              <a:cxnSpLocks/>
              <a:stCxn id="10" idx="4"/>
              <a:endCxn id="38" idx="0"/>
            </p:cNvCxnSpPr>
            <p:nvPr/>
          </p:nvCxnSpPr>
          <p:spPr>
            <a:xfrm>
              <a:off x="1224826" y="3540396"/>
              <a:ext cx="0" cy="293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32382AF0-2825-3B43-89B9-24136299C2D6}"/>
                </a:ext>
              </a:extLst>
            </p:cNvPr>
            <p:cNvCxnSpPr>
              <a:cxnSpLocks/>
              <a:stCxn id="7" idx="4"/>
              <a:endCxn id="15" idx="1"/>
            </p:cNvCxnSpPr>
            <p:nvPr/>
          </p:nvCxnSpPr>
          <p:spPr>
            <a:xfrm>
              <a:off x="593656" y="4937500"/>
              <a:ext cx="248825" cy="209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Curved Connector 49">
              <a:extLst>
                <a:ext uri="{FF2B5EF4-FFF2-40B4-BE49-F238E27FC236}">
                  <a16:creationId xmlns:a16="http://schemas.microsoft.com/office/drawing/2014/main" id="{2F428D7E-1D17-824A-BDEF-FEC5696F2E20}"/>
                </a:ext>
              </a:extLst>
            </p:cNvPr>
            <p:cNvCxnSpPr>
              <a:stCxn id="15" idx="0"/>
              <a:endCxn id="11" idx="6"/>
            </p:cNvCxnSpPr>
            <p:nvPr/>
          </p:nvCxnSpPr>
          <p:spPr>
            <a:xfrm rot="16200000" flipV="1">
              <a:off x="351945" y="4456402"/>
              <a:ext cx="1050827" cy="20915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2" name="Curved Connector 51">
              <a:extLst>
                <a:ext uri="{FF2B5EF4-FFF2-40B4-BE49-F238E27FC236}">
                  <a16:creationId xmlns:a16="http://schemas.microsoft.com/office/drawing/2014/main" id="{B3A504E4-170A-C14F-AEFF-158F9A2F2405}"/>
                </a:ext>
              </a:extLst>
            </p:cNvPr>
            <p:cNvCxnSpPr>
              <a:stCxn id="7" idx="2"/>
              <a:endCxn id="11" idx="2"/>
            </p:cNvCxnSpPr>
            <p:nvPr/>
          </p:nvCxnSpPr>
          <p:spPr>
            <a:xfrm rot="10800000">
              <a:off x="378356" y="4035564"/>
              <a:ext cx="18087" cy="693944"/>
            </a:xfrm>
            <a:prstGeom prst="curvedConnector3">
              <a:avLst>
                <a:gd name="adj1" fmla="val 866065"/>
              </a:avLst>
            </a:prstGeom>
            <a:ln>
              <a:tailEnd type="triangle"/>
            </a:ln>
          </p:spPr>
          <p:style>
            <a:lnRef idx="1">
              <a:schemeClr val="dk1"/>
            </a:lnRef>
            <a:fillRef idx="0">
              <a:schemeClr val="dk1"/>
            </a:fillRef>
            <a:effectRef idx="0">
              <a:schemeClr val="dk1"/>
            </a:effectRef>
            <a:fontRef idx="minor">
              <a:schemeClr val="tx1"/>
            </a:fontRef>
          </p:style>
        </p:cxnSp>
        <p:cxnSp>
          <p:nvCxnSpPr>
            <p:cNvPr id="54" name="Curved Connector 53">
              <a:extLst>
                <a:ext uri="{FF2B5EF4-FFF2-40B4-BE49-F238E27FC236}">
                  <a16:creationId xmlns:a16="http://schemas.microsoft.com/office/drawing/2014/main" id="{07FC40AB-BABF-2948-A7BA-3839DE3BE778}"/>
                </a:ext>
              </a:extLst>
            </p:cNvPr>
            <p:cNvCxnSpPr>
              <a:stCxn id="10" idx="7"/>
              <a:endCxn id="8" idx="6"/>
            </p:cNvCxnSpPr>
            <p:nvPr/>
          </p:nvCxnSpPr>
          <p:spPr>
            <a:xfrm rot="16200000" flipV="1">
              <a:off x="1019363" y="2840417"/>
              <a:ext cx="481213" cy="208616"/>
            </a:xfrm>
            <a:prstGeom prst="curvedConnector2">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grpSp>
      <p:sp>
        <p:nvSpPr>
          <p:cNvPr id="76" name="TextBox 75">
            <a:extLst>
              <a:ext uri="{FF2B5EF4-FFF2-40B4-BE49-F238E27FC236}">
                <a16:creationId xmlns:a16="http://schemas.microsoft.com/office/drawing/2014/main" id="{254C408A-53FD-9048-A7F6-B36C9E573A80}"/>
              </a:ext>
            </a:extLst>
          </p:cNvPr>
          <p:cNvSpPr txBox="1"/>
          <p:nvPr/>
        </p:nvSpPr>
        <p:spPr>
          <a:xfrm>
            <a:off x="171226" y="3786893"/>
            <a:ext cx="19672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 DFG of a loop</a:t>
            </a:r>
          </a:p>
        </p:txBody>
      </p:sp>
      <p:grpSp>
        <p:nvGrpSpPr>
          <p:cNvPr id="78" name="Group 77">
            <a:extLst>
              <a:ext uri="{FF2B5EF4-FFF2-40B4-BE49-F238E27FC236}">
                <a16:creationId xmlns:a16="http://schemas.microsoft.com/office/drawing/2014/main" id="{B6AC87D8-26CC-FF46-A512-4983D2B64FBD}"/>
              </a:ext>
            </a:extLst>
          </p:cNvPr>
          <p:cNvGrpSpPr/>
          <p:nvPr/>
        </p:nvGrpSpPr>
        <p:grpSpPr>
          <a:xfrm>
            <a:off x="228399" y="4445861"/>
            <a:ext cx="2959644" cy="940185"/>
            <a:chOff x="760402" y="4038081"/>
            <a:chExt cx="4043218" cy="978971"/>
          </a:xfrm>
        </p:grpSpPr>
        <p:grpSp>
          <p:nvGrpSpPr>
            <p:cNvPr id="80" name="Group 79">
              <a:extLst>
                <a:ext uri="{FF2B5EF4-FFF2-40B4-BE49-F238E27FC236}">
                  <a16:creationId xmlns:a16="http://schemas.microsoft.com/office/drawing/2014/main" id="{F869C103-3E34-964F-B189-473AB916CB65}"/>
                </a:ext>
              </a:extLst>
            </p:cNvPr>
            <p:cNvGrpSpPr/>
            <p:nvPr/>
          </p:nvGrpSpPr>
          <p:grpSpPr>
            <a:xfrm>
              <a:off x="760402" y="4038081"/>
              <a:ext cx="4043218" cy="978971"/>
              <a:chOff x="212898" y="4038081"/>
              <a:chExt cx="5185202" cy="1255476"/>
            </a:xfrm>
          </p:grpSpPr>
          <p:grpSp>
            <p:nvGrpSpPr>
              <p:cNvPr id="82" name="Group 81">
                <a:extLst>
                  <a:ext uri="{FF2B5EF4-FFF2-40B4-BE49-F238E27FC236}">
                    <a16:creationId xmlns:a16="http://schemas.microsoft.com/office/drawing/2014/main" id="{C3CF71B3-EDCA-704A-8BA5-5BA6AF19C2D8}"/>
                  </a:ext>
                </a:extLst>
              </p:cNvPr>
              <p:cNvGrpSpPr/>
              <p:nvPr/>
            </p:nvGrpSpPr>
            <p:grpSpPr>
              <a:xfrm>
                <a:off x="212898" y="4038081"/>
                <a:ext cx="2450068" cy="1201749"/>
                <a:chOff x="7968766" y="963418"/>
                <a:chExt cx="2450068" cy="1201749"/>
              </a:xfrm>
            </p:grpSpPr>
            <p:cxnSp>
              <p:nvCxnSpPr>
                <p:cNvPr id="87" name="Straight Arrow Connector 86">
                  <a:extLst>
                    <a:ext uri="{FF2B5EF4-FFF2-40B4-BE49-F238E27FC236}">
                      <a16:creationId xmlns:a16="http://schemas.microsoft.com/office/drawing/2014/main" id="{14223CDD-E741-DA4D-A0EF-6DE37D302217}"/>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8" name="Rectangle 87">
                  <a:extLst>
                    <a:ext uri="{FF2B5EF4-FFF2-40B4-BE49-F238E27FC236}">
                      <a16:creationId xmlns:a16="http://schemas.microsoft.com/office/drawing/2014/main" id="{96DBFDE4-1E51-D246-9319-07F2DC31C43A}"/>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2</a:t>
                  </a:r>
                </a:p>
              </p:txBody>
            </p:sp>
            <p:sp>
              <p:nvSpPr>
                <p:cNvPr id="89" name="Rectangle 88">
                  <a:extLst>
                    <a:ext uri="{FF2B5EF4-FFF2-40B4-BE49-F238E27FC236}">
                      <a16:creationId xmlns:a16="http://schemas.microsoft.com/office/drawing/2014/main" id="{713B99E4-EEA3-EA46-B587-46EBCF96AED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83" name="Group 82">
                <a:extLst>
                  <a:ext uri="{FF2B5EF4-FFF2-40B4-BE49-F238E27FC236}">
                    <a16:creationId xmlns:a16="http://schemas.microsoft.com/office/drawing/2014/main" id="{40CE0FB0-D374-DB47-8DD7-2738F4633648}"/>
                  </a:ext>
                </a:extLst>
              </p:cNvPr>
              <p:cNvGrpSpPr/>
              <p:nvPr/>
            </p:nvGrpSpPr>
            <p:grpSpPr>
              <a:xfrm>
                <a:off x="2948032" y="4091808"/>
                <a:ext cx="2450068" cy="1201749"/>
                <a:chOff x="7968766" y="963418"/>
                <a:chExt cx="2450068" cy="1201749"/>
              </a:xfrm>
            </p:grpSpPr>
            <p:cxnSp>
              <p:nvCxnSpPr>
                <p:cNvPr id="84" name="Straight Arrow Connector 83">
                  <a:extLst>
                    <a:ext uri="{FF2B5EF4-FFF2-40B4-BE49-F238E27FC236}">
                      <a16:creationId xmlns:a16="http://schemas.microsoft.com/office/drawing/2014/main" id="{52136142-0526-4344-9A1B-5E2237B52170}"/>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5" name="Rectangle 84">
                  <a:extLst>
                    <a:ext uri="{FF2B5EF4-FFF2-40B4-BE49-F238E27FC236}">
                      <a16:creationId xmlns:a16="http://schemas.microsoft.com/office/drawing/2014/main" id="{4DDBC3F7-5B48-BF46-A012-D9F5BDEF44A9}"/>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4</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3C759941-A726-CD4A-9B42-3D1EEC39164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3</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cxnSp>
          <p:nvCxnSpPr>
            <p:cNvPr id="81" name="Straight Arrow Connector 80">
              <a:extLst>
                <a:ext uri="{FF2B5EF4-FFF2-40B4-BE49-F238E27FC236}">
                  <a16:creationId xmlns:a16="http://schemas.microsoft.com/office/drawing/2014/main" id="{66D7358F-14E3-9840-8B09-EC23669AC20F}"/>
                </a:ext>
              </a:extLst>
            </p:cNvPr>
            <p:cNvCxnSpPr/>
            <p:nvPr/>
          </p:nvCxnSpPr>
          <p:spPr>
            <a:xfrm>
              <a:off x="2613244" y="4574441"/>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grpSp>
      <p:sp>
        <p:nvSpPr>
          <p:cNvPr id="90" name="TextBox 89">
            <a:extLst>
              <a:ext uri="{FF2B5EF4-FFF2-40B4-BE49-F238E27FC236}">
                <a16:creationId xmlns:a16="http://schemas.microsoft.com/office/drawing/2014/main" id="{45ED6F9D-7F0B-274C-A124-F56945D2D937}"/>
              </a:ext>
            </a:extLst>
          </p:cNvPr>
          <p:cNvSpPr txBox="1"/>
          <p:nvPr/>
        </p:nvSpPr>
        <p:spPr>
          <a:xfrm>
            <a:off x="433663" y="5574634"/>
            <a:ext cx="189898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 Target CGRA</a:t>
            </a:r>
          </a:p>
        </p:txBody>
      </p:sp>
      <p:grpSp>
        <p:nvGrpSpPr>
          <p:cNvPr id="115" name="Group 114">
            <a:extLst>
              <a:ext uri="{FF2B5EF4-FFF2-40B4-BE49-F238E27FC236}">
                <a16:creationId xmlns:a16="http://schemas.microsoft.com/office/drawing/2014/main" id="{3EA76A84-F975-6D41-8026-189BEBC5BF09}"/>
              </a:ext>
            </a:extLst>
          </p:cNvPr>
          <p:cNvGrpSpPr/>
          <p:nvPr/>
        </p:nvGrpSpPr>
        <p:grpSpPr>
          <a:xfrm>
            <a:off x="3350755" y="1432115"/>
            <a:ext cx="4669116" cy="4001490"/>
            <a:chOff x="6730710" y="1158583"/>
            <a:chExt cx="4669116" cy="4001490"/>
          </a:xfrm>
        </p:grpSpPr>
        <p:grpSp>
          <p:nvGrpSpPr>
            <p:cNvPr id="91" name="Group 90">
              <a:extLst>
                <a:ext uri="{FF2B5EF4-FFF2-40B4-BE49-F238E27FC236}">
                  <a16:creationId xmlns:a16="http://schemas.microsoft.com/office/drawing/2014/main" id="{A0ABACAA-CC2B-FC45-9A4A-B66DEC3D5FA0}"/>
                </a:ext>
              </a:extLst>
            </p:cNvPr>
            <p:cNvGrpSpPr/>
            <p:nvPr/>
          </p:nvGrpSpPr>
          <p:grpSpPr>
            <a:xfrm>
              <a:off x="6730710" y="1158583"/>
              <a:ext cx="4669116" cy="4001490"/>
              <a:chOff x="2479124" y="1163486"/>
              <a:chExt cx="4669116" cy="4001490"/>
            </a:xfrm>
          </p:grpSpPr>
          <p:cxnSp>
            <p:nvCxnSpPr>
              <p:cNvPr id="92" name="Straight Arrow Connector 91">
                <a:extLst>
                  <a:ext uri="{FF2B5EF4-FFF2-40B4-BE49-F238E27FC236}">
                    <a16:creationId xmlns:a16="http://schemas.microsoft.com/office/drawing/2014/main" id="{1C210D8D-0A20-6646-8BAA-B91CBF0C4598}"/>
                  </a:ext>
                </a:extLst>
              </p:cNvPr>
              <p:cNvCxnSpPr>
                <a:cxnSpLocks/>
              </p:cNvCxnSpPr>
              <p:nvPr/>
            </p:nvCxnSpPr>
            <p:spPr>
              <a:xfrm>
                <a:off x="2997987" y="1509341"/>
                <a:ext cx="0" cy="3655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D769550-BF75-EC47-AD49-04001C21589A}"/>
                  </a:ext>
                </a:extLst>
              </p:cNvPr>
              <p:cNvCxnSpPr>
                <a:cxnSpLocks/>
              </p:cNvCxnSpPr>
              <p:nvPr/>
            </p:nvCxnSpPr>
            <p:spPr>
              <a:xfrm>
                <a:off x="2997987" y="2632584"/>
                <a:ext cx="4150253" cy="3426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CCFA55A7-84F5-1848-9429-95FBABA48D1A}"/>
                  </a:ext>
                </a:extLst>
              </p:cNvPr>
              <p:cNvCxnSpPr>
                <a:cxnSpLocks/>
              </p:cNvCxnSpPr>
              <p:nvPr/>
            </p:nvCxnSpPr>
            <p:spPr>
              <a:xfrm>
                <a:off x="2986800" y="3766594"/>
                <a:ext cx="4161440" cy="2761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4747E56-D05E-EC4B-946D-6425839DD9CA}"/>
                  </a:ext>
                </a:extLst>
              </p:cNvPr>
              <p:cNvCxnSpPr>
                <a:cxnSpLocks/>
              </p:cNvCxnSpPr>
              <p:nvPr/>
            </p:nvCxnSpPr>
            <p:spPr>
              <a:xfrm>
                <a:off x="3012205" y="4974460"/>
                <a:ext cx="4124513" cy="114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9A3B2FAB-B8AB-E34D-B644-9D2A74E71104}"/>
                  </a:ext>
                </a:extLst>
              </p:cNvPr>
              <p:cNvSpPr txBox="1"/>
              <p:nvPr/>
            </p:nvSpPr>
            <p:spPr>
              <a:xfrm>
                <a:off x="2525157" y="1163486"/>
                <a:ext cx="68903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Time</a:t>
                </a:r>
              </a:p>
            </p:txBody>
          </p:sp>
          <p:sp>
            <p:nvSpPr>
              <p:cNvPr id="97" name="TextBox 96">
                <a:extLst>
                  <a:ext uri="{FF2B5EF4-FFF2-40B4-BE49-F238E27FC236}">
                    <a16:creationId xmlns:a16="http://schemas.microsoft.com/office/drawing/2014/main" id="{233BDBBA-0522-3E49-A31A-0806AFF0AA75}"/>
                  </a:ext>
                </a:extLst>
              </p:cNvPr>
              <p:cNvSpPr txBox="1"/>
              <p:nvPr/>
            </p:nvSpPr>
            <p:spPr>
              <a:xfrm>
                <a:off x="2525157" y="293669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i+1</a:t>
                </a:r>
              </a:p>
            </p:txBody>
          </p:sp>
          <p:sp>
            <p:nvSpPr>
              <p:cNvPr id="98" name="TextBox 97">
                <a:extLst>
                  <a:ext uri="{FF2B5EF4-FFF2-40B4-BE49-F238E27FC236}">
                    <a16:creationId xmlns:a16="http://schemas.microsoft.com/office/drawing/2014/main" id="{8710C221-5D20-D942-B5A5-2D6C4435C93D}"/>
                  </a:ext>
                </a:extLst>
              </p:cNvPr>
              <p:cNvSpPr txBox="1"/>
              <p:nvPr/>
            </p:nvSpPr>
            <p:spPr>
              <a:xfrm>
                <a:off x="2479124" y="1939663"/>
                <a:ext cx="350802"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T</a:t>
                </a:r>
                <a:r>
                  <a:rPr lang="en-US" baseline="-25000" dirty="0" err="1">
                    <a:latin typeface="Arial" panose="020B0604020202020204" pitchFamily="34" charset="0"/>
                    <a:cs typeface="Arial" panose="020B0604020202020204" pitchFamily="34" charset="0"/>
                  </a:rPr>
                  <a:t>i</a:t>
                </a:r>
                <a:endParaRPr lang="en-US" baseline="-25000" dirty="0">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4A15A5DF-9FFA-0349-BF3B-7A0A404B70B8}"/>
                  </a:ext>
                </a:extLst>
              </p:cNvPr>
              <p:cNvSpPr txBox="1"/>
              <p:nvPr/>
            </p:nvSpPr>
            <p:spPr>
              <a:xfrm>
                <a:off x="2539150" y="416865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i+2</a:t>
                </a:r>
              </a:p>
            </p:txBody>
          </p:sp>
        </p:grpSp>
        <p:grpSp>
          <p:nvGrpSpPr>
            <p:cNvPr id="100" name="Group 99">
              <a:extLst>
                <a:ext uri="{FF2B5EF4-FFF2-40B4-BE49-F238E27FC236}">
                  <a16:creationId xmlns:a16="http://schemas.microsoft.com/office/drawing/2014/main" id="{C0FABB88-068F-6D46-9731-BB0C1B5386A3}"/>
                </a:ext>
              </a:extLst>
            </p:cNvPr>
            <p:cNvGrpSpPr/>
            <p:nvPr/>
          </p:nvGrpSpPr>
          <p:grpSpPr>
            <a:xfrm>
              <a:off x="7611951" y="1665625"/>
              <a:ext cx="3678594" cy="890686"/>
              <a:chOff x="8083673" y="1413277"/>
              <a:chExt cx="3678594" cy="890686"/>
            </a:xfrm>
          </p:grpSpPr>
          <p:sp>
            <p:nvSpPr>
              <p:cNvPr id="101" name="Rectangle 100">
                <a:extLst>
                  <a:ext uri="{FF2B5EF4-FFF2-40B4-BE49-F238E27FC236}">
                    <a16:creationId xmlns:a16="http://schemas.microsoft.com/office/drawing/2014/main" id="{305C1481-6CDB-7940-995C-6DAB6031D8A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8758AE75-24C0-7D44-8771-516951963C0D}"/>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5938B0F4-F467-3246-B346-08CC9CE03761}"/>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6936DC9E-843A-3B4A-A7BB-2880B430C79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694908CE-F62E-C846-A7E8-DCBE971E5B3A}"/>
                </a:ext>
              </a:extLst>
            </p:cNvPr>
            <p:cNvGrpSpPr/>
            <p:nvPr/>
          </p:nvGrpSpPr>
          <p:grpSpPr>
            <a:xfrm>
              <a:off x="7479809" y="2746987"/>
              <a:ext cx="3678594" cy="890686"/>
              <a:chOff x="8083673" y="1413277"/>
              <a:chExt cx="3678594" cy="890686"/>
            </a:xfrm>
          </p:grpSpPr>
          <p:sp>
            <p:nvSpPr>
              <p:cNvPr id="106" name="Rectangle 105">
                <a:extLst>
                  <a:ext uri="{FF2B5EF4-FFF2-40B4-BE49-F238E27FC236}">
                    <a16:creationId xmlns:a16="http://schemas.microsoft.com/office/drawing/2014/main" id="{FE35895F-BA38-CA47-A8D6-A91B19A7F0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C947C9E-7592-504E-B8D5-82A63B8F2C28}"/>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D130B4DF-DD8C-CF4E-8469-C928EC2E9EFA}"/>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5FBE2DF4-4A13-8A4D-A5D5-1E2D0BCF35A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0" name="Group 109">
              <a:extLst>
                <a:ext uri="{FF2B5EF4-FFF2-40B4-BE49-F238E27FC236}">
                  <a16:creationId xmlns:a16="http://schemas.microsoft.com/office/drawing/2014/main" id="{1C1CF16E-AFB8-1D48-AA1A-B385BA84E99F}"/>
                </a:ext>
              </a:extLst>
            </p:cNvPr>
            <p:cNvGrpSpPr/>
            <p:nvPr/>
          </p:nvGrpSpPr>
          <p:grpSpPr>
            <a:xfrm>
              <a:off x="7417635" y="3951443"/>
              <a:ext cx="3678594" cy="890686"/>
              <a:chOff x="8083673" y="1413277"/>
              <a:chExt cx="3678594" cy="890686"/>
            </a:xfrm>
          </p:grpSpPr>
          <p:sp>
            <p:nvSpPr>
              <p:cNvPr id="111" name="Rectangle 110">
                <a:extLst>
                  <a:ext uri="{FF2B5EF4-FFF2-40B4-BE49-F238E27FC236}">
                    <a16:creationId xmlns:a16="http://schemas.microsoft.com/office/drawing/2014/main" id="{8FB36F18-64AF-C74E-8012-8D9F58F403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58CA6845-3747-1848-91EA-D2E3ECBA877E}"/>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D7D87D40-250A-EC42-8F9B-244343C2A3E8}"/>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743D447-3D9F-D343-B22E-E0C89D0D09E4}"/>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116" name="Oval 115">
            <a:extLst>
              <a:ext uri="{FF2B5EF4-FFF2-40B4-BE49-F238E27FC236}">
                <a16:creationId xmlns:a16="http://schemas.microsoft.com/office/drawing/2014/main" id="{DE796383-B89A-A343-A2E8-493828A42D7E}"/>
              </a:ext>
            </a:extLst>
          </p:cNvPr>
          <p:cNvSpPr/>
          <p:nvPr/>
        </p:nvSpPr>
        <p:spPr>
          <a:xfrm>
            <a:off x="6374982" y="2138057"/>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18" name="Oval 117">
            <a:extLst>
              <a:ext uri="{FF2B5EF4-FFF2-40B4-BE49-F238E27FC236}">
                <a16:creationId xmlns:a16="http://schemas.microsoft.com/office/drawing/2014/main" id="{16B944F3-4756-B74F-B6CD-ED7F6EA1C379}"/>
              </a:ext>
            </a:extLst>
          </p:cNvPr>
          <p:cNvSpPr/>
          <p:nvPr/>
        </p:nvSpPr>
        <p:spPr>
          <a:xfrm>
            <a:off x="11098782" y="3403393"/>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9" name="Oval 118">
            <a:extLst>
              <a:ext uri="{FF2B5EF4-FFF2-40B4-BE49-F238E27FC236}">
                <a16:creationId xmlns:a16="http://schemas.microsoft.com/office/drawing/2014/main" id="{A5C0A7EF-F864-8849-B303-9D8D662EE2C4}"/>
              </a:ext>
            </a:extLst>
          </p:cNvPr>
          <p:cNvSpPr/>
          <p:nvPr/>
        </p:nvSpPr>
        <p:spPr>
          <a:xfrm>
            <a:off x="11083787" y="263890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20" name="Oval 119">
            <a:extLst>
              <a:ext uri="{FF2B5EF4-FFF2-40B4-BE49-F238E27FC236}">
                <a16:creationId xmlns:a16="http://schemas.microsoft.com/office/drawing/2014/main" id="{073CD3F5-0C5F-C14D-A96E-49F6681F8B60}"/>
              </a:ext>
            </a:extLst>
          </p:cNvPr>
          <p:cNvSpPr/>
          <p:nvPr/>
        </p:nvSpPr>
        <p:spPr>
          <a:xfrm>
            <a:off x="6148724" y="447122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21" name="Oval 120">
            <a:extLst>
              <a:ext uri="{FF2B5EF4-FFF2-40B4-BE49-F238E27FC236}">
                <a16:creationId xmlns:a16="http://schemas.microsoft.com/office/drawing/2014/main" id="{4AFEEBF7-1DC7-FF4B-AF17-FFD93B717770}"/>
              </a:ext>
            </a:extLst>
          </p:cNvPr>
          <p:cNvSpPr/>
          <p:nvPr/>
        </p:nvSpPr>
        <p:spPr>
          <a:xfrm>
            <a:off x="4433516" y="207194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22" name="Oval 121">
            <a:extLst>
              <a:ext uri="{FF2B5EF4-FFF2-40B4-BE49-F238E27FC236}">
                <a16:creationId xmlns:a16="http://schemas.microsoft.com/office/drawing/2014/main" id="{FDA32DA0-15C6-B040-8B57-E41F554A92C0}"/>
              </a:ext>
            </a:extLst>
          </p:cNvPr>
          <p:cNvSpPr/>
          <p:nvPr/>
        </p:nvSpPr>
        <p:spPr>
          <a:xfrm>
            <a:off x="4216760" y="4443943"/>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24" name="TextBox 123">
            <a:extLst>
              <a:ext uri="{FF2B5EF4-FFF2-40B4-BE49-F238E27FC236}">
                <a16:creationId xmlns:a16="http://schemas.microsoft.com/office/drawing/2014/main" id="{77B1BE4F-44DD-7A46-876F-B370210AA964}"/>
              </a:ext>
            </a:extLst>
          </p:cNvPr>
          <p:cNvSpPr txBox="1"/>
          <p:nvPr/>
        </p:nvSpPr>
        <p:spPr>
          <a:xfrm>
            <a:off x="7394463" y="952146"/>
            <a:ext cx="1508105" cy="461665"/>
          </a:xfrm>
          <a:prstGeom prst="rect">
            <a:avLst/>
          </a:prstGeom>
          <a:noFill/>
        </p:spPr>
        <p:txBody>
          <a:bodyPr wrap="none" rtlCol="0">
            <a:spAutoFit/>
          </a:bodyPr>
          <a:lstStyle/>
          <a:p>
            <a:r>
              <a:rPr lang="en-US" sz="2400" dirty="0">
                <a:latin typeface="Candara" panose="020E0502030303020204" pitchFamily="34" charset="0"/>
              </a:rPr>
              <a:t>Attempts</a:t>
            </a:r>
            <a:r>
              <a:rPr lang="en-US" dirty="0"/>
              <a:t>: </a:t>
            </a:r>
          </a:p>
        </p:txBody>
      </p:sp>
      <p:sp>
        <p:nvSpPr>
          <p:cNvPr id="126" name="TextBox 125">
            <a:extLst>
              <a:ext uri="{FF2B5EF4-FFF2-40B4-BE49-F238E27FC236}">
                <a16:creationId xmlns:a16="http://schemas.microsoft.com/office/drawing/2014/main" id="{92DD690F-14D8-A642-AE7E-C92F84291CC2}"/>
              </a:ext>
            </a:extLst>
          </p:cNvPr>
          <p:cNvSpPr txBox="1"/>
          <p:nvPr/>
        </p:nvSpPr>
        <p:spPr>
          <a:xfrm>
            <a:off x="8711650" y="908895"/>
            <a:ext cx="349776" cy="523220"/>
          </a:xfrm>
          <a:prstGeom prst="rect">
            <a:avLst/>
          </a:prstGeom>
          <a:noFill/>
        </p:spPr>
        <p:txBody>
          <a:bodyPr wrap="none" rtlCol="0">
            <a:spAutoFit/>
          </a:bodyPr>
          <a:lstStyle/>
          <a:p>
            <a:r>
              <a:rPr lang="en-US" sz="2800" dirty="0">
                <a:solidFill>
                  <a:srgbClr val="FF0000"/>
                </a:solidFill>
                <a:latin typeface="Candara" panose="020E0502030303020204" pitchFamily="34" charset="0"/>
              </a:rPr>
              <a:t>2</a:t>
            </a:r>
          </a:p>
        </p:txBody>
      </p:sp>
      <p:sp>
        <p:nvSpPr>
          <p:cNvPr id="132" name="Oval 131">
            <a:extLst>
              <a:ext uri="{FF2B5EF4-FFF2-40B4-BE49-F238E27FC236}">
                <a16:creationId xmlns:a16="http://schemas.microsoft.com/office/drawing/2014/main" id="{C9D8D91F-4791-E749-BED6-0F891CB63334}"/>
              </a:ext>
            </a:extLst>
          </p:cNvPr>
          <p:cNvSpPr/>
          <p:nvPr/>
        </p:nvSpPr>
        <p:spPr>
          <a:xfrm>
            <a:off x="11102203" y="3020519"/>
            <a:ext cx="317785" cy="3351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p:txBody>
      </p:sp>
      <p:sp>
        <p:nvSpPr>
          <p:cNvPr id="133" name="Oval 132">
            <a:extLst>
              <a:ext uri="{FF2B5EF4-FFF2-40B4-BE49-F238E27FC236}">
                <a16:creationId xmlns:a16="http://schemas.microsoft.com/office/drawing/2014/main" id="{B4AF44FF-6450-6D43-A27D-4E46AFAD3121}"/>
              </a:ext>
            </a:extLst>
          </p:cNvPr>
          <p:cNvSpPr/>
          <p:nvPr/>
        </p:nvSpPr>
        <p:spPr>
          <a:xfrm>
            <a:off x="5202204" y="4413122"/>
            <a:ext cx="319083" cy="3365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p:txBody>
      </p:sp>
      <p:cxnSp>
        <p:nvCxnSpPr>
          <p:cNvPr id="154" name="Curved Connector 153">
            <a:extLst>
              <a:ext uri="{FF2B5EF4-FFF2-40B4-BE49-F238E27FC236}">
                <a16:creationId xmlns:a16="http://schemas.microsoft.com/office/drawing/2014/main" id="{7600CF1B-94FC-634C-B1E0-35EDAB679B03}"/>
              </a:ext>
            </a:extLst>
          </p:cNvPr>
          <p:cNvCxnSpPr>
            <a:cxnSpLocks/>
            <a:stCxn id="112" idx="1"/>
            <a:endCxn id="102" idx="1"/>
          </p:cNvCxnSpPr>
          <p:nvPr/>
        </p:nvCxnSpPr>
        <p:spPr>
          <a:xfrm rot="10800000" flipH="1">
            <a:off x="4037680" y="2358175"/>
            <a:ext cx="194316" cy="2285818"/>
          </a:xfrm>
          <a:prstGeom prst="curvedConnector3">
            <a:avLst>
              <a:gd name="adj1" fmla="val -117643"/>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7" name="Curved Connector 156">
            <a:extLst>
              <a:ext uri="{FF2B5EF4-FFF2-40B4-BE49-F238E27FC236}">
                <a16:creationId xmlns:a16="http://schemas.microsoft.com/office/drawing/2014/main" id="{C2BA4608-A0C1-B845-BC02-64CD2E01F7AB}"/>
              </a:ext>
            </a:extLst>
          </p:cNvPr>
          <p:cNvCxnSpPr>
            <a:cxnSpLocks/>
            <a:stCxn id="111" idx="3"/>
            <a:endCxn id="116" idx="0"/>
          </p:cNvCxnSpPr>
          <p:nvPr/>
        </p:nvCxnSpPr>
        <p:spPr>
          <a:xfrm flipV="1">
            <a:off x="5775858" y="2138057"/>
            <a:ext cx="761508" cy="2520470"/>
          </a:xfrm>
          <a:prstGeom prst="curvedConnector4">
            <a:avLst>
              <a:gd name="adj1" fmla="val 39338"/>
              <a:gd name="adj2" fmla="val 109070"/>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71" name="Oval 170">
            <a:extLst>
              <a:ext uri="{FF2B5EF4-FFF2-40B4-BE49-F238E27FC236}">
                <a16:creationId xmlns:a16="http://schemas.microsoft.com/office/drawing/2014/main" id="{959DAF8C-5CF1-C54A-9726-8576516B7328}"/>
              </a:ext>
            </a:extLst>
          </p:cNvPr>
          <p:cNvSpPr/>
          <p:nvPr/>
        </p:nvSpPr>
        <p:spPr>
          <a:xfrm>
            <a:off x="9565137" y="4208650"/>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72" name="Oval 171">
            <a:extLst>
              <a:ext uri="{FF2B5EF4-FFF2-40B4-BE49-F238E27FC236}">
                <a16:creationId xmlns:a16="http://schemas.microsoft.com/office/drawing/2014/main" id="{2D585D16-FDB1-0E4B-9E1F-3C1CB57EAE3E}"/>
              </a:ext>
            </a:extLst>
          </p:cNvPr>
          <p:cNvSpPr/>
          <p:nvPr/>
        </p:nvSpPr>
        <p:spPr>
          <a:xfrm>
            <a:off x="11083787"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73" name="Oval 172">
            <a:extLst>
              <a:ext uri="{FF2B5EF4-FFF2-40B4-BE49-F238E27FC236}">
                <a16:creationId xmlns:a16="http://schemas.microsoft.com/office/drawing/2014/main" id="{5C81E376-CE67-A74D-8740-5D66B4094CE5}"/>
              </a:ext>
            </a:extLst>
          </p:cNvPr>
          <p:cNvSpPr/>
          <p:nvPr/>
        </p:nvSpPr>
        <p:spPr>
          <a:xfrm>
            <a:off x="9539577" y="3809127"/>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74" name="Oval 173">
            <a:extLst>
              <a:ext uri="{FF2B5EF4-FFF2-40B4-BE49-F238E27FC236}">
                <a16:creationId xmlns:a16="http://schemas.microsoft.com/office/drawing/2014/main" id="{9E371883-4DC7-3941-93B6-9A7CA57391A7}"/>
              </a:ext>
            </a:extLst>
          </p:cNvPr>
          <p:cNvSpPr/>
          <p:nvPr/>
        </p:nvSpPr>
        <p:spPr>
          <a:xfrm>
            <a:off x="9618561" y="5027672"/>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75" name="Oval 174">
            <a:extLst>
              <a:ext uri="{FF2B5EF4-FFF2-40B4-BE49-F238E27FC236}">
                <a16:creationId xmlns:a16="http://schemas.microsoft.com/office/drawing/2014/main" id="{63216AE6-58D0-0940-98CA-47C0AA661F8C}"/>
              </a:ext>
            </a:extLst>
          </p:cNvPr>
          <p:cNvSpPr/>
          <p:nvPr/>
        </p:nvSpPr>
        <p:spPr>
          <a:xfrm>
            <a:off x="9502207" y="302133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76" name="Oval 175">
            <a:extLst>
              <a:ext uri="{FF2B5EF4-FFF2-40B4-BE49-F238E27FC236}">
                <a16:creationId xmlns:a16="http://schemas.microsoft.com/office/drawing/2014/main" id="{ADD97746-0B76-4D44-880B-343911C75384}"/>
              </a:ext>
            </a:extLst>
          </p:cNvPr>
          <p:cNvSpPr/>
          <p:nvPr/>
        </p:nvSpPr>
        <p:spPr>
          <a:xfrm>
            <a:off x="9486384" y="262046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77" name="Oval 176">
            <a:extLst>
              <a:ext uri="{FF2B5EF4-FFF2-40B4-BE49-F238E27FC236}">
                <a16:creationId xmlns:a16="http://schemas.microsoft.com/office/drawing/2014/main" id="{728D6076-0800-2A48-BAD6-77E53C4334CE}"/>
              </a:ext>
            </a:extLst>
          </p:cNvPr>
          <p:cNvSpPr/>
          <p:nvPr/>
        </p:nvSpPr>
        <p:spPr>
          <a:xfrm>
            <a:off x="9486384"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78" name="Oval 177">
            <a:extLst>
              <a:ext uri="{FF2B5EF4-FFF2-40B4-BE49-F238E27FC236}">
                <a16:creationId xmlns:a16="http://schemas.microsoft.com/office/drawing/2014/main" id="{83D68CA8-07C6-B241-B06B-03159F943C89}"/>
              </a:ext>
            </a:extLst>
          </p:cNvPr>
          <p:cNvSpPr/>
          <p:nvPr/>
        </p:nvSpPr>
        <p:spPr>
          <a:xfrm>
            <a:off x="9544439" y="342718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79" name="Oval 178">
            <a:extLst>
              <a:ext uri="{FF2B5EF4-FFF2-40B4-BE49-F238E27FC236}">
                <a16:creationId xmlns:a16="http://schemas.microsoft.com/office/drawing/2014/main" id="{0DA2FB57-6C64-A140-A308-01C8C661A6EC}"/>
              </a:ext>
            </a:extLst>
          </p:cNvPr>
          <p:cNvSpPr/>
          <p:nvPr/>
        </p:nvSpPr>
        <p:spPr>
          <a:xfrm>
            <a:off x="9581624" y="463505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37" name="Oval 136">
            <a:extLst>
              <a:ext uri="{FF2B5EF4-FFF2-40B4-BE49-F238E27FC236}">
                <a16:creationId xmlns:a16="http://schemas.microsoft.com/office/drawing/2014/main" id="{FAFD0FB1-E045-AD4A-9529-59583356B352}"/>
              </a:ext>
            </a:extLst>
          </p:cNvPr>
          <p:cNvSpPr/>
          <p:nvPr/>
        </p:nvSpPr>
        <p:spPr>
          <a:xfrm>
            <a:off x="299266" y="1587122"/>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7F0189E0-DAA8-164B-BCD5-1B4CB21C6C51}"/>
              </a:ext>
            </a:extLst>
          </p:cNvPr>
          <p:cNvCxnSpPr/>
          <p:nvPr/>
        </p:nvCxnSpPr>
        <p:spPr>
          <a:xfrm>
            <a:off x="4541528" y="2620468"/>
            <a:ext cx="0" cy="625238"/>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B350688-588E-7E41-9070-CFAA419FA5F4}"/>
              </a:ext>
            </a:extLst>
          </p:cNvPr>
          <p:cNvCxnSpPr/>
          <p:nvPr/>
        </p:nvCxnSpPr>
        <p:spPr>
          <a:xfrm>
            <a:off x="4541528" y="2577624"/>
            <a:ext cx="979759" cy="668082"/>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0211342-7E99-2942-8E35-E88218BE1788}"/>
              </a:ext>
            </a:extLst>
          </p:cNvPr>
          <p:cNvCxnSpPr>
            <a:endCxn id="122" idx="0"/>
          </p:cNvCxnSpPr>
          <p:nvPr/>
        </p:nvCxnSpPr>
        <p:spPr>
          <a:xfrm flipH="1">
            <a:off x="4379144" y="3745911"/>
            <a:ext cx="54372" cy="698032"/>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C9387A0A-C31E-864F-AE52-2D6794094E41}"/>
              </a:ext>
            </a:extLst>
          </p:cNvPr>
          <p:cNvCxnSpPr>
            <a:cxnSpLocks/>
            <a:endCxn id="122" idx="7"/>
          </p:cNvCxnSpPr>
          <p:nvPr/>
        </p:nvCxnSpPr>
        <p:spPr>
          <a:xfrm flipH="1">
            <a:off x="4493967" y="3745911"/>
            <a:ext cx="876056" cy="748193"/>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77DA41ED-65F6-CF4D-8D1A-2E70A228724D}"/>
              </a:ext>
            </a:extLst>
          </p:cNvPr>
          <p:cNvCxnSpPr/>
          <p:nvPr/>
        </p:nvCxnSpPr>
        <p:spPr>
          <a:xfrm>
            <a:off x="6537366" y="2633025"/>
            <a:ext cx="857097" cy="61268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58CC888-4B24-D148-93F6-0D2B42DDCB60}"/>
              </a:ext>
            </a:extLst>
          </p:cNvPr>
          <p:cNvCxnSpPr>
            <a:cxnSpLocks/>
            <a:endCxn id="133" idx="0"/>
          </p:cNvCxnSpPr>
          <p:nvPr/>
        </p:nvCxnSpPr>
        <p:spPr>
          <a:xfrm flipH="1">
            <a:off x="5361746" y="3701436"/>
            <a:ext cx="995222" cy="711686"/>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26D1E700-108D-ED4D-98E2-5DCB55FE2C8D}"/>
              </a:ext>
            </a:extLst>
          </p:cNvPr>
          <p:cNvCxnSpPr>
            <a:cxnSpLocks/>
            <a:endCxn id="120" idx="7"/>
          </p:cNvCxnSpPr>
          <p:nvPr/>
        </p:nvCxnSpPr>
        <p:spPr>
          <a:xfrm>
            <a:off x="6337067" y="3698634"/>
            <a:ext cx="88864" cy="822751"/>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E0036F56-6E65-1D43-93E9-CCDB156D8C47}"/>
              </a:ext>
            </a:extLst>
          </p:cNvPr>
          <p:cNvCxnSpPr>
            <a:endCxn id="122" idx="7"/>
          </p:cNvCxnSpPr>
          <p:nvPr/>
        </p:nvCxnSpPr>
        <p:spPr>
          <a:xfrm flipH="1">
            <a:off x="4493967" y="3769706"/>
            <a:ext cx="2900496" cy="72439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E01B49EA-2A5E-8244-9459-417DFAEA3E9F}"/>
              </a:ext>
            </a:extLst>
          </p:cNvPr>
          <p:cNvSpPr txBox="1"/>
          <p:nvPr/>
        </p:nvSpPr>
        <p:spPr>
          <a:xfrm>
            <a:off x="1084265" y="1225178"/>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
        <p:nvSpPr>
          <p:cNvPr id="123" name="TextBox 122">
            <a:extLst>
              <a:ext uri="{FF2B5EF4-FFF2-40B4-BE49-F238E27FC236}">
                <a16:creationId xmlns:a16="http://schemas.microsoft.com/office/drawing/2014/main" id="{14CC60C4-A6EC-994E-8A47-36D3CEE7647A}"/>
              </a:ext>
            </a:extLst>
          </p:cNvPr>
          <p:cNvSpPr txBox="1"/>
          <p:nvPr/>
        </p:nvSpPr>
        <p:spPr>
          <a:xfrm>
            <a:off x="205381" y="2445977"/>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cxnSp>
        <p:nvCxnSpPr>
          <p:cNvPr id="125" name="Straight Arrow Connector 124">
            <a:extLst>
              <a:ext uri="{FF2B5EF4-FFF2-40B4-BE49-F238E27FC236}">
                <a16:creationId xmlns:a16="http://schemas.microsoft.com/office/drawing/2014/main" id="{A16B1762-C8B9-824B-B84B-3907C059577D}"/>
              </a:ext>
            </a:extLst>
          </p:cNvPr>
          <p:cNvCxnSpPr>
            <a:cxnSpLocks/>
          </p:cNvCxnSpPr>
          <p:nvPr/>
        </p:nvCxnSpPr>
        <p:spPr>
          <a:xfrm flipH="1">
            <a:off x="6424255" y="2620468"/>
            <a:ext cx="49238" cy="615843"/>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783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55847 0.0794 " pathEditMode="relative" ptsTypes="AA">
                                      <p:cBhvr>
                                        <p:cTn id="6" dur="2000" fill="hold"/>
                                        <p:tgtEl>
                                          <p:spTgt spid="119"/>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 0 L -0.48151 0.03356 " pathEditMode="relative" ptsTypes="AA">
                                      <p:cBhvr>
                                        <p:cTn id="10" dur="2000" fill="hold"/>
                                        <p:tgtEl>
                                          <p:spTgt spid="132"/>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2.29167E-6 3.7037E-6 L -0.39649 -0.01945 " pathEditMode="relative" rAng="0" ptsTypes="AA">
                                      <p:cBhvr>
                                        <p:cTn id="14" dur="2000" fill="hold"/>
                                        <p:tgtEl>
                                          <p:spTgt spid="118"/>
                                        </p:tgtEl>
                                        <p:attrNameLst>
                                          <p:attrName>ppt_x</p:attrName>
                                          <p:attrName>ppt_y</p:attrName>
                                        </p:attrNameLst>
                                      </p:cBhvr>
                                      <p:rCtr x="-19831" y="-972"/>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grpId="0" nodeType="clickEffect">
                                  <p:stCondLst>
                                    <p:cond delay="0"/>
                                  </p:stCondLst>
                                  <p:childTnLst>
                                    <p:animMotion origin="layout" path="M 0 0 L -0.31771 0.14769 " pathEditMode="relative" ptsTypes="AA">
                                      <p:cBhvr>
                                        <p:cTn id="36" dur="2000" fill="hold"/>
                                        <p:tgtEl>
                                          <p:spTgt spid="172"/>
                                        </p:tgtEl>
                                        <p:attrNameLst>
                                          <p:attrName>ppt_x</p:attrName>
                                          <p:attrName>ppt_y</p:attrName>
                                        </p:attrNameLst>
                                      </p:cBhvr>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9" grpId="0" animBg="1"/>
      <p:bldP spid="132" grpId="0" animBg="1"/>
      <p:bldP spid="17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7AA1-73BE-6442-9745-9EB8E428CB9E}"/>
              </a:ext>
            </a:extLst>
          </p:cNvPr>
          <p:cNvSpPr>
            <a:spLocks noGrp="1"/>
          </p:cNvSpPr>
          <p:nvPr>
            <p:ph type="title"/>
          </p:nvPr>
        </p:nvSpPr>
        <p:spPr/>
        <p:txBody>
          <a:bodyPr/>
          <a:lstStyle/>
          <a:p>
            <a:r>
              <a:rPr lang="en-US" dirty="0" err="1"/>
              <a:t>PathSeeker</a:t>
            </a:r>
            <a:r>
              <a:rPr lang="en-US" dirty="0"/>
              <a:t> in action</a:t>
            </a:r>
          </a:p>
        </p:txBody>
      </p:sp>
      <p:sp>
        <p:nvSpPr>
          <p:cNvPr id="3" name="Slide Number Placeholder 2">
            <a:extLst>
              <a:ext uri="{FF2B5EF4-FFF2-40B4-BE49-F238E27FC236}">
                <a16:creationId xmlns:a16="http://schemas.microsoft.com/office/drawing/2014/main" id="{57C3736A-783B-D741-98C7-0B0E912E5B95}"/>
              </a:ext>
            </a:extLst>
          </p:cNvPr>
          <p:cNvSpPr>
            <a:spLocks noGrp="1"/>
          </p:cNvSpPr>
          <p:nvPr>
            <p:ph type="sldNum" sz="quarter" idx="12"/>
          </p:nvPr>
        </p:nvSpPr>
        <p:spPr/>
        <p:txBody>
          <a:bodyPr/>
          <a:lstStyle/>
          <a:p>
            <a:fld id="{86E00D81-A243-204E-9897-44BD133A87DB}" type="slidenum">
              <a:rPr lang="en-US" smtClean="0"/>
              <a:t>33</a:t>
            </a:fld>
            <a:endParaRPr lang="en-US" dirty="0"/>
          </a:p>
        </p:txBody>
      </p:sp>
      <p:grpSp>
        <p:nvGrpSpPr>
          <p:cNvPr id="75" name="Group 74">
            <a:extLst>
              <a:ext uri="{FF2B5EF4-FFF2-40B4-BE49-F238E27FC236}">
                <a16:creationId xmlns:a16="http://schemas.microsoft.com/office/drawing/2014/main" id="{1CB9E869-6AE8-0A46-A49D-9C8849733028}"/>
              </a:ext>
            </a:extLst>
          </p:cNvPr>
          <p:cNvGrpSpPr/>
          <p:nvPr/>
        </p:nvGrpSpPr>
        <p:grpSpPr>
          <a:xfrm>
            <a:off x="305023" y="1062743"/>
            <a:ext cx="868869" cy="2475320"/>
            <a:chOff x="366807" y="2496126"/>
            <a:chExt cx="1055232" cy="3006249"/>
          </a:xfrm>
        </p:grpSpPr>
        <p:sp>
          <p:nvSpPr>
            <p:cNvPr id="7" name="Oval 6">
              <a:extLst>
                <a:ext uri="{FF2B5EF4-FFF2-40B4-BE49-F238E27FC236}">
                  <a16:creationId xmlns:a16="http://schemas.microsoft.com/office/drawing/2014/main" id="{214A422C-5D34-C74B-9334-A2D1A935B83B}"/>
                </a:ext>
              </a:extLst>
            </p:cNvPr>
            <p:cNvSpPr/>
            <p:nvPr/>
          </p:nvSpPr>
          <p:spPr>
            <a:xfrm>
              <a:off x="396442" y="452151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E32DDCA3-8419-704A-82FD-CBDED0688041}"/>
                </a:ext>
              </a:extLst>
            </p:cNvPr>
            <p:cNvSpPr/>
            <p:nvPr/>
          </p:nvSpPr>
          <p:spPr>
            <a:xfrm>
              <a:off x="761234" y="249612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9722F383-BDB2-FB4C-8CE9-C8578F000C8C}"/>
                </a:ext>
              </a:extLst>
            </p:cNvPr>
            <p:cNvSpPr/>
            <p:nvPr/>
          </p:nvSpPr>
          <p:spPr>
            <a:xfrm>
              <a:off x="366807" y="3120627"/>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DCDF050E-524C-7742-9955-1C1DFC8C713C}"/>
                </a:ext>
              </a:extLst>
            </p:cNvPr>
            <p:cNvSpPr/>
            <p:nvPr/>
          </p:nvSpPr>
          <p:spPr>
            <a:xfrm>
              <a:off x="1027612" y="312441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41650FC-F931-744F-9436-A3967195732D}"/>
                </a:ext>
              </a:extLst>
            </p:cNvPr>
            <p:cNvSpPr/>
            <p:nvPr/>
          </p:nvSpPr>
          <p:spPr>
            <a:xfrm>
              <a:off x="378355" y="382757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59B5643A-FC84-AB45-AC35-10F11C813E56}"/>
                </a:ext>
              </a:extLst>
            </p:cNvPr>
            <p:cNvSpPr/>
            <p:nvPr/>
          </p:nvSpPr>
          <p:spPr>
            <a:xfrm>
              <a:off x="784719" y="5086391"/>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8F4E0736-27A8-4749-A30E-B6708ECF9BCD}"/>
                </a:ext>
              </a:extLst>
            </p:cNvPr>
            <p:cNvCxnSpPr>
              <a:stCxn id="8" idx="4"/>
              <a:endCxn id="9" idx="0"/>
            </p:cNvCxnSpPr>
            <p:nvPr/>
          </p:nvCxnSpPr>
          <p:spPr>
            <a:xfrm flipH="1">
              <a:off x="564020" y="2912110"/>
              <a:ext cx="394427" cy="2085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A83B5C4-D70B-2F4B-8D81-6A8175BB3D38}"/>
                </a:ext>
              </a:extLst>
            </p:cNvPr>
            <p:cNvCxnSpPr>
              <a:stCxn id="8" idx="4"/>
              <a:endCxn id="10" idx="0"/>
            </p:cNvCxnSpPr>
            <p:nvPr/>
          </p:nvCxnSpPr>
          <p:spPr>
            <a:xfrm>
              <a:off x="958447" y="2912110"/>
              <a:ext cx="266378" cy="212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C65753C-EA29-934B-BCCF-A79BC3F87C37}"/>
                </a:ext>
              </a:extLst>
            </p:cNvPr>
            <p:cNvCxnSpPr>
              <a:cxnSpLocks/>
              <a:stCxn id="9" idx="4"/>
              <a:endCxn id="11" idx="0"/>
            </p:cNvCxnSpPr>
            <p:nvPr/>
          </p:nvCxnSpPr>
          <p:spPr>
            <a:xfrm>
              <a:off x="564021" y="3536611"/>
              <a:ext cx="11548" cy="290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742C948-749C-7949-897A-0A28F0EC8016}"/>
                </a:ext>
              </a:extLst>
            </p:cNvPr>
            <p:cNvCxnSpPr>
              <a:cxnSpLocks/>
              <a:stCxn id="11" idx="4"/>
              <a:endCxn id="7" idx="0"/>
            </p:cNvCxnSpPr>
            <p:nvPr/>
          </p:nvCxnSpPr>
          <p:spPr>
            <a:xfrm>
              <a:off x="575569" y="4243556"/>
              <a:ext cx="18087" cy="27796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E5FB9D65-A092-A24A-AC70-308CDFF2CC9D}"/>
                </a:ext>
              </a:extLst>
            </p:cNvPr>
            <p:cNvSpPr/>
            <p:nvPr/>
          </p:nvSpPr>
          <p:spPr>
            <a:xfrm>
              <a:off x="1027612" y="3834394"/>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518E49F5-E148-224C-88AC-76250BFB5394}"/>
                </a:ext>
              </a:extLst>
            </p:cNvPr>
            <p:cNvCxnSpPr>
              <a:cxnSpLocks/>
              <a:stCxn id="10" idx="4"/>
              <a:endCxn id="38" idx="0"/>
            </p:cNvCxnSpPr>
            <p:nvPr/>
          </p:nvCxnSpPr>
          <p:spPr>
            <a:xfrm>
              <a:off x="1224826" y="3540396"/>
              <a:ext cx="0" cy="293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32382AF0-2825-3B43-89B9-24136299C2D6}"/>
                </a:ext>
              </a:extLst>
            </p:cNvPr>
            <p:cNvCxnSpPr>
              <a:cxnSpLocks/>
              <a:stCxn id="7" idx="4"/>
              <a:endCxn id="15" idx="1"/>
            </p:cNvCxnSpPr>
            <p:nvPr/>
          </p:nvCxnSpPr>
          <p:spPr>
            <a:xfrm>
              <a:off x="593656" y="4937500"/>
              <a:ext cx="248825" cy="209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Curved Connector 49">
              <a:extLst>
                <a:ext uri="{FF2B5EF4-FFF2-40B4-BE49-F238E27FC236}">
                  <a16:creationId xmlns:a16="http://schemas.microsoft.com/office/drawing/2014/main" id="{2F428D7E-1D17-824A-BDEF-FEC5696F2E20}"/>
                </a:ext>
              </a:extLst>
            </p:cNvPr>
            <p:cNvCxnSpPr>
              <a:stCxn id="15" idx="0"/>
              <a:endCxn id="11" idx="6"/>
            </p:cNvCxnSpPr>
            <p:nvPr/>
          </p:nvCxnSpPr>
          <p:spPr>
            <a:xfrm rot="16200000" flipV="1">
              <a:off x="351945" y="4456402"/>
              <a:ext cx="1050827" cy="20915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2" name="Curved Connector 51">
              <a:extLst>
                <a:ext uri="{FF2B5EF4-FFF2-40B4-BE49-F238E27FC236}">
                  <a16:creationId xmlns:a16="http://schemas.microsoft.com/office/drawing/2014/main" id="{B3A504E4-170A-C14F-AEFF-158F9A2F2405}"/>
                </a:ext>
              </a:extLst>
            </p:cNvPr>
            <p:cNvCxnSpPr>
              <a:stCxn id="7" idx="2"/>
              <a:endCxn id="11" idx="2"/>
            </p:cNvCxnSpPr>
            <p:nvPr/>
          </p:nvCxnSpPr>
          <p:spPr>
            <a:xfrm rot="10800000">
              <a:off x="378356" y="4035564"/>
              <a:ext cx="18087" cy="693944"/>
            </a:xfrm>
            <a:prstGeom prst="curvedConnector3">
              <a:avLst>
                <a:gd name="adj1" fmla="val 866065"/>
              </a:avLst>
            </a:prstGeom>
            <a:ln>
              <a:tailEnd type="triangle"/>
            </a:ln>
          </p:spPr>
          <p:style>
            <a:lnRef idx="1">
              <a:schemeClr val="dk1"/>
            </a:lnRef>
            <a:fillRef idx="0">
              <a:schemeClr val="dk1"/>
            </a:fillRef>
            <a:effectRef idx="0">
              <a:schemeClr val="dk1"/>
            </a:effectRef>
            <a:fontRef idx="minor">
              <a:schemeClr val="tx1"/>
            </a:fontRef>
          </p:style>
        </p:cxnSp>
        <p:cxnSp>
          <p:nvCxnSpPr>
            <p:cNvPr id="54" name="Curved Connector 53">
              <a:extLst>
                <a:ext uri="{FF2B5EF4-FFF2-40B4-BE49-F238E27FC236}">
                  <a16:creationId xmlns:a16="http://schemas.microsoft.com/office/drawing/2014/main" id="{07FC40AB-BABF-2948-A7BA-3839DE3BE778}"/>
                </a:ext>
              </a:extLst>
            </p:cNvPr>
            <p:cNvCxnSpPr>
              <a:stCxn id="10" idx="7"/>
              <a:endCxn id="8" idx="6"/>
            </p:cNvCxnSpPr>
            <p:nvPr/>
          </p:nvCxnSpPr>
          <p:spPr>
            <a:xfrm rot="16200000" flipV="1">
              <a:off x="1019363" y="2840417"/>
              <a:ext cx="481213" cy="208616"/>
            </a:xfrm>
            <a:prstGeom prst="curvedConnector2">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grpSp>
      <p:sp>
        <p:nvSpPr>
          <p:cNvPr id="76" name="TextBox 75">
            <a:extLst>
              <a:ext uri="{FF2B5EF4-FFF2-40B4-BE49-F238E27FC236}">
                <a16:creationId xmlns:a16="http://schemas.microsoft.com/office/drawing/2014/main" id="{254C408A-53FD-9048-A7F6-B36C9E573A80}"/>
              </a:ext>
            </a:extLst>
          </p:cNvPr>
          <p:cNvSpPr txBox="1"/>
          <p:nvPr/>
        </p:nvSpPr>
        <p:spPr>
          <a:xfrm>
            <a:off x="171226" y="3786893"/>
            <a:ext cx="19672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 DFG of a loop</a:t>
            </a:r>
          </a:p>
        </p:txBody>
      </p:sp>
      <p:grpSp>
        <p:nvGrpSpPr>
          <p:cNvPr id="78" name="Group 77">
            <a:extLst>
              <a:ext uri="{FF2B5EF4-FFF2-40B4-BE49-F238E27FC236}">
                <a16:creationId xmlns:a16="http://schemas.microsoft.com/office/drawing/2014/main" id="{B6AC87D8-26CC-FF46-A512-4983D2B64FBD}"/>
              </a:ext>
            </a:extLst>
          </p:cNvPr>
          <p:cNvGrpSpPr/>
          <p:nvPr/>
        </p:nvGrpSpPr>
        <p:grpSpPr>
          <a:xfrm>
            <a:off x="228399" y="4445861"/>
            <a:ext cx="2959644" cy="940185"/>
            <a:chOff x="760402" y="4038081"/>
            <a:chExt cx="4043218" cy="978971"/>
          </a:xfrm>
        </p:grpSpPr>
        <p:grpSp>
          <p:nvGrpSpPr>
            <p:cNvPr id="80" name="Group 79">
              <a:extLst>
                <a:ext uri="{FF2B5EF4-FFF2-40B4-BE49-F238E27FC236}">
                  <a16:creationId xmlns:a16="http://schemas.microsoft.com/office/drawing/2014/main" id="{F869C103-3E34-964F-B189-473AB916CB65}"/>
                </a:ext>
              </a:extLst>
            </p:cNvPr>
            <p:cNvGrpSpPr/>
            <p:nvPr/>
          </p:nvGrpSpPr>
          <p:grpSpPr>
            <a:xfrm>
              <a:off x="760402" y="4038081"/>
              <a:ext cx="4043218" cy="978971"/>
              <a:chOff x="212898" y="4038081"/>
              <a:chExt cx="5185202" cy="1255476"/>
            </a:xfrm>
          </p:grpSpPr>
          <p:grpSp>
            <p:nvGrpSpPr>
              <p:cNvPr id="82" name="Group 81">
                <a:extLst>
                  <a:ext uri="{FF2B5EF4-FFF2-40B4-BE49-F238E27FC236}">
                    <a16:creationId xmlns:a16="http://schemas.microsoft.com/office/drawing/2014/main" id="{C3CF71B3-EDCA-704A-8BA5-5BA6AF19C2D8}"/>
                  </a:ext>
                </a:extLst>
              </p:cNvPr>
              <p:cNvGrpSpPr/>
              <p:nvPr/>
            </p:nvGrpSpPr>
            <p:grpSpPr>
              <a:xfrm>
                <a:off x="212898" y="4038081"/>
                <a:ext cx="2450068" cy="1201749"/>
                <a:chOff x="7968766" y="963418"/>
                <a:chExt cx="2450068" cy="1201749"/>
              </a:xfrm>
            </p:grpSpPr>
            <p:cxnSp>
              <p:nvCxnSpPr>
                <p:cNvPr id="87" name="Straight Arrow Connector 86">
                  <a:extLst>
                    <a:ext uri="{FF2B5EF4-FFF2-40B4-BE49-F238E27FC236}">
                      <a16:creationId xmlns:a16="http://schemas.microsoft.com/office/drawing/2014/main" id="{14223CDD-E741-DA4D-A0EF-6DE37D302217}"/>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8" name="Rectangle 87">
                  <a:extLst>
                    <a:ext uri="{FF2B5EF4-FFF2-40B4-BE49-F238E27FC236}">
                      <a16:creationId xmlns:a16="http://schemas.microsoft.com/office/drawing/2014/main" id="{96DBFDE4-1E51-D246-9319-07F2DC31C43A}"/>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2</a:t>
                  </a:r>
                </a:p>
              </p:txBody>
            </p:sp>
            <p:sp>
              <p:nvSpPr>
                <p:cNvPr id="89" name="Rectangle 88">
                  <a:extLst>
                    <a:ext uri="{FF2B5EF4-FFF2-40B4-BE49-F238E27FC236}">
                      <a16:creationId xmlns:a16="http://schemas.microsoft.com/office/drawing/2014/main" id="{713B99E4-EEA3-EA46-B587-46EBCF96AED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83" name="Group 82">
                <a:extLst>
                  <a:ext uri="{FF2B5EF4-FFF2-40B4-BE49-F238E27FC236}">
                    <a16:creationId xmlns:a16="http://schemas.microsoft.com/office/drawing/2014/main" id="{40CE0FB0-D374-DB47-8DD7-2738F4633648}"/>
                  </a:ext>
                </a:extLst>
              </p:cNvPr>
              <p:cNvGrpSpPr/>
              <p:nvPr/>
            </p:nvGrpSpPr>
            <p:grpSpPr>
              <a:xfrm>
                <a:off x="2948032" y="4091808"/>
                <a:ext cx="2450068" cy="1201749"/>
                <a:chOff x="7968766" y="963418"/>
                <a:chExt cx="2450068" cy="1201749"/>
              </a:xfrm>
            </p:grpSpPr>
            <p:cxnSp>
              <p:nvCxnSpPr>
                <p:cNvPr id="84" name="Straight Arrow Connector 83">
                  <a:extLst>
                    <a:ext uri="{FF2B5EF4-FFF2-40B4-BE49-F238E27FC236}">
                      <a16:creationId xmlns:a16="http://schemas.microsoft.com/office/drawing/2014/main" id="{52136142-0526-4344-9A1B-5E2237B52170}"/>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5" name="Rectangle 84">
                  <a:extLst>
                    <a:ext uri="{FF2B5EF4-FFF2-40B4-BE49-F238E27FC236}">
                      <a16:creationId xmlns:a16="http://schemas.microsoft.com/office/drawing/2014/main" id="{4DDBC3F7-5B48-BF46-A012-D9F5BDEF44A9}"/>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4</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3C759941-A726-CD4A-9B42-3D1EEC39164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3</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cxnSp>
          <p:nvCxnSpPr>
            <p:cNvPr id="81" name="Straight Arrow Connector 80">
              <a:extLst>
                <a:ext uri="{FF2B5EF4-FFF2-40B4-BE49-F238E27FC236}">
                  <a16:creationId xmlns:a16="http://schemas.microsoft.com/office/drawing/2014/main" id="{66D7358F-14E3-9840-8B09-EC23669AC20F}"/>
                </a:ext>
              </a:extLst>
            </p:cNvPr>
            <p:cNvCxnSpPr/>
            <p:nvPr/>
          </p:nvCxnSpPr>
          <p:spPr>
            <a:xfrm>
              <a:off x="2613244" y="4574441"/>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grpSp>
      <p:sp>
        <p:nvSpPr>
          <p:cNvPr id="90" name="TextBox 89">
            <a:extLst>
              <a:ext uri="{FF2B5EF4-FFF2-40B4-BE49-F238E27FC236}">
                <a16:creationId xmlns:a16="http://schemas.microsoft.com/office/drawing/2014/main" id="{45ED6F9D-7F0B-274C-A124-F56945D2D937}"/>
              </a:ext>
            </a:extLst>
          </p:cNvPr>
          <p:cNvSpPr txBox="1"/>
          <p:nvPr/>
        </p:nvSpPr>
        <p:spPr>
          <a:xfrm>
            <a:off x="433663" y="5574634"/>
            <a:ext cx="189898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 Target CGRA</a:t>
            </a:r>
          </a:p>
        </p:txBody>
      </p:sp>
      <p:grpSp>
        <p:nvGrpSpPr>
          <p:cNvPr id="115" name="Group 114">
            <a:extLst>
              <a:ext uri="{FF2B5EF4-FFF2-40B4-BE49-F238E27FC236}">
                <a16:creationId xmlns:a16="http://schemas.microsoft.com/office/drawing/2014/main" id="{3EA76A84-F975-6D41-8026-189BEBC5BF09}"/>
              </a:ext>
            </a:extLst>
          </p:cNvPr>
          <p:cNvGrpSpPr/>
          <p:nvPr/>
        </p:nvGrpSpPr>
        <p:grpSpPr>
          <a:xfrm>
            <a:off x="3350755" y="1432115"/>
            <a:ext cx="4669116" cy="4001490"/>
            <a:chOff x="6730710" y="1158583"/>
            <a:chExt cx="4669116" cy="4001490"/>
          </a:xfrm>
        </p:grpSpPr>
        <p:grpSp>
          <p:nvGrpSpPr>
            <p:cNvPr id="91" name="Group 90">
              <a:extLst>
                <a:ext uri="{FF2B5EF4-FFF2-40B4-BE49-F238E27FC236}">
                  <a16:creationId xmlns:a16="http://schemas.microsoft.com/office/drawing/2014/main" id="{A0ABACAA-CC2B-FC45-9A4A-B66DEC3D5FA0}"/>
                </a:ext>
              </a:extLst>
            </p:cNvPr>
            <p:cNvGrpSpPr/>
            <p:nvPr/>
          </p:nvGrpSpPr>
          <p:grpSpPr>
            <a:xfrm>
              <a:off x="6730710" y="1158583"/>
              <a:ext cx="4669116" cy="4001490"/>
              <a:chOff x="2479124" y="1163486"/>
              <a:chExt cx="4669116" cy="4001490"/>
            </a:xfrm>
          </p:grpSpPr>
          <p:cxnSp>
            <p:nvCxnSpPr>
              <p:cNvPr id="92" name="Straight Arrow Connector 91">
                <a:extLst>
                  <a:ext uri="{FF2B5EF4-FFF2-40B4-BE49-F238E27FC236}">
                    <a16:creationId xmlns:a16="http://schemas.microsoft.com/office/drawing/2014/main" id="{1C210D8D-0A20-6646-8BAA-B91CBF0C4598}"/>
                  </a:ext>
                </a:extLst>
              </p:cNvPr>
              <p:cNvCxnSpPr>
                <a:cxnSpLocks/>
              </p:cNvCxnSpPr>
              <p:nvPr/>
            </p:nvCxnSpPr>
            <p:spPr>
              <a:xfrm>
                <a:off x="2997987" y="1509341"/>
                <a:ext cx="0" cy="3655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D769550-BF75-EC47-AD49-04001C21589A}"/>
                  </a:ext>
                </a:extLst>
              </p:cNvPr>
              <p:cNvCxnSpPr>
                <a:cxnSpLocks/>
              </p:cNvCxnSpPr>
              <p:nvPr/>
            </p:nvCxnSpPr>
            <p:spPr>
              <a:xfrm>
                <a:off x="2997987" y="2632584"/>
                <a:ext cx="4150253" cy="3426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CCFA55A7-84F5-1848-9429-95FBABA48D1A}"/>
                  </a:ext>
                </a:extLst>
              </p:cNvPr>
              <p:cNvCxnSpPr>
                <a:cxnSpLocks/>
              </p:cNvCxnSpPr>
              <p:nvPr/>
            </p:nvCxnSpPr>
            <p:spPr>
              <a:xfrm>
                <a:off x="2986800" y="3766594"/>
                <a:ext cx="4161440" cy="2761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4747E56-D05E-EC4B-946D-6425839DD9CA}"/>
                  </a:ext>
                </a:extLst>
              </p:cNvPr>
              <p:cNvCxnSpPr>
                <a:cxnSpLocks/>
              </p:cNvCxnSpPr>
              <p:nvPr/>
            </p:nvCxnSpPr>
            <p:spPr>
              <a:xfrm>
                <a:off x="3012205" y="4974460"/>
                <a:ext cx="4124513" cy="114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9A3B2FAB-B8AB-E34D-B644-9D2A74E71104}"/>
                  </a:ext>
                </a:extLst>
              </p:cNvPr>
              <p:cNvSpPr txBox="1"/>
              <p:nvPr/>
            </p:nvSpPr>
            <p:spPr>
              <a:xfrm>
                <a:off x="2525157" y="1163486"/>
                <a:ext cx="68903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Time</a:t>
                </a:r>
              </a:p>
            </p:txBody>
          </p:sp>
          <p:sp>
            <p:nvSpPr>
              <p:cNvPr id="97" name="TextBox 96">
                <a:extLst>
                  <a:ext uri="{FF2B5EF4-FFF2-40B4-BE49-F238E27FC236}">
                    <a16:creationId xmlns:a16="http://schemas.microsoft.com/office/drawing/2014/main" id="{233BDBBA-0522-3E49-A31A-0806AFF0AA75}"/>
                  </a:ext>
                </a:extLst>
              </p:cNvPr>
              <p:cNvSpPr txBox="1"/>
              <p:nvPr/>
            </p:nvSpPr>
            <p:spPr>
              <a:xfrm>
                <a:off x="2525157" y="293669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i+1</a:t>
                </a:r>
              </a:p>
            </p:txBody>
          </p:sp>
          <p:sp>
            <p:nvSpPr>
              <p:cNvPr id="98" name="TextBox 97">
                <a:extLst>
                  <a:ext uri="{FF2B5EF4-FFF2-40B4-BE49-F238E27FC236}">
                    <a16:creationId xmlns:a16="http://schemas.microsoft.com/office/drawing/2014/main" id="{8710C221-5D20-D942-B5A5-2D6C4435C93D}"/>
                  </a:ext>
                </a:extLst>
              </p:cNvPr>
              <p:cNvSpPr txBox="1"/>
              <p:nvPr/>
            </p:nvSpPr>
            <p:spPr>
              <a:xfrm>
                <a:off x="2479124" y="1939663"/>
                <a:ext cx="350802"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T</a:t>
                </a:r>
                <a:r>
                  <a:rPr lang="en-US" baseline="-25000" dirty="0" err="1">
                    <a:latin typeface="Arial" panose="020B0604020202020204" pitchFamily="34" charset="0"/>
                    <a:cs typeface="Arial" panose="020B0604020202020204" pitchFamily="34" charset="0"/>
                  </a:rPr>
                  <a:t>i</a:t>
                </a:r>
                <a:endParaRPr lang="en-US" baseline="-25000" dirty="0">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4A15A5DF-9FFA-0349-BF3B-7A0A404B70B8}"/>
                  </a:ext>
                </a:extLst>
              </p:cNvPr>
              <p:cNvSpPr txBox="1"/>
              <p:nvPr/>
            </p:nvSpPr>
            <p:spPr>
              <a:xfrm>
                <a:off x="2539150" y="416865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i+2</a:t>
                </a:r>
              </a:p>
            </p:txBody>
          </p:sp>
        </p:grpSp>
        <p:grpSp>
          <p:nvGrpSpPr>
            <p:cNvPr id="100" name="Group 99">
              <a:extLst>
                <a:ext uri="{FF2B5EF4-FFF2-40B4-BE49-F238E27FC236}">
                  <a16:creationId xmlns:a16="http://schemas.microsoft.com/office/drawing/2014/main" id="{C0FABB88-068F-6D46-9731-BB0C1B5386A3}"/>
                </a:ext>
              </a:extLst>
            </p:cNvPr>
            <p:cNvGrpSpPr/>
            <p:nvPr/>
          </p:nvGrpSpPr>
          <p:grpSpPr>
            <a:xfrm>
              <a:off x="7611951" y="1665625"/>
              <a:ext cx="3678594" cy="890686"/>
              <a:chOff x="8083673" y="1413277"/>
              <a:chExt cx="3678594" cy="890686"/>
            </a:xfrm>
          </p:grpSpPr>
          <p:sp>
            <p:nvSpPr>
              <p:cNvPr id="101" name="Rectangle 100">
                <a:extLst>
                  <a:ext uri="{FF2B5EF4-FFF2-40B4-BE49-F238E27FC236}">
                    <a16:creationId xmlns:a16="http://schemas.microsoft.com/office/drawing/2014/main" id="{305C1481-6CDB-7940-995C-6DAB6031D8A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8758AE75-24C0-7D44-8771-516951963C0D}"/>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5938B0F4-F467-3246-B346-08CC9CE03761}"/>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6936DC9E-843A-3B4A-A7BB-2880B430C79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694908CE-F62E-C846-A7E8-DCBE971E5B3A}"/>
                </a:ext>
              </a:extLst>
            </p:cNvPr>
            <p:cNvGrpSpPr/>
            <p:nvPr/>
          </p:nvGrpSpPr>
          <p:grpSpPr>
            <a:xfrm>
              <a:off x="7479809" y="2746987"/>
              <a:ext cx="3678594" cy="890686"/>
              <a:chOff x="8083673" y="1413277"/>
              <a:chExt cx="3678594" cy="890686"/>
            </a:xfrm>
          </p:grpSpPr>
          <p:sp>
            <p:nvSpPr>
              <p:cNvPr id="106" name="Rectangle 105">
                <a:extLst>
                  <a:ext uri="{FF2B5EF4-FFF2-40B4-BE49-F238E27FC236}">
                    <a16:creationId xmlns:a16="http://schemas.microsoft.com/office/drawing/2014/main" id="{FE35895F-BA38-CA47-A8D6-A91B19A7F0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C947C9E-7592-504E-B8D5-82A63B8F2C28}"/>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D130B4DF-DD8C-CF4E-8469-C928EC2E9EFA}"/>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5FBE2DF4-4A13-8A4D-A5D5-1E2D0BCF35A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0" name="Group 109">
              <a:extLst>
                <a:ext uri="{FF2B5EF4-FFF2-40B4-BE49-F238E27FC236}">
                  <a16:creationId xmlns:a16="http://schemas.microsoft.com/office/drawing/2014/main" id="{1C1CF16E-AFB8-1D48-AA1A-B385BA84E99F}"/>
                </a:ext>
              </a:extLst>
            </p:cNvPr>
            <p:cNvGrpSpPr/>
            <p:nvPr/>
          </p:nvGrpSpPr>
          <p:grpSpPr>
            <a:xfrm>
              <a:off x="7417635" y="3951443"/>
              <a:ext cx="3678594" cy="890686"/>
              <a:chOff x="8083673" y="1413277"/>
              <a:chExt cx="3678594" cy="890686"/>
            </a:xfrm>
          </p:grpSpPr>
          <p:sp>
            <p:nvSpPr>
              <p:cNvPr id="111" name="Rectangle 110">
                <a:extLst>
                  <a:ext uri="{FF2B5EF4-FFF2-40B4-BE49-F238E27FC236}">
                    <a16:creationId xmlns:a16="http://schemas.microsoft.com/office/drawing/2014/main" id="{8FB36F18-64AF-C74E-8012-8D9F58F403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58CA6845-3747-1848-91EA-D2E3ECBA877E}"/>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D7D87D40-250A-EC42-8F9B-244343C2A3E8}"/>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743D447-3D9F-D343-B22E-E0C89D0D09E4}"/>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116" name="Oval 115">
            <a:extLst>
              <a:ext uri="{FF2B5EF4-FFF2-40B4-BE49-F238E27FC236}">
                <a16:creationId xmlns:a16="http://schemas.microsoft.com/office/drawing/2014/main" id="{DE796383-B89A-A343-A2E8-493828A42D7E}"/>
              </a:ext>
            </a:extLst>
          </p:cNvPr>
          <p:cNvSpPr/>
          <p:nvPr/>
        </p:nvSpPr>
        <p:spPr>
          <a:xfrm>
            <a:off x="6402961" y="218007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18" name="Oval 117">
            <a:extLst>
              <a:ext uri="{FF2B5EF4-FFF2-40B4-BE49-F238E27FC236}">
                <a16:creationId xmlns:a16="http://schemas.microsoft.com/office/drawing/2014/main" id="{16B944F3-4756-B74F-B6CD-ED7F6EA1C379}"/>
              </a:ext>
            </a:extLst>
          </p:cNvPr>
          <p:cNvSpPr/>
          <p:nvPr/>
        </p:nvSpPr>
        <p:spPr>
          <a:xfrm>
            <a:off x="6261871" y="323631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9" name="Oval 118">
            <a:extLst>
              <a:ext uri="{FF2B5EF4-FFF2-40B4-BE49-F238E27FC236}">
                <a16:creationId xmlns:a16="http://schemas.microsoft.com/office/drawing/2014/main" id="{A5C0A7EF-F864-8849-B303-9D8D662EE2C4}"/>
              </a:ext>
            </a:extLst>
          </p:cNvPr>
          <p:cNvSpPr/>
          <p:nvPr/>
        </p:nvSpPr>
        <p:spPr>
          <a:xfrm>
            <a:off x="4309489" y="318812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20" name="Oval 119">
            <a:extLst>
              <a:ext uri="{FF2B5EF4-FFF2-40B4-BE49-F238E27FC236}">
                <a16:creationId xmlns:a16="http://schemas.microsoft.com/office/drawing/2014/main" id="{073CD3F5-0C5F-C14D-A96E-49F6681F8B60}"/>
              </a:ext>
            </a:extLst>
          </p:cNvPr>
          <p:cNvSpPr/>
          <p:nvPr/>
        </p:nvSpPr>
        <p:spPr>
          <a:xfrm>
            <a:off x="6148724" y="447122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21" name="Oval 120">
            <a:extLst>
              <a:ext uri="{FF2B5EF4-FFF2-40B4-BE49-F238E27FC236}">
                <a16:creationId xmlns:a16="http://schemas.microsoft.com/office/drawing/2014/main" id="{4AFEEBF7-1DC7-FF4B-AF17-FFD93B717770}"/>
              </a:ext>
            </a:extLst>
          </p:cNvPr>
          <p:cNvSpPr/>
          <p:nvPr/>
        </p:nvSpPr>
        <p:spPr>
          <a:xfrm>
            <a:off x="4433516" y="207194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22" name="Oval 121">
            <a:extLst>
              <a:ext uri="{FF2B5EF4-FFF2-40B4-BE49-F238E27FC236}">
                <a16:creationId xmlns:a16="http://schemas.microsoft.com/office/drawing/2014/main" id="{FDA32DA0-15C6-B040-8B57-E41F554A92C0}"/>
              </a:ext>
            </a:extLst>
          </p:cNvPr>
          <p:cNvSpPr/>
          <p:nvPr/>
        </p:nvSpPr>
        <p:spPr>
          <a:xfrm>
            <a:off x="4216760" y="4443943"/>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24" name="TextBox 123">
            <a:extLst>
              <a:ext uri="{FF2B5EF4-FFF2-40B4-BE49-F238E27FC236}">
                <a16:creationId xmlns:a16="http://schemas.microsoft.com/office/drawing/2014/main" id="{77B1BE4F-44DD-7A46-876F-B370210AA964}"/>
              </a:ext>
            </a:extLst>
          </p:cNvPr>
          <p:cNvSpPr txBox="1"/>
          <p:nvPr/>
        </p:nvSpPr>
        <p:spPr>
          <a:xfrm>
            <a:off x="7394463" y="952146"/>
            <a:ext cx="1508105" cy="461665"/>
          </a:xfrm>
          <a:prstGeom prst="rect">
            <a:avLst/>
          </a:prstGeom>
          <a:noFill/>
        </p:spPr>
        <p:txBody>
          <a:bodyPr wrap="none" rtlCol="0">
            <a:spAutoFit/>
          </a:bodyPr>
          <a:lstStyle/>
          <a:p>
            <a:r>
              <a:rPr lang="en-US" sz="2400" dirty="0">
                <a:latin typeface="Candara" panose="020E0502030303020204" pitchFamily="34" charset="0"/>
              </a:rPr>
              <a:t>Attempts</a:t>
            </a:r>
            <a:r>
              <a:rPr lang="en-US" dirty="0"/>
              <a:t>: </a:t>
            </a:r>
          </a:p>
        </p:txBody>
      </p:sp>
      <p:sp>
        <p:nvSpPr>
          <p:cNvPr id="126" name="TextBox 125">
            <a:extLst>
              <a:ext uri="{FF2B5EF4-FFF2-40B4-BE49-F238E27FC236}">
                <a16:creationId xmlns:a16="http://schemas.microsoft.com/office/drawing/2014/main" id="{92DD690F-14D8-A642-AE7E-C92F84291CC2}"/>
              </a:ext>
            </a:extLst>
          </p:cNvPr>
          <p:cNvSpPr txBox="1"/>
          <p:nvPr/>
        </p:nvSpPr>
        <p:spPr>
          <a:xfrm>
            <a:off x="8711650" y="908895"/>
            <a:ext cx="349776" cy="523220"/>
          </a:xfrm>
          <a:prstGeom prst="rect">
            <a:avLst/>
          </a:prstGeom>
          <a:noFill/>
        </p:spPr>
        <p:txBody>
          <a:bodyPr wrap="none" rtlCol="0">
            <a:spAutoFit/>
          </a:bodyPr>
          <a:lstStyle/>
          <a:p>
            <a:r>
              <a:rPr lang="en-US" sz="2800" dirty="0">
                <a:solidFill>
                  <a:srgbClr val="FF0000"/>
                </a:solidFill>
                <a:latin typeface="Candara" panose="020E0502030303020204" pitchFamily="34" charset="0"/>
              </a:rPr>
              <a:t>2</a:t>
            </a:r>
          </a:p>
        </p:txBody>
      </p:sp>
      <p:graphicFrame>
        <p:nvGraphicFramePr>
          <p:cNvPr id="131" name="Table 131">
            <a:extLst>
              <a:ext uri="{FF2B5EF4-FFF2-40B4-BE49-F238E27FC236}">
                <a16:creationId xmlns:a16="http://schemas.microsoft.com/office/drawing/2014/main" id="{11C40379-90B4-B243-AB90-6BE2A9559061}"/>
              </a:ext>
            </a:extLst>
          </p:cNvPr>
          <p:cNvGraphicFramePr>
            <a:graphicFrameLocks noGrp="1"/>
          </p:cNvGraphicFramePr>
          <p:nvPr/>
        </p:nvGraphicFramePr>
        <p:xfrm>
          <a:off x="8988909" y="1801446"/>
          <a:ext cx="3084420" cy="4000380"/>
        </p:xfrm>
        <a:graphic>
          <a:graphicData uri="http://schemas.openxmlformats.org/drawingml/2006/table">
            <a:tbl>
              <a:tblPr firstRow="1" bandRow="1">
                <a:tableStyleId>{5940675A-B579-460E-94D1-54222C63F5DA}</a:tableStyleId>
              </a:tblPr>
              <a:tblGrid>
                <a:gridCol w="1542210">
                  <a:extLst>
                    <a:ext uri="{9D8B030D-6E8A-4147-A177-3AD203B41FA5}">
                      <a16:colId xmlns:a16="http://schemas.microsoft.com/office/drawing/2014/main" val="2463022565"/>
                    </a:ext>
                  </a:extLst>
                </a:gridCol>
                <a:gridCol w="1542210">
                  <a:extLst>
                    <a:ext uri="{9D8B030D-6E8A-4147-A177-3AD203B41FA5}">
                      <a16:colId xmlns:a16="http://schemas.microsoft.com/office/drawing/2014/main" val="1084358331"/>
                    </a:ext>
                  </a:extLst>
                </a:gridCol>
              </a:tblGrid>
              <a:tr h="400038">
                <a:tc>
                  <a:txBody>
                    <a:bodyPr/>
                    <a:lstStyle/>
                    <a:p>
                      <a:r>
                        <a:rPr lang="en-US" dirty="0">
                          <a:latin typeface="Candara" panose="020E0502030303020204" pitchFamily="34" charset="0"/>
                        </a:rPr>
                        <a:t>Mapped</a:t>
                      </a:r>
                    </a:p>
                  </a:txBody>
                  <a:tcPr/>
                </a:tc>
                <a:tc>
                  <a:txBody>
                    <a:bodyPr/>
                    <a:lstStyle/>
                    <a:p>
                      <a:r>
                        <a:rPr lang="en-US" dirty="0">
                          <a:latin typeface="Candara" panose="020E0502030303020204" pitchFamily="34" charset="0"/>
                        </a:rPr>
                        <a:t>Unmapped</a:t>
                      </a:r>
                    </a:p>
                  </a:txBody>
                  <a:tcPr/>
                </a:tc>
                <a:extLst>
                  <a:ext uri="{0D108BD9-81ED-4DB2-BD59-A6C34878D82A}">
                    <a16:rowId xmlns:a16="http://schemas.microsoft.com/office/drawing/2014/main" val="1352878452"/>
                  </a:ext>
                </a:extLst>
              </a:tr>
              <a:tr h="400038">
                <a:tc>
                  <a:txBody>
                    <a:bodyPr/>
                    <a:lstStyle/>
                    <a:p>
                      <a:endParaRPr lang="en-US" dirty="0"/>
                    </a:p>
                  </a:txBody>
                  <a:tcPr/>
                </a:tc>
                <a:tc>
                  <a:txBody>
                    <a:bodyPr/>
                    <a:lstStyle/>
                    <a:p>
                      <a:endParaRPr lang="en-US"/>
                    </a:p>
                  </a:txBody>
                  <a:tcPr/>
                </a:tc>
                <a:extLst>
                  <a:ext uri="{0D108BD9-81ED-4DB2-BD59-A6C34878D82A}">
                    <a16:rowId xmlns:a16="http://schemas.microsoft.com/office/drawing/2014/main" val="2988912544"/>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323068587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1417660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732966870"/>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516464492"/>
                  </a:ext>
                </a:extLst>
              </a:tr>
              <a:tr h="400038">
                <a:tc>
                  <a:txBody>
                    <a:bodyPr/>
                    <a:lstStyle/>
                    <a:p>
                      <a:endParaRPr lang="en-US"/>
                    </a:p>
                  </a:txBody>
                  <a:tcPr/>
                </a:tc>
                <a:tc>
                  <a:txBody>
                    <a:bodyPr/>
                    <a:lstStyle/>
                    <a:p>
                      <a:endParaRPr lang="en-US" dirty="0"/>
                    </a:p>
                  </a:txBody>
                  <a:tcPr/>
                </a:tc>
                <a:extLst>
                  <a:ext uri="{0D108BD9-81ED-4DB2-BD59-A6C34878D82A}">
                    <a16:rowId xmlns:a16="http://schemas.microsoft.com/office/drawing/2014/main" val="251828944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6525011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112262769"/>
                  </a:ext>
                </a:extLst>
              </a:tr>
              <a:tr h="40003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68681502"/>
                  </a:ext>
                </a:extLst>
              </a:tr>
            </a:tbl>
          </a:graphicData>
        </a:graphic>
      </p:graphicFrame>
      <p:sp>
        <p:nvSpPr>
          <p:cNvPr id="132" name="Oval 131">
            <a:extLst>
              <a:ext uri="{FF2B5EF4-FFF2-40B4-BE49-F238E27FC236}">
                <a16:creationId xmlns:a16="http://schemas.microsoft.com/office/drawing/2014/main" id="{C9D8D91F-4791-E749-BED6-0F891CB63334}"/>
              </a:ext>
            </a:extLst>
          </p:cNvPr>
          <p:cNvSpPr/>
          <p:nvPr/>
        </p:nvSpPr>
        <p:spPr>
          <a:xfrm>
            <a:off x="5221084" y="3202909"/>
            <a:ext cx="317785" cy="3351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p:txBody>
      </p:sp>
      <p:sp>
        <p:nvSpPr>
          <p:cNvPr id="133" name="Oval 132">
            <a:extLst>
              <a:ext uri="{FF2B5EF4-FFF2-40B4-BE49-F238E27FC236}">
                <a16:creationId xmlns:a16="http://schemas.microsoft.com/office/drawing/2014/main" id="{B4AF44FF-6450-6D43-A27D-4E46AFAD3121}"/>
              </a:ext>
            </a:extLst>
          </p:cNvPr>
          <p:cNvSpPr/>
          <p:nvPr/>
        </p:nvSpPr>
        <p:spPr>
          <a:xfrm>
            <a:off x="5202204" y="4413122"/>
            <a:ext cx="319083" cy="3365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p:txBody>
      </p:sp>
      <p:cxnSp>
        <p:nvCxnSpPr>
          <p:cNvPr id="135" name="Straight Arrow Connector 134">
            <a:extLst>
              <a:ext uri="{FF2B5EF4-FFF2-40B4-BE49-F238E27FC236}">
                <a16:creationId xmlns:a16="http://schemas.microsoft.com/office/drawing/2014/main" id="{47BCE91F-0EAF-3542-AD37-9057DB38BFE8}"/>
              </a:ext>
            </a:extLst>
          </p:cNvPr>
          <p:cNvCxnSpPr/>
          <p:nvPr/>
        </p:nvCxnSpPr>
        <p:spPr>
          <a:xfrm>
            <a:off x="4519246" y="2577624"/>
            <a:ext cx="0" cy="668082"/>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9E45B843-2A54-C348-8B63-126E276F6248}"/>
              </a:ext>
            </a:extLst>
          </p:cNvPr>
          <p:cNvCxnSpPr>
            <a:cxnSpLocks/>
            <a:endCxn id="132" idx="1"/>
          </p:cNvCxnSpPr>
          <p:nvPr/>
        </p:nvCxnSpPr>
        <p:spPr>
          <a:xfrm>
            <a:off x="4559582" y="2588367"/>
            <a:ext cx="708041" cy="663624"/>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777964CB-96F0-C849-89E4-BA5395A3E76B}"/>
              </a:ext>
            </a:extLst>
          </p:cNvPr>
          <p:cNvCxnSpPr>
            <a:cxnSpLocks/>
            <a:endCxn id="122" idx="0"/>
          </p:cNvCxnSpPr>
          <p:nvPr/>
        </p:nvCxnSpPr>
        <p:spPr>
          <a:xfrm flipH="1">
            <a:off x="4379144" y="3655647"/>
            <a:ext cx="988994" cy="788296"/>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26F4B309-2E66-1F43-8666-4163483EE322}"/>
              </a:ext>
            </a:extLst>
          </p:cNvPr>
          <p:cNvCxnSpPr>
            <a:cxnSpLocks/>
            <a:endCxn id="122" idx="0"/>
          </p:cNvCxnSpPr>
          <p:nvPr/>
        </p:nvCxnSpPr>
        <p:spPr>
          <a:xfrm flipH="1">
            <a:off x="4379144" y="3701182"/>
            <a:ext cx="42522" cy="742761"/>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a:extLst>
              <a:ext uri="{FF2B5EF4-FFF2-40B4-BE49-F238E27FC236}">
                <a16:creationId xmlns:a16="http://schemas.microsoft.com/office/drawing/2014/main" id="{9799101E-4C2E-D744-AFCC-E26BC95CAA93}"/>
              </a:ext>
            </a:extLst>
          </p:cNvPr>
          <p:cNvCxnSpPr>
            <a:cxnSpLocks/>
            <a:endCxn id="118" idx="0"/>
          </p:cNvCxnSpPr>
          <p:nvPr/>
        </p:nvCxnSpPr>
        <p:spPr>
          <a:xfrm flipH="1">
            <a:off x="6424255" y="2560966"/>
            <a:ext cx="49238" cy="675345"/>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AF4907C7-5A96-5D49-82E5-0AB0393FC5AF}"/>
              </a:ext>
            </a:extLst>
          </p:cNvPr>
          <p:cNvCxnSpPr>
            <a:cxnSpLocks/>
            <a:endCxn id="133" idx="7"/>
          </p:cNvCxnSpPr>
          <p:nvPr/>
        </p:nvCxnSpPr>
        <p:spPr>
          <a:xfrm flipH="1">
            <a:off x="5474558" y="3765110"/>
            <a:ext cx="872666" cy="697295"/>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67603E09-4613-D347-9773-68FC3EC9B87A}"/>
              </a:ext>
            </a:extLst>
          </p:cNvPr>
          <p:cNvCxnSpPr>
            <a:cxnSpLocks/>
          </p:cNvCxnSpPr>
          <p:nvPr/>
        </p:nvCxnSpPr>
        <p:spPr>
          <a:xfrm flipH="1">
            <a:off x="6339433" y="3732706"/>
            <a:ext cx="19920" cy="753389"/>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4" name="Curved Connector 153">
            <a:extLst>
              <a:ext uri="{FF2B5EF4-FFF2-40B4-BE49-F238E27FC236}">
                <a16:creationId xmlns:a16="http://schemas.microsoft.com/office/drawing/2014/main" id="{7600CF1B-94FC-634C-B1E0-35EDAB679B03}"/>
              </a:ext>
            </a:extLst>
          </p:cNvPr>
          <p:cNvCxnSpPr>
            <a:cxnSpLocks/>
            <a:stCxn id="112" idx="1"/>
            <a:endCxn id="102" idx="1"/>
          </p:cNvCxnSpPr>
          <p:nvPr/>
        </p:nvCxnSpPr>
        <p:spPr>
          <a:xfrm rot="10800000" flipH="1">
            <a:off x="4037680" y="2358175"/>
            <a:ext cx="194316" cy="2285818"/>
          </a:xfrm>
          <a:prstGeom prst="curvedConnector3">
            <a:avLst>
              <a:gd name="adj1" fmla="val -117643"/>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57" name="Curved Connector 156">
            <a:extLst>
              <a:ext uri="{FF2B5EF4-FFF2-40B4-BE49-F238E27FC236}">
                <a16:creationId xmlns:a16="http://schemas.microsoft.com/office/drawing/2014/main" id="{C2BA4608-A0C1-B845-BC02-64CD2E01F7AB}"/>
              </a:ext>
            </a:extLst>
          </p:cNvPr>
          <p:cNvCxnSpPr>
            <a:cxnSpLocks/>
            <a:stCxn id="111" idx="3"/>
            <a:endCxn id="116" idx="1"/>
          </p:cNvCxnSpPr>
          <p:nvPr/>
        </p:nvCxnSpPr>
        <p:spPr>
          <a:xfrm flipV="1">
            <a:off x="5775858" y="2230232"/>
            <a:ext cx="674664" cy="2428295"/>
          </a:xfrm>
          <a:prstGeom prst="curvedConnector4">
            <a:avLst>
              <a:gd name="adj1" fmla="val 46475"/>
              <a:gd name="adj2" fmla="val 111480"/>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71" name="Oval 170">
            <a:extLst>
              <a:ext uri="{FF2B5EF4-FFF2-40B4-BE49-F238E27FC236}">
                <a16:creationId xmlns:a16="http://schemas.microsoft.com/office/drawing/2014/main" id="{959DAF8C-5CF1-C54A-9726-8576516B7328}"/>
              </a:ext>
            </a:extLst>
          </p:cNvPr>
          <p:cNvSpPr/>
          <p:nvPr/>
        </p:nvSpPr>
        <p:spPr>
          <a:xfrm>
            <a:off x="9565137" y="4208650"/>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72" name="Oval 171">
            <a:extLst>
              <a:ext uri="{FF2B5EF4-FFF2-40B4-BE49-F238E27FC236}">
                <a16:creationId xmlns:a16="http://schemas.microsoft.com/office/drawing/2014/main" id="{2D585D16-FDB1-0E4B-9E1F-3C1CB57EAE3E}"/>
              </a:ext>
            </a:extLst>
          </p:cNvPr>
          <p:cNvSpPr/>
          <p:nvPr/>
        </p:nvSpPr>
        <p:spPr>
          <a:xfrm>
            <a:off x="11083787"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73" name="Oval 172">
            <a:extLst>
              <a:ext uri="{FF2B5EF4-FFF2-40B4-BE49-F238E27FC236}">
                <a16:creationId xmlns:a16="http://schemas.microsoft.com/office/drawing/2014/main" id="{5C81E376-CE67-A74D-8740-5D66B4094CE5}"/>
              </a:ext>
            </a:extLst>
          </p:cNvPr>
          <p:cNvSpPr/>
          <p:nvPr/>
        </p:nvSpPr>
        <p:spPr>
          <a:xfrm>
            <a:off x="9539577" y="3809127"/>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74" name="Oval 173">
            <a:extLst>
              <a:ext uri="{FF2B5EF4-FFF2-40B4-BE49-F238E27FC236}">
                <a16:creationId xmlns:a16="http://schemas.microsoft.com/office/drawing/2014/main" id="{9E371883-4DC7-3941-93B6-9A7CA57391A7}"/>
              </a:ext>
            </a:extLst>
          </p:cNvPr>
          <p:cNvSpPr/>
          <p:nvPr/>
        </p:nvSpPr>
        <p:spPr>
          <a:xfrm>
            <a:off x="9618561" y="5027672"/>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75" name="Oval 174">
            <a:extLst>
              <a:ext uri="{FF2B5EF4-FFF2-40B4-BE49-F238E27FC236}">
                <a16:creationId xmlns:a16="http://schemas.microsoft.com/office/drawing/2014/main" id="{63216AE6-58D0-0940-98CA-47C0AA661F8C}"/>
              </a:ext>
            </a:extLst>
          </p:cNvPr>
          <p:cNvSpPr/>
          <p:nvPr/>
        </p:nvSpPr>
        <p:spPr>
          <a:xfrm>
            <a:off x="9502207" y="302133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76" name="Oval 175">
            <a:extLst>
              <a:ext uri="{FF2B5EF4-FFF2-40B4-BE49-F238E27FC236}">
                <a16:creationId xmlns:a16="http://schemas.microsoft.com/office/drawing/2014/main" id="{ADD97746-0B76-4D44-880B-343911C75384}"/>
              </a:ext>
            </a:extLst>
          </p:cNvPr>
          <p:cNvSpPr/>
          <p:nvPr/>
        </p:nvSpPr>
        <p:spPr>
          <a:xfrm>
            <a:off x="9486384" y="262046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77" name="Oval 176">
            <a:extLst>
              <a:ext uri="{FF2B5EF4-FFF2-40B4-BE49-F238E27FC236}">
                <a16:creationId xmlns:a16="http://schemas.microsoft.com/office/drawing/2014/main" id="{728D6076-0800-2A48-BAD6-77E53C4334CE}"/>
              </a:ext>
            </a:extLst>
          </p:cNvPr>
          <p:cNvSpPr/>
          <p:nvPr/>
        </p:nvSpPr>
        <p:spPr>
          <a:xfrm>
            <a:off x="9486384"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78" name="Oval 177">
            <a:extLst>
              <a:ext uri="{FF2B5EF4-FFF2-40B4-BE49-F238E27FC236}">
                <a16:creationId xmlns:a16="http://schemas.microsoft.com/office/drawing/2014/main" id="{83D68CA8-07C6-B241-B06B-03159F943C89}"/>
              </a:ext>
            </a:extLst>
          </p:cNvPr>
          <p:cNvSpPr/>
          <p:nvPr/>
        </p:nvSpPr>
        <p:spPr>
          <a:xfrm>
            <a:off x="9544439" y="342718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79" name="Oval 178">
            <a:extLst>
              <a:ext uri="{FF2B5EF4-FFF2-40B4-BE49-F238E27FC236}">
                <a16:creationId xmlns:a16="http://schemas.microsoft.com/office/drawing/2014/main" id="{0DA2FB57-6C64-A140-A308-01C8C661A6EC}"/>
              </a:ext>
            </a:extLst>
          </p:cNvPr>
          <p:cNvSpPr/>
          <p:nvPr/>
        </p:nvSpPr>
        <p:spPr>
          <a:xfrm>
            <a:off x="9581624" y="463505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5723A2A2-4051-E947-8696-5C1781D7A2BC}"/>
              </a:ext>
            </a:extLst>
          </p:cNvPr>
          <p:cNvSpPr txBox="1"/>
          <p:nvPr/>
        </p:nvSpPr>
        <p:spPr>
          <a:xfrm>
            <a:off x="8695152" y="890591"/>
            <a:ext cx="359394" cy="523220"/>
          </a:xfrm>
          <a:prstGeom prst="rect">
            <a:avLst/>
          </a:prstGeom>
          <a:noFill/>
        </p:spPr>
        <p:txBody>
          <a:bodyPr wrap="none" rtlCol="0">
            <a:spAutoFit/>
          </a:bodyPr>
          <a:lstStyle/>
          <a:p>
            <a:r>
              <a:rPr lang="en-US" sz="2800" dirty="0">
                <a:solidFill>
                  <a:srgbClr val="FF0000"/>
                </a:solidFill>
                <a:latin typeface="Candara" panose="020E0502030303020204" pitchFamily="34" charset="0"/>
              </a:rPr>
              <a:t>3</a:t>
            </a:r>
          </a:p>
        </p:txBody>
      </p:sp>
      <p:sp>
        <p:nvSpPr>
          <p:cNvPr id="137" name="Oval 136">
            <a:extLst>
              <a:ext uri="{FF2B5EF4-FFF2-40B4-BE49-F238E27FC236}">
                <a16:creationId xmlns:a16="http://schemas.microsoft.com/office/drawing/2014/main" id="{FAFD0FB1-E045-AD4A-9529-59583356B352}"/>
              </a:ext>
            </a:extLst>
          </p:cNvPr>
          <p:cNvSpPr/>
          <p:nvPr/>
        </p:nvSpPr>
        <p:spPr>
          <a:xfrm>
            <a:off x="299266" y="1587122"/>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17" name="TextBox 116">
            <a:extLst>
              <a:ext uri="{FF2B5EF4-FFF2-40B4-BE49-F238E27FC236}">
                <a16:creationId xmlns:a16="http://schemas.microsoft.com/office/drawing/2014/main" id="{66E998F4-ADEB-0A49-99C0-9BD967356862}"/>
              </a:ext>
            </a:extLst>
          </p:cNvPr>
          <p:cNvSpPr txBox="1"/>
          <p:nvPr/>
        </p:nvSpPr>
        <p:spPr>
          <a:xfrm>
            <a:off x="1084265" y="1225178"/>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
        <p:nvSpPr>
          <p:cNvPr id="123" name="TextBox 122">
            <a:extLst>
              <a:ext uri="{FF2B5EF4-FFF2-40B4-BE49-F238E27FC236}">
                <a16:creationId xmlns:a16="http://schemas.microsoft.com/office/drawing/2014/main" id="{93F061A3-EE93-8243-BB8A-26B9ABAB0967}"/>
              </a:ext>
            </a:extLst>
          </p:cNvPr>
          <p:cNvSpPr txBox="1"/>
          <p:nvPr/>
        </p:nvSpPr>
        <p:spPr>
          <a:xfrm>
            <a:off x="205381" y="2445977"/>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17756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26"/>
                                        </p:tgtEl>
                                      </p:cBhvr>
                                    </p:animEffect>
                                    <p:set>
                                      <p:cBhvr>
                                        <p:cTn id="7" dur="1" fill="hold">
                                          <p:stCondLst>
                                            <p:cond delay="499"/>
                                          </p:stCondLst>
                                        </p:cTn>
                                        <p:tgtEl>
                                          <p:spTgt spid="12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54"/>
                                        </p:tgtEl>
                                        <p:attrNameLst>
                                          <p:attrName>style.visibility</p:attrName>
                                        </p:attrNameLst>
                                      </p:cBhvr>
                                      <p:to>
                                        <p:strVal val="hidden"/>
                                      </p:to>
                                    </p:set>
                                  </p:childTnLst>
                                </p:cTn>
                              </p:par>
                              <p:par>
                                <p:cTn id="14" presetID="1" presetClass="exit" presetSubtype="0" fill="hold" nodeType="withEffect">
                                  <p:stCondLst>
                                    <p:cond delay="0"/>
                                  </p:stCondLst>
                                  <p:childTnLst>
                                    <p:set>
                                      <p:cBhvr>
                                        <p:cTn id="15" dur="1" fill="hold">
                                          <p:stCondLst>
                                            <p:cond delay="0"/>
                                          </p:stCondLst>
                                        </p:cTn>
                                        <p:tgtEl>
                                          <p:spTgt spid="142"/>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39"/>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14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50"/>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5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grpId="0" nodeType="clickEffect">
                                  <p:stCondLst>
                                    <p:cond delay="0"/>
                                  </p:stCondLst>
                                  <p:childTnLst>
                                    <p:animMotion origin="layout" path="M -4.58333E-6 3.33333E-6 L 0.56693 -0.2669 " pathEditMode="relative" rAng="0" ptsTypes="AA">
                                      <p:cBhvr>
                                        <p:cTn id="27" dur="2000" fill="hold"/>
                                        <p:tgtEl>
                                          <p:spTgt spid="122"/>
                                        </p:tgtEl>
                                        <p:attrNameLst>
                                          <p:attrName>ppt_x</p:attrName>
                                          <p:attrName>ppt_y</p:attrName>
                                        </p:attrNameLst>
                                      </p:cBhvr>
                                      <p:rCtr x="28346" y="-13356"/>
                                    </p:animMotion>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grpId="0" nodeType="clickEffect">
                                  <p:stCondLst>
                                    <p:cond delay="0"/>
                                  </p:stCondLst>
                                  <p:childTnLst>
                                    <p:animMotion origin="layout" path="M -3.54167E-6 4.44444E-6 L 0.48308 -0.19977 " pathEditMode="relative" rAng="0" ptsTypes="AA">
                                      <p:cBhvr>
                                        <p:cTn id="31" dur="2000" fill="hold"/>
                                        <p:tgtEl>
                                          <p:spTgt spid="133"/>
                                        </p:tgtEl>
                                        <p:attrNameLst>
                                          <p:attrName>ppt_x</p:attrName>
                                          <p:attrName>ppt_y</p:attrName>
                                        </p:attrNameLst>
                                      </p:cBhvr>
                                      <p:rCtr x="24154" y="-10000"/>
                                    </p:animMotion>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grpId="0" nodeType="clickEffect">
                                  <p:stCondLst>
                                    <p:cond delay="0"/>
                                  </p:stCondLst>
                                  <p:childTnLst>
                                    <p:animMotion origin="layout" path="M 0 0 L 0.39688 -0.15903 " pathEditMode="relative" ptsTypes="AA">
                                      <p:cBhvr>
                                        <p:cTn id="35" dur="2000" fill="hold"/>
                                        <p:tgtEl>
                                          <p:spTgt spid="1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2" grpId="0" animBg="1"/>
      <p:bldP spid="126" grpId="0"/>
      <p:bldP spid="133" grpId="0" animBg="1"/>
      <p:bldP spid="1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1" name="Table 131">
            <a:extLst>
              <a:ext uri="{FF2B5EF4-FFF2-40B4-BE49-F238E27FC236}">
                <a16:creationId xmlns:a16="http://schemas.microsoft.com/office/drawing/2014/main" id="{11C40379-90B4-B243-AB90-6BE2A9559061}"/>
              </a:ext>
            </a:extLst>
          </p:cNvPr>
          <p:cNvGraphicFramePr>
            <a:graphicFrameLocks noGrp="1"/>
          </p:cNvGraphicFramePr>
          <p:nvPr>
            <p:extLst>
              <p:ext uri="{D42A27DB-BD31-4B8C-83A1-F6EECF244321}">
                <p14:modId xmlns:p14="http://schemas.microsoft.com/office/powerpoint/2010/main" val="351416438"/>
              </p:ext>
            </p:extLst>
          </p:nvPr>
        </p:nvGraphicFramePr>
        <p:xfrm>
          <a:off x="8988909" y="1801446"/>
          <a:ext cx="3084420" cy="4000380"/>
        </p:xfrm>
        <a:graphic>
          <a:graphicData uri="http://schemas.openxmlformats.org/drawingml/2006/table">
            <a:tbl>
              <a:tblPr firstRow="1" bandRow="1">
                <a:tableStyleId>{5940675A-B579-460E-94D1-54222C63F5DA}</a:tableStyleId>
              </a:tblPr>
              <a:tblGrid>
                <a:gridCol w="1542210">
                  <a:extLst>
                    <a:ext uri="{9D8B030D-6E8A-4147-A177-3AD203B41FA5}">
                      <a16:colId xmlns:a16="http://schemas.microsoft.com/office/drawing/2014/main" val="2463022565"/>
                    </a:ext>
                  </a:extLst>
                </a:gridCol>
                <a:gridCol w="1542210">
                  <a:extLst>
                    <a:ext uri="{9D8B030D-6E8A-4147-A177-3AD203B41FA5}">
                      <a16:colId xmlns:a16="http://schemas.microsoft.com/office/drawing/2014/main" val="1084358331"/>
                    </a:ext>
                  </a:extLst>
                </a:gridCol>
              </a:tblGrid>
              <a:tr h="400038">
                <a:tc>
                  <a:txBody>
                    <a:bodyPr/>
                    <a:lstStyle/>
                    <a:p>
                      <a:r>
                        <a:rPr lang="en-US" dirty="0">
                          <a:latin typeface="Candara" panose="020E0502030303020204" pitchFamily="34" charset="0"/>
                        </a:rPr>
                        <a:t>Mapped</a:t>
                      </a:r>
                    </a:p>
                  </a:txBody>
                  <a:tcPr/>
                </a:tc>
                <a:tc>
                  <a:txBody>
                    <a:bodyPr/>
                    <a:lstStyle/>
                    <a:p>
                      <a:r>
                        <a:rPr lang="en-US" dirty="0">
                          <a:latin typeface="Candara" panose="020E0502030303020204" pitchFamily="34" charset="0"/>
                        </a:rPr>
                        <a:t>Unmapped</a:t>
                      </a:r>
                    </a:p>
                  </a:txBody>
                  <a:tcPr/>
                </a:tc>
                <a:extLst>
                  <a:ext uri="{0D108BD9-81ED-4DB2-BD59-A6C34878D82A}">
                    <a16:rowId xmlns:a16="http://schemas.microsoft.com/office/drawing/2014/main" val="1352878452"/>
                  </a:ext>
                </a:extLst>
              </a:tr>
              <a:tr h="400038">
                <a:tc>
                  <a:txBody>
                    <a:bodyPr/>
                    <a:lstStyle/>
                    <a:p>
                      <a:endParaRPr lang="en-US" dirty="0"/>
                    </a:p>
                  </a:txBody>
                  <a:tcPr/>
                </a:tc>
                <a:tc>
                  <a:txBody>
                    <a:bodyPr/>
                    <a:lstStyle/>
                    <a:p>
                      <a:endParaRPr lang="en-US"/>
                    </a:p>
                  </a:txBody>
                  <a:tcPr/>
                </a:tc>
                <a:extLst>
                  <a:ext uri="{0D108BD9-81ED-4DB2-BD59-A6C34878D82A}">
                    <a16:rowId xmlns:a16="http://schemas.microsoft.com/office/drawing/2014/main" val="2988912544"/>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323068587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1417660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732966870"/>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516464492"/>
                  </a:ext>
                </a:extLst>
              </a:tr>
              <a:tr h="400038">
                <a:tc>
                  <a:txBody>
                    <a:bodyPr/>
                    <a:lstStyle/>
                    <a:p>
                      <a:endParaRPr lang="en-US"/>
                    </a:p>
                  </a:txBody>
                  <a:tcPr/>
                </a:tc>
                <a:tc>
                  <a:txBody>
                    <a:bodyPr/>
                    <a:lstStyle/>
                    <a:p>
                      <a:endParaRPr lang="en-US" dirty="0"/>
                    </a:p>
                  </a:txBody>
                  <a:tcPr/>
                </a:tc>
                <a:extLst>
                  <a:ext uri="{0D108BD9-81ED-4DB2-BD59-A6C34878D82A}">
                    <a16:rowId xmlns:a16="http://schemas.microsoft.com/office/drawing/2014/main" val="251828944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6525011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112262769"/>
                  </a:ext>
                </a:extLst>
              </a:tr>
              <a:tr h="40003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68681502"/>
                  </a:ext>
                </a:extLst>
              </a:tr>
            </a:tbl>
          </a:graphicData>
        </a:graphic>
      </p:graphicFrame>
      <p:sp>
        <p:nvSpPr>
          <p:cNvPr id="2" name="Title 1">
            <a:extLst>
              <a:ext uri="{FF2B5EF4-FFF2-40B4-BE49-F238E27FC236}">
                <a16:creationId xmlns:a16="http://schemas.microsoft.com/office/drawing/2014/main" id="{20077AA1-73BE-6442-9745-9EB8E428CB9E}"/>
              </a:ext>
            </a:extLst>
          </p:cNvPr>
          <p:cNvSpPr>
            <a:spLocks noGrp="1"/>
          </p:cNvSpPr>
          <p:nvPr>
            <p:ph type="title"/>
          </p:nvPr>
        </p:nvSpPr>
        <p:spPr/>
        <p:txBody>
          <a:bodyPr/>
          <a:lstStyle/>
          <a:p>
            <a:r>
              <a:rPr lang="en-US" dirty="0" err="1"/>
              <a:t>PathSeeker</a:t>
            </a:r>
            <a:r>
              <a:rPr lang="en-US" dirty="0"/>
              <a:t> in action</a:t>
            </a:r>
          </a:p>
        </p:txBody>
      </p:sp>
      <p:sp>
        <p:nvSpPr>
          <p:cNvPr id="3" name="Slide Number Placeholder 2">
            <a:extLst>
              <a:ext uri="{FF2B5EF4-FFF2-40B4-BE49-F238E27FC236}">
                <a16:creationId xmlns:a16="http://schemas.microsoft.com/office/drawing/2014/main" id="{57C3736A-783B-D741-98C7-0B0E912E5B95}"/>
              </a:ext>
            </a:extLst>
          </p:cNvPr>
          <p:cNvSpPr>
            <a:spLocks noGrp="1"/>
          </p:cNvSpPr>
          <p:nvPr>
            <p:ph type="sldNum" sz="quarter" idx="12"/>
          </p:nvPr>
        </p:nvSpPr>
        <p:spPr/>
        <p:txBody>
          <a:bodyPr/>
          <a:lstStyle/>
          <a:p>
            <a:fld id="{86E00D81-A243-204E-9897-44BD133A87DB}" type="slidenum">
              <a:rPr lang="en-US" smtClean="0"/>
              <a:t>34</a:t>
            </a:fld>
            <a:endParaRPr lang="en-US" dirty="0"/>
          </a:p>
        </p:txBody>
      </p:sp>
      <p:grpSp>
        <p:nvGrpSpPr>
          <p:cNvPr id="75" name="Group 74">
            <a:extLst>
              <a:ext uri="{FF2B5EF4-FFF2-40B4-BE49-F238E27FC236}">
                <a16:creationId xmlns:a16="http://schemas.microsoft.com/office/drawing/2014/main" id="{1CB9E869-6AE8-0A46-A49D-9C8849733028}"/>
              </a:ext>
            </a:extLst>
          </p:cNvPr>
          <p:cNvGrpSpPr/>
          <p:nvPr/>
        </p:nvGrpSpPr>
        <p:grpSpPr>
          <a:xfrm>
            <a:off x="305023" y="1062743"/>
            <a:ext cx="868869" cy="2475320"/>
            <a:chOff x="366807" y="2496126"/>
            <a:chExt cx="1055232" cy="3006249"/>
          </a:xfrm>
        </p:grpSpPr>
        <p:sp>
          <p:nvSpPr>
            <p:cNvPr id="7" name="Oval 6">
              <a:extLst>
                <a:ext uri="{FF2B5EF4-FFF2-40B4-BE49-F238E27FC236}">
                  <a16:creationId xmlns:a16="http://schemas.microsoft.com/office/drawing/2014/main" id="{214A422C-5D34-C74B-9334-A2D1A935B83B}"/>
                </a:ext>
              </a:extLst>
            </p:cNvPr>
            <p:cNvSpPr/>
            <p:nvPr/>
          </p:nvSpPr>
          <p:spPr>
            <a:xfrm>
              <a:off x="396442" y="452151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E32DDCA3-8419-704A-82FD-CBDED0688041}"/>
                </a:ext>
              </a:extLst>
            </p:cNvPr>
            <p:cNvSpPr/>
            <p:nvPr/>
          </p:nvSpPr>
          <p:spPr>
            <a:xfrm>
              <a:off x="761234" y="249612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9722F383-BDB2-FB4C-8CE9-C8578F000C8C}"/>
                </a:ext>
              </a:extLst>
            </p:cNvPr>
            <p:cNvSpPr/>
            <p:nvPr/>
          </p:nvSpPr>
          <p:spPr>
            <a:xfrm>
              <a:off x="366807" y="3120627"/>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DCDF050E-524C-7742-9955-1C1DFC8C713C}"/>
                </a:ext>
              </a:extLst>
            </p:cNvPr>
            <p:cNvSpPr/>
            <p:nvPr/>
          </p:nvSpPr>
          <p:spPr>
            <a:xfrm>
              <a:off x="1027612" y="312441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41650FC-F931-744F-9436-A3967195732D}"/>
                </a:ext>
              </a:extLst>
            </p:cNvPr>
            <p:cNvSpPr/>
            <p:nvPr/>
          </p:nvSpPr>
          <p:spPr>
            <a:xfrm>
              <a:off x="378355" y="382757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59B5643A-FC84-AB45-AC35-10F11C813E56}"/>
                </a:ext>
              </a:extLst>
            </p:cNvPr>
            <p:cNvSpPr/>
            <p:nvPr/>
          </p:nvSpPr>
          <p:spPr>
            <a:xfrm>
              <a:off x="784719" y="5086391"/>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8F4E0736-27A8-4749-A30E-B6708ECF9BCD}"/>
                </a:ext>
              </a:extLst>
            </p:cNvPr>
            <p:cNvCxnSpPr>
              <a:stCxn id="8" idx="4"/>
              <a:endCxn id="9" idx="0"/>
            </p:cNvCxnSpPr>
            <p:nvPr/>
          </p:nvCxnSpPr>
          <p:spPr>
            <a:xfrm flipH="1">
              <a:off x="564020" y="2912110"/>
              <a:ext cx="394427" cy="2085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A83B5C4-D70B-2F4B-8D81-6A8175BB3D38}"/>
                </a:ext>
              </a:extLst>
            </p:cNvPr>
            <p:cNvCxnSpPr>
              <a:stCxn id="8" idx="4"/>
              <a:endCxn id="10" idx="0"/>
            </p:cNvCxnSpPr>
            <p:nvPr/>
          </p:nvCxnSpPr>
          <p:spPr>
            <a:xfrm>
              <a:off x="958447" y="2912110"/>
              <a:ext cx="266378" cy="212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C65753C-EA29-934B-BCCF-A79BC3F87C37}"/>
                </a:ext>
              </a:extLst>
            </p:cNvPr>
            <p:cNvCxnSpPr>
              <a:cxnSpLocks/>
              <a:stCxn id="9" idx="4"/>
              <a:endCxn id="11" idx="0"/>
            </p:cNvCxnSpPr>
            <p:nvPr/>
          </p:nvCxnSpPr>
          <p:spPr>
            <a:xfrm>
              <a:off x="564021" y="3536611"/>
              <a:ext cx="11548" cy="290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742C948-749C-7949-897A-0A28F0EC8016}"/>
                </a:ext>
              </a:extLst>
            </p:cNvPr>
            <p:cNvCxnSpPr>
              <a:cxnSpLocks/>
              <a:stCxn id="11" idx="4"/>
              <a:endCxn id="7" idx="0"/>
            </p:cNvCxnSpPr>
            <p:nvPr/>
          </p:nvCxnSpPr>
          <p:spPr>
            <a:xfrm>
              <a:off x="575569" y="4243556"/>
              <a:ext cx="18087" cy="27796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E5FB9D65-A092-A24A-AC70-308CDFF2CC9D}"/>
                </a:ext>
              </a:extLst>
            </p:cNvPr>
            <p:cNvSpPr/>
            <p:nvPr/>
          </p:nvSpPr>
          <p:spPr>
            <a:xfrm>
              <a:off x="1027612" y="3834394"/>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518E49F5-E148-224C-88AC-76250BFB5394}"/>
                </a:ext>
              </a:extLst>
            </p:cNvPr>
            <p:cNvCxnSpPr>
              <a:cxnSpLocks/>
              <a:stCxn id="10" idx="4"/>
              <a:endCxn id="38" idx="0"/>
            </p:cNvCxnSpPr>
            <p:nvPr/>
          </p:nvCxnSpPr>
          <p:spPr>
            <a:xfrm>
              <a:off x="1224826" y="3540396"/>
              <a:ext cx="0" cy="293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32382AF0-2825-3B43-89B9-24136299C2D6}"/>
                </a:ext>
              </a:extLst>
            </p:cNvPr>
            <p:cNvCxnSpPr>
              <a:cxnSpLocks/>
              <a:stCxn id="7" idx="4"/>
              <a:endCxn id="15" idx="1"/>
            </p:cNvCxnSpPr>
            <p:nvPr/>
          </p:nvCxnSpPr>
          <p:spPr>
            <a:xfrm>
              <a:off x="593656" y="4937500"/>
              <a:ext cx="248825" cy="209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Curved Connector 49">
              <a:extLst>
                <a:ext uri="{FF2B5EF4-FFF2-40B4-BE49-F238E27FC236}">
                  <a16:creationId xmlns:a16="http://schemas.microsoft.com/office/drawing/2014/main" id="{2F428D7E-1D17-824A-BDEF-FEC5696F2E20}"/>
                </a:ext>
              </a:extLst>
            </p:cNvPr>
            <p:cNvCxnSpPr>
              <a:stCxn id="15" idx="0"/>
              <a:endCxn id="11" idx="6"/>
            </p:cNvCxnSpPr>
            <p:nvPr/>
          </p:nvCxnSpPr>
          <p:spPr>
            <a:xfrm rot="16200000" flipV="1">
              <a:off x="351945" y="4456402"/>
              <a:ext cx="1050827" cy="20915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2" name="Curved Connector 51">
              <a:extLst>
                <a:ext uri="{FF2B5EF4-FFF2-40B4-BE49-F238E27FC236}">
                  <a16:creationId xmlns:a16="http://schemas.microsoft.com/office/drawing/2014/main" id="{B3A504E4-170A-C14F-AEFF-158F9A2F2405}"/>
                </a:ext>
              </a:extLst>
            </p:cNvPr>
            <p:cNvCxnSpPr>
              <a:stCxn id="7" idx="2"/>
              <a:endCxn id="11" idx="2"/>
            </p:cNvCxnSpPr>
            <p:nvPr/>
          </p:nvCxnSpPr>
          <p:spPr>
            <a:xfrm rot="10800000">
              <a:off x="378356" y="4035564"/>
              <a:ext cx="18087" cy="693944"/>
            </a:xfrm>
            <a:prstGeom prst="curvedConnector3">
              <a:avLst>
                <a:gd name="adj1" fmla="val 866065"/>
              </a:avLst>
            </a:prstGeom>
            <a:ln>
              <a:tailEnd type="triangle"/>
            </a:ln>
          </p:spPr>
          <p:style>
            <a:lnRef idx="1">
              <a:schemeClr val="dk1"/>
            </a:lnRef>
            <a:fillRef idx="0">
              <a:schemeClr val="dk1"/>
            </a:fillRef>
            <a:effectRef idx="0">
              <a:schemeClr val="dk1"/>
            </a:effectRef>
            <a:fontRef idx="minor">
              <a:schemeClr val="tx1"/>
            </a:fontRef>
          </p:style>
        </p:cxnSp>
        <p:cxnSp>
          <p:nvCxnSpPr>
            <p:cNvPr id="54" name="Curved Connector 53">
              <a:extLst>
                <a:ext uri="{FF2B5EF4-FFF2-40B4-BE49-F238E27FC236}">
                  <a16:creationId xmlns:a16="http://schemas.microsoft.com/office/drawing/2014/main" id="{07FC40AB-BABF-2948-A7BA-3839DE3BE778}"/>
                </a:ext>
              </a:extLst>
            </p:cNvPr>
            <p:cNvCxnSpPr>
              <a:stCxn id="10" idx="7"/>
              <a:endCxn id="8" idx="6"/>
            </p:cNvCxnSpPr>
            <p:nvPr/>
          </p:nvCxnSpPr>
          <p:spPr>
            <a:xfrm rot="16200000" flipV="1">
              <a:off x="1019363" y="2840417"/>
              <a:ext cx="481213" cy="208616"/>
            </a:xfrm>
            <a:prstGeom prst="curvedConnector2">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grpSp>
      <p:sp>
        <p:nvSpPr>
          <p:cNvPr id="76" name="TextBox 75">
            <a:extLst>
              <a:ext uri="{FF2B5EF4-FFF2-40B4-BE49-F238E27FC236}">
                <a16:creationId xmlns:a16="http://schemas.microsoft.com/office/drawing/2014/main" id="{254C408A-53FD-9048-A7F6-B36C9E573A80}"/>
              </a:ext>
            </a:extLst>
          </p:cNvPr>
          <p:cNvSpPr txBox="1"/>
          <p:nvPr/>
        </p:nvSpPr>
        <p:spPr>
          <a:xfrm>
            <a:off x="171226" y="3786893"/>
            <a:ext cx="19672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 DFG of a loop</a:t>
            </a:r>
          </a:p>
        </p:txBody>
      </p:sp>
      <p:grpSp>
        <p:nvGrpSpPr>
          <p:cNvPr id="78" name="Group 77">
            <a:extLst>
              <a:ext uri="{FF2B5EF4-FFF2-40B4-BE49-F238E27FC236}">
                <a16:creationId xmlns:a16="http://schemas.microsoft.com/office/drawing/2014/main" id="{B6AC87D8-26CC-FF46-A512-4983D2B64FBD}"/>
              </a:ext>
            </a:extLst>
          </p:cNvPr>
          <p:cNvGrpSpPr/>
          <p:nvPr/>
        </p:nvGrpSpPr>
        <p:grpSpPr>
          <a:xfrm>
            <a:off x="228399" y="4445861"/>
            <a:ext cx="2959644" cy="940185"/>
            <a:chOff x="760402" y="4038081"/>
            <a:chExt cx="4043218" cy="978971"/>
          </a:xfrm>
        </p:grpSpPr>
        <p:grpSp>
          <p:nvGrpSpPr>
            <p:cNvPr id="80" name="Group 79">
              <a:extLst>
                <a:ext uri="{FF2B5EF4-FFF2-40B4-BE49-F238E27FC236}">
                  <a16:creationId xmlns:a16="http://schemas.microsoft.com/office/drawing/2014/main" id="{F869C103-3E34-964F-B189-473AB916CB65}"/>
                </a:ext>
              </a:extLst>
            </p:cNvPr>
            <p:cNvGrpSpPr/>
            <p:nvPr/>
          </p:nvGrpSpPr>
          <p:grpSpPr>
            <a:xfrm>
              <a:off x="760402" y="4038081"/>
              <a:ext cx="4043218" cy="978971"/>
              <a:chOff x="212898" y="4038081"/>
              <a:chExt cx="5185202" cy="1255476"/>
            </a:xfrm>
          </p:grpSpPr>
          <p:grpSp>
            <p:nvGrpSpPr>
              <p:cNvPr id="82" name="Group 81">
                <a:extLst>
                  <a:ext uri="{FF2B5EF4-FFF2-40B4-BE49-F238E27FC236}">
                    <a16:creationId xmlns:a16="http://schemas.microsoft.com/office/drawing/2014/main" id="{C3CF71B3-EDCA-704A-8BA5-5BA6AF19C2D8}"/>
                  </a:ext>
                </a:extLst>
              </p:cNvPr>
              <p:cNvGrpSpPr/>
              <p:nvPr/>
            </p:nvGrpSpPr>
            <p:grpSpPr>
              <a:xfrm>
                <a:off x="212898" y="4038081"/>
                <a:ext cx="2450068" cy="1201749"/>
                <a:chOff x="7968766" y="963418"/>
                <a:chExt cx="2450068" cy="1201749"/>
              </a:xfrm>
            </p:grpSpPr>
            <p:cxnSp>
              <p:nvCxnSpPr>
                <p:cNvPr id="87" name="Straight Arrow Connector 86">
                  <a:extLst>
                    <a:ext uri="{FF2B5EF4-FFF2-40B4-BE49-F238E27FC236}">
                      <a16:creationId xmlns:a16="http://schemas.microsoft.com/office/drawing/2014/main" id="{14223CDD-E741-DA4D-A0EF-6DE37D302217}"/>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8" name="Rectangle 87">
                  <a:extLst>
                    <a:ext uri="{FF2B5EF4-FFF2-40B4-BE49-F238E27FC236}">
                      <a16:creationId xmlns:a16="http://schemas.microsoft.com/office/drawing/2014/main" id="{96DBFDE4-1E51-D246-9319-07F2DC31C43A}"/>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2</a:t>
                  </a:r>
                </a:p>
              </p:txBody>
            </p:sp>
            <p:sp>
              <p:nvSpPr>
                <p:cNvPr id="89" name="Rectangle 88">
                  <a:extLst>
                    <a:ext uri="{FF2B5EF4-FFF2-40B4-BE49-F238E27FC236}">
                      <a16:creationId xmlns:a16="http://schemas.microsoft.com/office/drawing/2014/main" id="{713B99E4-EEA3-EA46-B587-46EBCF96AED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83" name="Group 82">
                <a:extLst>
                  <a:ext uri="{FF2B5EF4-FFF2-40B4-BE49-F238E27FC236}">
                    <a16:creationId xmlns:a16="http://schemas.microsoft.com/office/drawing/2014/main" id="{40CE0FB0-D374-DB47-8DD7-2738F4633648}"/>
                  </a:ext>
                </a:extLst>
              </p:cNvPr>
              <p:cNvGrpSpPr/>
              <p:nvPr/>
            </p:nvGrpSpPr>
            <p:grpSpPr>
              <a:xfrm>
                <a:off x="2948032" y="4091808"/>
                <a:ext cx="2450068" cy="1201749"/>
                <a:chOff x="7968766" y="963418"/>
                <a:chExt cx="2450068" cy="1201749"/>
              </a:xfrm>
            </p:grpSpPr>
            <p:cxnSp>
              <p:nvCxnSpPr>
                <p:cNvPr id="84" name="Straight Arrow Connector 83">
                  <a:extLst>
                    <a:ext uri="{FF2B5EF4-FFF2-40B4-BE49-F238E27FC236}">
                      <a16:creationId xmlns:a16="http://schemas.microsoft.com/office/drawing/2014/main" id="{52136142-0526-4344-9A1B-5E2237B52170}"/>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5" name="Rectangle 84">
                  <a:extLst>
                    <a:ext uri="{FF2B5EF4-FFF2-40B4-BE49-F238E27FC236}">
                      <a16:creationId xmlns:a16="http://schemas.microsoft.com/office/drawing/2014/main" id="{4DDBC3F7-5B48-BF46-A012-D9F5BDEF44A9}"/>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4</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3C759941-A726-CD4A-9B42-3D1EEC39164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3</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cxnSp>
          <p:nvCxnSpPr>
            <p:cNvPr id="81" name="Straight Arrow Connector 80">
              <a:extLst>
                <a:ext uri="{FF2B5EF4-FFF2-40B4-BE49-F238E27FC236}">
                  <a16:creationId xmlns:a16="http://schemas.microsoft.com/office/drawing/2014/main" id="{66D7358F-14E3-9840-8B09-EC23669AC20F}"/>
                </a:ext>
              </a:extLst>
            </p:cNvPr>
            <p:cNvCxnSpPr/>
            <p:nvPr/>
          </p:nvCxnSpPr>
          <p:spPr>
            <a:xfrm>
              <a:off x="2613244" y="4574441"/>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grpSp>
      <p:sp>
        <p:nvSpPr>
          <p:cNvPr id="90" name="TextBox 89">
            <a:extLst>
              <a:ext uri="{FF2B5EF4-FFF2-40B4-BE49-F238E27FC236}">
                <a16:creationId xmlns:a16="http://schemas.microsoft.com/office/drawing/2014/main" id="{45ED6F9D-7F0B-274C-A124-F56945D2D937}"/>
              </a:ext>
            </a:extLst>
          </p:cNvPr>
          <p:cNvSpPr txBox="1"/>
          <p:nvPr/>
        </p:nvSpPr>
        <p:spPr>
          <a:xfrm>
            <a:off x="433663" y="5574634"/>
            <a:ext cx="189898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 Target CGRA</a:t>
            </a:r>
          </a:p>
        </p:txBody>
      </p:sp>
      <p:grpSp>
        <p:nvGrpSpPr>
          <p:cNvPr id="115" name="Group 114">
            <a:extLst>
              <a:ext uri="{FF2B5EF4-FFF2-40B4-BE49-F238E27FC236}">
                <a16:creationId xmlns:a16="http://schemas.microsoft.com/office/drawing/2014/main" id="{3EA76A84-F975-6D41-8026-189BEBC5BF09}"/>
              </a:ext>
            </a:extLst>
          </p:cNvPr>
          <p:cNvGrpSpPr/>
          <p:nvPr/>
        </p:nvGrpSpPr>
        <p:grpSpPr>
          <a:xfrm>
            <a:off x="3350755" y="1432115"/>
            <a:ext cx="4669116" cy="4001490"/>
            <a:chOff x="6730710" y="1158583"/>
            <a:chExt cx="4669116" cy="4001490"/>
          </a:xfrm>
        </p:grpSpPr>
        <p:grpSp>
          <p:nvGrpSpPr>
            <p:cNvPr id="91" name="Group 90">
              <a:extLst>
                <a:ext uri="{FF2B5EF4-FFF2-40B4-BE49-F238E27FC236}">
                  <a16:creationId xmlns:a16="http://schemas.microsoft.com/office/drawing/2014/main" id="{A0ABACAA-CC2B-FC45-9A4A-B66DEC3D5FA0}"/>
                </a:ext>
              </a:extLst>
            </p:cNvPr>
            <p:cNvGrpSpPr/>
            <p:nvPr/>
          </p:nvGrpSpPr>
          <p:grpSpPr>
            <a:xfrm>
              <a:off x="6730710" y="1158583"/>
              <a:ext cx="4669116" cy="4001490"/>
              <a:chOff x="2479124" y="1163486"/>
              <a:chExt cx="4669116" cy="4001490"/>
            </a:xfrm>
          </p:grpSpPr>
          <p:cxnSp>
            <p:nvCxnSpPr>
              <p:cNvPr id="92" name="Straight Arrow Connector 91">
                <a:extLst>
                  <a:ext uri="{FF2B5EF4-FFF2-40B4-BE49-F238E27FC236}">
                    <a16:creationId xmlns:a16="http://schemas.microsoft.com/office/drawing/2014/main" id="{1C210D8D-0A20-6646-8BAA-B91CBF0C4598}"/>
                  </a:ext>
                </a:extLst>
              </p:cNvPr>
              <p:cNvCxnSpPr>
                <a:cxnSpLocks/>
              </p:cNvCxnSpPr>
              <p:nvPr/>
            </p:nvCxnSpPr>
            <p:spPr>
              <a:xfrm>
                <a:off x="2997987" y="1509341"/>
                <a:ext cx="0" cy="3655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D769550-BF75-EC47-AD49-04001C21589A}"/>
                  </a:ext>
                </a:extLst>
              </p:cNvPr>
              <p:cNvCxnSpPr>
                <a:cxnSpLocks/>
              </p:cNvCxnSpPr>
              <p:nvPr/>
            </p:nvCxnSpPr>
            <p:spPr>
              <a:xfrm>
                <a:off x="2997987" y="2632584"/>
                <a:ext cx="4150253" cy="3426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CCFA55A7-84F5-1848-9429-95FBABA48D1A}"/>
                  </a:ext>
                </a:extLst>
              </p:cNvPr>
              <p:cNvCxnSpPr>
                <a:cxnSpLocks/>
              </p:cNvCxnSpPr>
              <p:nvPr/>
            </p:nvCxnSpPr>
            <p:spPr>
              <a:xfrm>
                <a:off x="2986800" y="3766594"/>
                <a:ext cx="4161440" cy="2761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4747E56-D05E-EC4B-946D-6425839DD9CA}"/>
                  </a:ext>
                </a:extLst>
              </p:cNvPr>
              <p:cNvCxnSpPr>
                <a:cxnSpLocks/>
              </p:cNvCxnSpPr>
              <p:nvPr/>
            </p:nvCxnSpPr>
            <p:spPr>
              <a:xfrm>
                <a:off x="3012205" y="4974460"/>
                <a:ext cx="4124513" cy="114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9A3B2FAB-B8AB-E34D-B644-9D2A74E71104}"/>
                  </a:ext>
                </a:extLst>
              </p:cNvPr>
              <p:cNvSpPr txBox="1"/>
              <p:nvPr/>
            </p:nvSpPr>
            <p:spPr>
              <a:xfrm>
                <a:off x="2525157" y="1163486"/>
                <a:ext cx="68903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Time</a:t>
                </a:r>
              </a:p>
            </p:txBody>
          </p:sp>
          <p:sp>
            <p:nvSpPr>
              <p:cNvPr id="97" name="TextBox 96">
                <a:extLst>
                  <a:ext uri="{FF2B5EF4-FFF2-40B4-BE49-F238E27FC236}">
                    <a16:creationId xmlns:a16="http://schemas.microsoft.com/office/drawing/2014/main" id="{233BDBBA-0522-3E49-A31A-0806AFF0AA75}"/>
                  </a:ext>
                </a:extLst>
              </p:cNvPr>
              <p:cNvSpPr txBox="1"/>
              <p:nvPr/>
            </p:nvSpPr>
            <p:spPr>
              <a:xfrm>
                <a:off x="2525157" y="293669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i+1</a:t>
                </a:r>
              </a:p>
            </p:txBody>
          </p:sp>
          <p:sp>
            <p:nvSpPr>
              <p:cNvPr id="98" name="TextBox 97">
                <a:extLst>
                  <a:ext uri="{FF2B5EF4-FFF2-40B4-BE49-F238E27FC236}">
                    <a16:creationId xmlns:a16="http://schemas.microsoft.com/office/drawing/2014/main" id="{8710C221-5D20-D942-B5A5-2D6C4435C93D}"/>
                  </a:ext>
                </a:extLst>
              </p:cNvPr>
              <p:cNvSpPr txBox="1"/>
              <p:nvPr/>
            </p:nvSpPr>
            <p:spPr>
              <a:xfrm>
                <a:off x="2479124" y="1939663"/>
                <a:ext cx="350802"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T</a:t>
                </a:r>
                <a:r>
                  <a:rPr lang="en-US" baseline="-25000" dirty="0" err="1">
                    <a:latin typeface="Arial" panose="020B0604020202020204" pitchFamily="34" charset="0"/>
                    <a:cs typeface="Arial" panose="020B0604020202020204" pitchFamily="34" charset="0"/>
                  </a:rPr>
                  <a:t>i</a:t>
                </a:r>
                <a:endParaRPr lang="en-US" baseline="-25000" dirty="0">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4A15A5DF-9FFA-0349-BF3B-7A0A404B70B8}"/>
                  </a:ext>
                </a:extLst>
              </p:cNvPr>
              <p:cNvSpPr txBox="1"/>
              <p:nvPr/>
            </p:nvSpPr>
            <p:spPr>
              <a:xfrm>
                <a:off x="2539150" y="416865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i+2</a:t>
                </a:r>
              </a:p>
            </p:txBody>
          </p:sp>
        </p:grpSp>
        <p:grpSp>
          <p:nvGrpSpPr>
            <p:cNvPr id="100" name="Group 99">
              <a:extLst>
                <a:ext uri="{FF2B5EF4-FFF2-40B4-BE49-F238E27FC236}">
                  <a16:creationId xmlns:a16="http://schemas.microsoft.com/office/drawing/2014/main" id="{C0FABB88-068F-6D46-9731-BB0C1B5386A3}"/>
                </a:ext>
              </a:extLst>
            </p:cNvPr>
            <p:cNvGrpSpPr/>
            <p:nvPr/>
          </p:nvGrpSpPr>
          <p:grpSpPr>
            <a:xfrm>
              <a:off x="7611951" y="1665625"/>
              <a:ext cx="3678594" cy="890686"/>
              <a:chOff x="8083673" y="1413277"/>
              <a:chExt cx="3678594" cy="890686"/>
            </a:xfrm>
          </p:grpSpPr>
          <p:sp>
            <p:nvSpPr>
              <p:cNvPr id="101" name="Rectangle 100">
                <a:extLst>
                  <a:ext uri="{FF2B5EF4-FFF2-40B4-BE49-F238E27FC236}">
                    <a16:creationId xmlns:a16="http://schemas.microsoft.com/office/drawing/2014/main" id="{305C1481-6CDB-7940-995C-6DAB6031D8A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8758AE75-24C0-7D44-8771-516951963C0D}"/>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5938B0F4-F467-3246-B346-08CC9CE03761}"/>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6936DC9E-843A-3B4A-A7BB-2880B430C79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694908CE-F62E-C846-A7E8-DCBE971E5B3A}"/>
                </a:ext>
              </a:extLst>
            </p:cNvPr>
            <p:cNvGrpSpPr/>
            <p:nvPr/>
          </p:nvGrpSpPr>
          <p:grpSpPr>
            <a:xfrm>
              <a:off x="7479809" y="2746987"/>
              <a:ext cx="3678594" cy="890686"/>
              <a:chOff x="8083673" y="1413277"/>
              <a:chExt cx="3678594" cy="890686"/>
            </a:xfrm>
          </p:grpSpPr>
          <p:sp>
            <p:nvSpPr>
              <p:cNvPr id="106" name="Rectangle 105">
                <a:extLst>
                  <a:ext uri="{FF2B5EF4-FFF2-40B4-BE49-F238E27FC236}">
                    <a16:creationId xmlns:a16="http://schemas.microsoft.com/office/drawing/2014/main" id="{FE35895F-BA38-CA47-A8D6-A91B19A7F0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C947C9E-7592-504E-B8D5-82A63B8F2C28}"/>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D130B4DF-DD8C-CF4E-8469-C928EC2E9EFA}"/>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5FBE2DF4-4A13-8A4D-A5D5-1E2D0BCF35A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0" name="Group 109">
              <a:extLst>
                <a:ext uri="{FF2B5EF4-FFF2-40B4-BE49-F238E27FC236}">
                  <a16:creationId xmlns:a16="http://schemas.microsoft.com/office/drawing/2014/main" id="{1C1CF16E-AFB8-1D48-AA1A-B385BA84E99F}"/>
                </a:ext>
              </a:extLst>
            </p:cNvPr>
            <p:cNvGrpSpPr/>
            <p:nvPr/>
          </p:nvGrpSpPr>
          <p:grpSpPr>
            <a:xfrm>
              <a:off x="7417635" y="3951443"/>
              <a:ext cx="3678594" cy="890686"/>
              <a:chOff x="8083673" y="1413277"/>
              <a:chExt cx="3678594" cy="890686"/>
            </a:xfrm>
          </p:grpSpPr>
          <p:sp>
            <p:nvSpPr>
              <p:cNvPr id="111" name="Rectangle 110">
                <a:extLst>
                  <a:ext uri="{FF2B5EF4-FFF2-40B4-BE49-F238E27FC236}">
                    <a16:creationId xmlns:a16="http://schemas.microsoft.com/office/drawing/2014/main" id="{8FB36F18-64AF-C74E-8012-8D9F58F403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58CA6845-3747-1848-91EA-D2E3ECBA877E}"/>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D7D87D40-250A-EC42-8F9B-244343C2A3E8}"/>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743D447-3D9F-D343-B22E-E0C89D0D09E4}"/>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116" name="Oval 115">
            <a:extLst>
              <a:ext uri="{FF2B5EF4-FFF2-40B4-BE49-F238E27FC236}">
                <a16:creationId xmlns:a16="http://schemas.microsoft.com/office/drawing/2014/main" id="{DE796383-B89A-A343-A2E8-493828A42D7E}"/>
              </a:ext>
            </a:extLst>
          </p:cNvPr>
          <p:cNvSpPr/>
          <p:nvPr/>
        </p:nvSpPr>
        <p:spPr>
          <a:xfrm>
            <a:off x="6402961" y="218007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18" name="Oval 117">
            <a:extLst>
              <a:ext uri="{FF2B5EF4-FFF2-40B4-BE49-F238E27FC236}">
                <a16:creationId xmlns:a16="http://schemas.microsoft.com/office/drawing/2014/main" id="{16B944F3-4756-B74F-B6CD-ED7F6EA1C379}"/>
              </a:ext>
            </a:extLst>
          </p:cNvPr>
          <p:cNvSpPr/>
          <p:nvPr/>
        </p:nvSpPr>
        <p:spPr>
          <a:xfrm>
            <a:off x="6261871" y="323631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9" name="Oval 118">
            <a:extLst>
              <a:ext uri="{FF2B5EF4-FFF2-40B4-BE49-F238E27FC236}">
                <a16:creationId xmlns:a16="http://schemas.microsoft.com/office/drawing/2014/main" id="{A5C0A7EF-F864-8849-B303-9D8D662EE2C4}"/>
              </a:ext>
            </a:extLst>
          </p:cNvPr>
          <p:cNvSpPr/>
          <p:nvPr/>
        </p:nvSpPr>
        <p:spPr>
          <a:xfrm>
            <a:off x="4309489" y="318812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20" name="Oval 119">
            <a:extLst>
              <a:ext uri="{FF2B5EF4-FFF2-40B4-BE49-F238E27FC236}">
                <a16:creationId xmlns:a16="http://schemas.microsoft.com/office/drawing/2014/main" id="{073CD3F5-0C5F-C14D-A96E-49F6681F8B60}"/>
              </a:ext>
            </a:extLst>
          </p:cNvPr>
          <p:cNvSpPr/>
          <p:nvPr/>
        </p:nvSpPr>
        <p:spPr>
          <a:xfrm>
            <a:off x="11058159" y="3439537"/>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21" name="Oval 120">
            <a:extLst>
              <a:ext uri="{FF2B5EF4-FFF2-40B4-BE49-F238E27FC236}">
                <a16:creationId xmlns:a16="http://schemas.microsoft.com/office/drawing/2014/main" id="{4AFEEBF7-1DC7-FF4B-AF17-FFD93B717770}"/>
              </a:ext>
            </a:extLst>
          </p:cNvPr>
          <p:cNvSpPr/>
          <p:nvPr/>
        </p:nvSpPr>
        <p:spPr>
          <a:xfrm>
            <a:off x="4433516" y="207194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22" name="Oval 121">
            <a:extLst>
              <a:ext uri="{FF2B5EF4-FFF2-40B4-BE49-F238E27FC236}">
                <a16:creationId xmlns:a16="http://schemas.microsoft.com/office/drawing/2014/main" id="{FDA32DA0-15C6-B040-8B57-E41F554A92C0}"/>
              </a:ext>
            </a:extLst>
          </p:cNvPr>
          <p:cNvSpPr/>
          <p:nvPr/>
        </p:nvSpPr>
        <p:spPr>
          <a:xfrm>
            <a:off x="11065689" y="2592960"/>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24" name="TextBox 123">
            <a:extLst>
              <a:ext uri="{FF2B5EF4-FFF2-40B4-BE49-F238E27FC236}">
                <a16:creationId xmlns:a16="http://schemas.microsoft.com/office/drawing/2014/main" id="{77B1BE4F-44DD-7A46-876F-B370210AA964}"/>
              </a:ext>
            </a:extLst>
          </p:cNvPr>
          <p:cNvSpPr txBox="1"/>
          <p:nvPr/>
        </p:nvSpPr>
        <p:spPr>
          <a:xfrm>
            <a:off x="7394463" y="952146"/>
            <a:ext cx="1508105" cy="461665"/>
          </a:xfrm>
          <a:prstGeom prst="rect">
            <a:avLst/>
          </a:prstGeom>
          <a:noFill/>
        </p:spPr>
        <p:txBody>
          <a:bodyPr wrap="none" rtlCol="0">
            <a:spAutoFit/>
          </a:bodyPr>
          <a:lstStyle/>
          <a:p>
            <a:r>
              <a:rPr lang="en-US" sz="2400" dirty="0">
                <a:latin typeface="Candara" panose="020E0502030303020204" pitchFamily="34" charset="0"/>
              </a:rPr>
              <a:t>Attempts</a:t>
            </a:r>
            <a:r>
              <a:rPr lang="en-US" dirty="0"/>
              <a:t>: </a:t>
            </a:r>
          </a:p>
        </p:txBody>
      </p:sp>
      <p:sp>
        <p:nvSpPr>
          <p:cNvPr id="132" name="Oval 131">
            <a:extLst>
              <a:ext uri="{FF2B5EF4-FFF2-40B4-BE49-F238E27FC236}">
                <a16:creationId xmlns:a16="http://schemas.microsoft.com/office/drawing/2014/main" id="{C9D8D91F-4791-E749-BED6-0F891CB63334}"/>
              </a:ext>
            </a:extLst>
          </p:cNvPr>
          <p:cNvSpPr/>
          <p:nvPr/>
        </p:nvSpPr>
        <p:spPr>
          <a:xfrm>
            <a:off x="5221084" y="3202909"/>
            <a:ext cx="317785" cy="3351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p:txBody>
      </p:sp>
      <p:sp>
        <p:nvSpPr>
          <p:cNvPr id="133" name="Oval 132">
            <a:extLst>
              <a:ext uri="{FF2B5EF4-FFF2-40B4-BE49-F238E27FC236}">
                <a16:creationId xmlns:a16="http://schemas.microsoft.com/office/drawing/2014/main" id="{B4AF44FF-6450-6D43-A27D-4E46AFAD3121}"/>
              </a:ext>
            </a:extLst>
          </p:cNvPr>
          <p:cNvSpPr/>
          <p:nvPr/>
        </p:nvSpPr>
        <p:spPr>
          <a:xfrm>
            <a:off x="11063844" y="3030282"/>
            <a:ext cx="319083" cy="3365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p:txBody>
      </p:sp>
      <p:cxnSp>
        <p:nvCxnSpPr>
          <p:cNvPr id="135" name="Straight Arrow Connector 134">
            <a:extLst>
              <a:ext uri="{FF2B5EF4-FFF2-40B4-BE49-F238E27FC236}">
                <a16:creationId xmlns:a16="http://schemas.microsoft.com/office/drawing/2014/main" id="{47BCE91F-0EAF-3542-AD37-9057DB38BFE8}"/>
              </a:ext>
            </a:extLst>
          </p:cNvPr>
          <p:cNvCxnSpPr/>
          <p:nvPr/>
        </p:nvCxnSpPr>
        <p:spPr>
          <a:xfrm>
            <a:off x="4519246" y="2577624"/>
            <a:ext cx="0" cy="668082"/>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9E45B843-2A54-C348-8B63-126E276F6248}"/>
              </a:ext>
            </a:extLst>
          </p:cNvPr>
          <p:cNvCxnSpPr>
            <a:cxnSpLocks/>
            <a:endCxn id="132" idx="1"/>
          </p:cNvCxnSpPr>
          <p:nvPr/>
        </p:nvCxnSpPr>
        <p:spPr>
          <a:xfrm>
            <a:off x="4559582" y="2588367"/>
            <a:ext cx="708041" cy="663624"/>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71" name="Oval 170">
            <a:extLst>
              <a:ext uri="{FF2B5EF4-FFF2-40B4-BE49-F238E27FC236}">
                <a16:creationId xmlns:a16="http://schemas.microsoft.com/office/drawing/2014/main" id="{959DAF8C-5CF1-C54A-9726-8576516B7328}"/>
              </a:ext>
            </a:extLst>
          </p:cNvPr>
          <p:cNvSpPr/>
          <p:nvPr/>
        </p:nvSpPr>
        <p:spPr>
          <a:xfrm>
            <a:off x="9565137" y="4208650"/>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72" name="Oval 171">
            <a:extLst>
              <a:ext uri="{FF2B5EF4-FFF2-40B4-BE49-F238E27FC236}">
                <a16:creationId xmlns:a16="http://schemas.microsoft.com/office/drawing/2014/main" id="{2D585D16-FDB1-0E4B-9E1F-3C1CB57EAE3E}"/>
              </a:ext>
            </a:extLst>
          </p:cNvPr>
          <p:cNvSpPr/>
          <p:nvPr/>
        </p:nvSpPr>
        <p:spPr>
          <a:xfrm>
            <a:off x="11083787"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73" name="Oval 172">
            <a:extLst>
              <a:ext uri="{FF2B5EF4-FFF2-40B4-BE49-F238E27FC236}">
                <a16:creationId xmlns:a16="http://schemas.microsoft.com/office/drawing/2014/main" id="{5C81E376-CE67-A74D-8740-5D66B4094CE5}"/>
              </a:ext>
            </a:extLst>
          </p:cNvPr>
          <p:cNvSpPr/>
          <p:nvPr/>
        </p:nvSpPr>
        <p:spPr>
          <a:xfrm>
            <a:off x="9539577" y="3809127"/>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74" name="Oval 173">
            <a:extLst>
              <a:ext uri="{FF2B5EF4-FFF2-40B4-BE49-F238E27FC236}">
                <a16:creationId xmlns:a16="http://schemas.microsoft.com/office/drawing/2014/main" id="{9E371883-4DC7-3941-93B6-9A7CA57391A7}"/>
              </a:ext>
            </a:extLst>
          </p:cNvPr>
          <p:cNvSpPr/>
          <p:nvPr/>
        </p:nvSpPr>
        <p:spPr>
          <a:xfrm>
            <a:off x="9618561" y="5027672"/>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75" name="Oval 174">
            <a:extLst>
              <a:ext uri="{FF2B5EF4-FFF2-40B4-BE49-F238E27FC236}">
                <a16:creationId xmlns:a16="http://schemas.microsoft.com/office/drawing/2014/main" id="{63216AE6-58D0-0940-98CA-47C0AA661F8C}"/>
              </a:ext>
            </a:extLst>
          </p:cNvPr>
          <p:cNvSpPr/>
          <p:nvPr/>
        </p:nvSpPr>
        <p:spPr>
          <a:xfrm>
            <a:off x="9502207" y="302133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76" name="Oval 175">
            <a:extLst>
              <a:ext uri="{FF2B5EF4-FFF2-40B4-BE49-F238E27FC236}">
                <a16:creationId xmlns:a16="http://schemas.microsoft.com/office/drawing/2014/main" id="{ADD97746-0B76-4D44-880B-343911C75384}"/>
              </a:ext>
            </a:extLst>
          </p:cNvPr>
          <p:cNvSpPr/>
          <p:nvPr/>
        </p:nvSpPr>
        <p:spPr>
          <a:xfrm>
            <a:off x="9486384" y="262046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77" name="Oval 176">
            <a:extLst>
              <a:ext uri="{FF2B5EF4-FFF2-40B4-BE49-F238E27FC236}">
                <a16:creationId xmlns:a16="http://schemas.microsoft.com/office/drawing/2014/main" id="{728D6076-0800-2A48-BAD6-77E53C4334CE}"/>
              </a:ext>
            </a:extLst>
          </p:cNvPr>
          <p:cNvSpPr/>
          <p:nvPr/>
        </p:nvSpPr>
        <p:spPr>
          <a:xfrm>
            <a:off x="9486384"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78" name="Oval 177">
            <a:extLst>
              <a:ext uri="{FF2B5EF4-FFF2-40B4-BE49-F238E27FC236}">
                <a16:creationId xmlns:a16="http://schemas.microsoft.com/office/drawing/2014/main" id="{83D68CA8-07C6-B241-B06B-03159F943C89}"/>
              </a:ext>
            </a:extLst>
          </p:cNvPr>
          <p:cNvSpPr/>
          <p:nvPr/>
        </p:nvSpPr>
        <p:spPr>
          <a:xfrm>
            <a:off x="9544439" y="342718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79" name="Oval 178">
            <a:extLst>
              <a:ext uri="{FF2B5EF4-FFF2-40B4-BE49-F238E27FC236}">
                <a16:creationId xmlns:a16="http://schemas.microsoft.com/office/drawing/2014/main" id="{0DA2FB57-6C64-A140-A308-01C8C661A6EC}"/>
              </a:ext>
            </a:extLst>
          </p:cNvPr>
          <p:cNvSpPr/>
          <p:nvPr/>
        </p:nvSpPr>
        <p:spPr>
          <a:xfrm>
            <a:off x="9581624" y="463505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5723A2A2-4051-E947-8696-5C1781D7A2BC}"/>
              </a:ext>
            </a:extLst>
          </p:cNvPr>
          <p:cNvSpPr txBox="1"/>
          <p:nvPr/>
        </p:nvSpPr>
        <p:spPr>
          <a:xfrm>
            <a:off x="8722871" y="890591"/>
            <a:ext cx="359394" cy="523220"/>
          </a:xfrm>
          <a:prstGeom prst="rect">
            <a:avLst/>
          </a:prstGeom>
          <a:noFill/>
        </p:spPr>
        <p:txBody>
          <a:bodyPr wrap="none" rtlCol="0">
            <a:spAutoFit/>
          </a:bodyPr>
          <a:lstStyle/>
          <a:p>
            <a:r>
              <a:rPr lang="en-US" sz="2800" dirty="0">
                <a:solidFill>
                  <a:srgbClr val="FF0000"/>
                </a:solidFill>
                <a:latin typeface="Candara" panose="020E0502030303020204" pitchFamily="34" charset="0"/>
              </a:rPr>
              <a:t>3</a:t>
            </a:r>
          </a:p>
        </p:txBody>
      </p:sp>
      <p:sp>
        <p:nvSpPr>
          <p:cNvPr id="137" name="Oval 136">
            <a:extLst>
              <a:ext uri="{FF2B5EF4-FFF2-40B4-BE49-F238E27FC236}">
                <a16:creationId xmlns:a16="http://schemas.microsoft.com/office/drawing/2014/main" id="{FAFD0FB1-E045-AD4A-9529-59583356B352}"/>
              </a:ext>
            </a:extLst>
          </p:cNvPr>
          <p:cNvSpPr/>
          <p:nvPr/>
        </p:nvSpPr>
        <p:spPr>
          <a:xfrm>
            <a:off x="299266" y="1587122"/>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406B9667-07A6-494E-9CF9-B7CBF5DB3FCA}"/>
              </a:ext>
            </a:extLst>
          </p:cNvPr>
          <p:cNvCxnSpPr>
            <a:cxnSpLocks/>
          </p:cNvCxnSpPr>
          <p:nvPr/>
        </p:nvCxnSpPr>
        <p:spPr>
          <a:xfrm>
            <a:off x="4433516" y="3660784"/>
            <a:ext cx="831781" cy="795316"/>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4F26799-2443-4C48-8FEF-2A0383E329EA}"/>
              </a:ext>
            </a:extLst>
          </p:cNvPr>
          <p:cNvCxnSpPr>
            <a:cxnSpLocks/>
          </p:cNvCxnSpPr>
          <p:nvPr/>
        </p:nvCxnSpPr>
        <p:spPr>
          <a:xfrm>
            <a:off x="5346615" y="3737278"/>
            <a:ext cx="31036" cy="669740"/>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Curved Connector 13">
            <a:extLst>
              <a:ext uri="{FF2B5EF4-FFF2-40B4-BE49-F238E27FC236}">
                <a16:creationId xmlns:a16="http://schemas.microsoft.com/office/drawing/2014/main" id="{A5523BFC-492E-1349-A073-8C13FB86AC50}"/>
              </a:ext>
            </a:extLst>
          </p:cNvPr>
          <p:cNvCxnSpPr>
            <a:cxnSpLocks/>
            <a:endCxn id="121" idx="0"/>
          </p:cNvCxnSpPr>
          <p:nvPr/>
        </p:nvCxnSpPr>
        <p:spPr>
          <a:xfrm rot="5400000" flipH="1">
            <a:off x="3651662" y="3016183"/>
            <a:ext cx="2670227" cy="781751"/>
          </a:xfrm>
          <a:prstGeom prst="curvedConnector5">
            <a:avLst>
              <a:gd name="adj1" fmla="val -8561"/>
              <a:gd name="adj2" fmla="val 49777"/>
              <a:gd name="adj3" fmla="val 10856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B6E80BD-D278-E643-A932-828BFAD3CC90}"/>
              </a:ext>
            </a:extLst>
          </p:cNvPr>
          <p:cNvCxnSpPr>
            <a:endCxn id="118" idx="0"/>
          </p:cNvCxnSpPr>
          <p:nvPr/>
        </p:nvCxnSpPr>
        <p:spPr>
          <a:xfrm flipH="1">
            <a:off x="6424255" y="2576596"/>
            <a:ext cx="91816" cy="659715"/>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14C295F-E5BB-F740-AAFE-60179C6E257D}"/>
              </a:ext>
            </a:extLst>
          </p:cNvPr>
          <p:cNvCxnSpPr>
            <a:cxnSpLocks/>
          </p:cNvCxnSpPr>
          <p:nvPr/>
        </p:nvCxnSpPr>
        <p:spPr>
          <a:xfrm flipH="1">
            <a:off x="6308005" y="3737278"/>
            <a:ext cx="54076" cy="723924"/>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B92EA87E-34A6-FB42-A233-CAAEE5C613EB}"/>
              </a:ext>
            </a:extLst>
          </p:cNvPr>
          <p:cNvCxnSpPr/>
          <p:nvPr/>
        </p:nvCxnSpPr>
        <p:spPr>
          <a:xfrm>
            <a:off x="6362081" y="3756505"/>
            <a:ext cx="841466" cy="719911"/>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urved Connector 26">
            <a:extLst>
              <a:ext uri="{FF2B5EF4-FFF2-40B4-BE49-F238E27FC236}">
                <a16:creationId xmlns:a16="http://schemas.microsoft.com/office/drawing/2014/main" id="{3A0C78D2-5728-F343-A9C0-E73DBE43B660}"/>
              </a:ext>
            </a:extLst>
          </p:cNvPr>
          <p:cNvCxnSpPr>
            <a:cxnSpLocks/>
            <a:endCxn id="116" idx="0"/>
          </p:cNvCxnSpPr>
          <p:nvPr/>
        </p:nvCxnSpPr>
        <p:spPr>
          <a:xfrm rot="5400000" flipH="1" flipV="1">
            <a:off x="5128533" y="3359543"/>
            <a:ext cx="2616284" cy="257340"/>
          </a:xfrm>
          <a:prstGeom prst="curvedConnector5">
            <a:avLst>
              <a:gd name="adj1" fmla="val -8738"/>
              <a:gd name="adj2" fmla="val 251933"/>
              <a:gd name="adj3" fmla="val 108738"/>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5713F859-8DD4-DB4D-BE31-11FF9EE281B0}"/>
              </a:ext>
            </a:extLst>
          </p:cNvPr>
          <p:cNvCxnSpPr>
            <a:cxnSpLocks/>
          </p:cNvCxnSpPr>
          <p:nvPr/>
        </p:nvCxnSpPr>
        <p:spPr>
          <a:xfrm>
            <a:off x="6537366" y="2633025"/>
            <a:ext cx="857097" cy="61268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87CE23A1-36ED-7A42-9449-668B830235C5}"/>
              </a:ext>
            </a:extLst>
          </p:cNvPr>
          <p:cNvCxnSpPr/>
          <p:nvPr/>
        </p:nvCxnSpPr>
        <p:spPr>
          <a:xfrm flipH="1">
            <a:off x="5538869" y="3756505"/>
            <a:ext cx="1855594" cy="6995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0" name="TextBox 129">
            <a:extLst>
              <a:ext uri="{FF2B5EF4-FFF2-40B4-BE49-F238E27FC236}">
                <a16:creationId xmlns:a16="http://schemas.microsoft.com/office/drawing/2014/main" id="{745B6E90-9A48-0E4E-9BDB-E05CDA11372D}"/>
              </a:ext>
            </a:extLst>
          </p:cNvPr>
          <p:cNvSpPr txBox="1"/>
          <p:nvPr/>
        </p:nvSpPr>
        <p:spPr>
          <a:xfrm>
            <a:off x="1084265" y="1225178"/>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
        <p:nvSpPr>
          <p:cNvPr id="134" name="TextBox 133">
            <a:extLst>
              <a:ext uri="{FF2B5EF4-FFF2-40B4-BE49-F238E27FC236}">
                <a16:creationId xmlns:a16="http://schemas.microsoft.com/office/drawing/2014/main" id="{E30ABDC2-871F-0649-B5D0-683FDE819690}"/>
              </a:ext>
            </a:extLst>
          </p:cNvPr>
          <p:cNvSpPr txBox="1"/>
          <p:nvPr/>
        </p:nvSpPr>
        <p:spPr>
          <a:xfrm>
            <a:off x="205381" y="2445977"/>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125300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44 -0.0037 L -0.48242 0.26065 " pathEditMode="relative" ptsTypes="AA">
                                      <p:cBhvr>
                                        <p:cTn id="6" dur="2000" fill="hold"/>
                                        <p:tgtEl>
                                          <p:spTgt spid="12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0833E-6 4.81481E-6 L -0.32513 0.21087 " pathEditMode="relative" rAng="0" ptsTypes="AA">
                                      <p:cBhvr>
                                        <p:cTn id="10" dur="2000" fill="hold"/>
                                        <p:tgtEl>
                                          <p:spTgt spid="133"/>
                                        </p:tgtEl>
                                        <p:attrNameLst>
                                          <p:attrName>ppt_x</p:attrName>
                                          <p:attrName>ppt_y</p:attrName>
                                        </p:attrNameLst>
                                      </p:cBhvr>
                                      <p:rCtr x="-16263" y="10532"/>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2.5E-6 1.11111E-6 L -0.40677 0.14861 " pathEditMode="relative" rAng="0" ptsTypes="AA">
                                      <p:cBhvr>
                                        <p:cTn id="14" dur="2000" fill="hold"/>
                                        <p:tgtEl>
                                          <p:spTgt spid="120"/>
                                        </p:tgtEl>
                                        <p:attrNameLst>
                                          <p:attrName>ppt_x</p:attrName>
                                          <p:attrName>ppt_y</p:attrName>
                                        </p:attrNameLst>
                                      </p:cBhvr>
                                      <p:rCtr x="-20339" y="7431"/>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grpId="0" nodeType="clickEffect">
                                  <p:stCondLst>
                                    <p:cond delay="0"/>
                                  </p:stCondLst>
                                  <p:childTnLst>
                                    <p:animMotion origin="layout" path="M 4.16667E-6 3.7037E-7 L -0.31667 0.15231 " pathEditMode="relative" rAng="0" ptsTypes="AA">
                                      <p:cBhvr>
                                        <p:cTn id="32" dur="2000" fill="hold"/>
                                        <p:tgtEl>
                                          <p:spTgt spid="172"/>
                                        </p:tgtEl>
                                        <p:attrNameLst>
                                          <p:attrName>ppt_x</p:attrName>
                                          <p:attrName>ppt_y</p:attrName>
                                        </p:attrNameLst>
                                      </p:cBhvr>
                                      <p:rCtr x="-15833" y="7616"/>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2" grpId="0" animBg="1"/>
      <p:bldP spid="133" grpId="0" animBg="1"/>
      <p:bldP spid="17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1" name="Table 131">
            <a:extLst>
              <a:ext uri="{FF2B5EF4-FFF2-40B4-BE49-F238E27FC236}">
                <a16:creationId xmlns:a16="http://schemas.microsoft.com/office/drawing/2014/main" id="{11C40379-90B4-B243-AB90-6BE2A9559061}"/>
              </a:ext>
            </a:extLst>
          </p:cNvPr>
          <p:cNvGraphicFramePr>
            <a:graphicFrameLocks noGrp="1"/>
          </p:cNvGraphicFramePr>
          <p:nvPr/>
        </p:nvGraphicFramePr>
        <p:xfrm>
          <a:off x="8988909" y="1801446"/>
          <a:ext cx="3084420" cy="4000380"/>
        </p:xfrm>
        <a:graphic>
          <a:graphicData uri="http://schemas.openxmlformats.org/drawingml/2006/table">
            <a:tbl>
              <a:tblPr firstRow="1" bandRow="1">
                <a:tableStyleId>{5940675A-B579-460E-94D1-54222C63F5DA}</a:tableStyleId>
              </a:tblPr>
              <a:tblGrid>
                <a:gridCol w="1542210">
                  <a:extLst>
                    <a:ext uri="{9D8B030D-6E8A-4147-A177-3AD203B41FA5}">
                      <a16:colId xmlns:a16="http://schemas.microsoft.com/office/drawing/2014/main" val="2463022565"/>
                    </a:ext>
                  </a:extLst>
                </a:gridCol>
                <a:gridCol w="1542210">
                  <a:extLst>
                    <a:ext uri="{9D8B030D-6E8A-4147-A177-3AD203B41FA5}">
                      <a16:colId xmlns:a16="http://schemas.microsoft.com/office/drawing/2014/main" val="1084358331"/>
                    </a:ext>
                  </a:extLst>
                </a:gridCol>
              </a:tblGrid>
              <a:tr h="400038">
                <a:tc>
                  <a:txBody>
                    <a:bodyPr/>
                    <a:lstStyle/>
                    <a:p>
                      <a:r>
                        <a:rPr lang="en-US" dirty="0">
                          <a:latin typeface="Candara" panose="020E0502030303020204" pitchFamily="34" charset="0"/>
                        </a:rPr>
                        <a:t>Mapped</a:t>
                      </a:r>
                    </a:p>
                  </a:txBody>
                  <a:tcPr/>
                </a:tc>
                <a:tc>
                  <a:txBody>
                    <a:bodyPr/>
                    <a:lstStyle/>
                    <a:p>
                      <a:r>
                        <a:rPr lang="en-US" dirty="0">
                          <a:latin typeface="Candara" panose="020E0502030303020204" pitchFamily="34" charset="0"/>
                        </a:rPr>
                        <a:t>Unmapped</a:t>
                      </a:r>
                    </a:p>
                  </a:txBody>
                  <a:tcPr/>
                </a:tc>
                <a:extLst>
                  <a:ext uri="{0D108BD9-81ED-4DB2-BD59-A6C34878D82A}">
                    <a16:rowId xmlns:a16="http://schemas.microsoft.com/office/drawing/2014/main" val="1352878452"/>
                  </a:ext>
                </a:extLst>
              </a:tr>
              <a:tr h="400038">
                <a:tc>
                  <a:txBody>
                    <a:bodyPr/>
                    <a:lstStyle/>
                    <a:p>
                      <a:endParaRPr lang="en-US" dirty="0"/>
                    </a:p>
                  </a:txBody>
                  <a:tcPr/>
                </a:tc>
                <a:tc>
                  <a:txBody>
                    <a:bodyPr/>
                    <a:lstStyle/>
                    <a:p>
                      <a:endParaRPr lang="en-US"/>
                    </a:p>
                  </a:txBody>
                  <a:tcPr/>
                </a:tc>
                <a:extLst>
                  <a:ext uri="{0D108BD9-81ED-4DB2-BD59-A6C34878D82A}">
                    <a16:rowId xmlns:a16="http://schemas.microsoft.com/office/drawing/2014/main" val="2988912544"/>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323068587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1417660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732966870"/>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516464492"/>
                  </a:ext>
                </a:extLst>
              </a:tr>
              <a:tr h="400038">
                <a:tc>
                  <a:txBody>
                    <a:bodyPr/>
                    <a:lstStyle/>
                    <a:p>
                      <a:endParaRPr lang="en-US"/>
                    </a:p>
                  </a:txBody>
                  <a:tcPr/>
                </a:tc>
                <a:tc>
                  <a:txBody>
                    <a:bodyPr/>
                    <a:lstStyle/>
                    <a:p>
                      <a:endParaRPr lang="en-US" dirty="0"/>
                    </a:p>
                  </a:txBody>
                  <a:tcPr/>
                </a:tc>
                <a:extLst>
                  <a:ext uri="{0D108BD9-81ED-4DB2-BD59-A6C34878D82A}">
                    <a16:rowId xmlns:a16="http://schemas.microsoft.com/office/drawing/2014/main" val="2518289447"/>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2652501116"/>
                  </a:ext>
                </a:extLst>
              </a:tr>
              <a:tr h="400038">
                <a:tc>
                  <a:txBody>
                    <a:bodyPr/>
                    <a:lstStyle/>
                    <a:p>
                      <a:endParaRPr lang="en-US"/>
                    </a:p>
                  </a:txBody>
                  <a:tcPr/>
                </a:tc>
                <a:tc>
                  <a:txBody>
                    <a:bodyPr/>
                    <a:lstStyle/>
                    <a:p>
                      <a:endParaRPr lang="en-US"/>
                    </a:p>
                  </a:txBody>
                  <a:tcPr/>
                </a:tc>
                <a:extLst>
                  <a:ext uri="{0D108BD9-81ED-4DB2-BD59-A6C34878D82A}">
                    <a16:rowId xmlns:a16="http://schemas.microsoft.com/office/drawing/2014/main" val="112262769"/>
                  </a:ext>
                </a:extLst>
              </a:tr>
              <a:tr h="40003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68681502"/>
                  </a:ext>
                </a:extLst>
              </a:tr>
            </a:tbl>
          </a:graphicData>
        </a:graphic>
      </p:graphicFrame>
      <p:sp>
        <p:nvSpPr>
          <p:cNvPr id="2" name="Title 1">
            <a:extLst>
              <a:ext uri="{FF2B5EF4-FFF2-40B4-BE49-F238E27FC236}">
                <a16:creationId xmlns:a16="http://schemas.microsoft.com/office/drawing/2014/main" id="{20077AA1-73BE-6442-9745-9EB8E428CB9E}"/>
              </a:ext>
            </a:extLst>
          </p:cNvPr>
          <p:cNvSpPr>
            <a:spLocks noGrp="1"/>
          </p:cNvSpPr>
          <p:nvPr>
            <p:ph type="title"/>
          </p:nvPr>
        </p:nvSpPr>
        <p:spPr/>
        <p:txBody>
          <a:bodyPr/>
          <a:lstStyle/>
          <a:p>
            <a:r>
              <a:rPr lang="en-US" dirty="0" err="1"/>
              <a:t>PathSeeker</a:t>
            </a:r>
            <a:r>
              <a:rPr lang="en-US" dirty="0"/>
              <a:t> in action</a:t>
            </a:r>
          </a:p>
        </p:txBody>
      </p:sp>
      <p:sp>
        <p:nvSpPr>
          <p:cNvPr id="3" name="Slide Number Placeholder 2">
            <a:extLst>
              <a:ext uri="{FF2B5EF4-FFF2-40B4-BE49-F238E27FC236}">
                <a16:creationId xmlns:a16="http://schemas.microsoft.com/office/drawing/2014/main" id="{57C3736A-783B-D741-98C7-0B0E912E5B95}"/>
              </a:ext>
            </a:extLst>
          </p:cNvPr>
          <p:cNvSpPr>
            <a:spLocks noGrp="1"/>
          </p:cNvSpPr>
          <p:nvPr>
            <p:ph type="sldNum" sz="quarter" idx="12"/>
          </p:nvPr>
        </p:nvSpPr>
        <p:spPr/>
        <p:txBody>
          <a:bodyPr/>
          <a:lstStyle/>
          <a:p>
            <a:fld id="{86E00D81-A243-204E-9897-44BD133A87DB}" type="slidenum">
              <a:rPr lang="en-US" smtClean="0"/>
              <a:t>35</a:t>
            </a:fld>
            <a:endParaRPr lang="en-US" dirty="0"/>
          </a:p>
        </p:txBody>
      </p:sp>
      <p:grpSp>
        <p:nvGrpSpPr>
          <p:cNvPr id="75" name="Group 74">
            <a:extLst>
              <a:ext uri="{FF2B5EF4-FFF2-40B4-BE49-F238E27FC236}">
                <a16:creationId xmlns:a16="http://schemas.microsoft.com/office/drawing/2014/main" id="{1CB9E869-6AE8-0A46-A49D-9C8849733028}"/>
              </a:ext>
            </a:extLst>
          </p:cNvPr>
          <p:cNvGrpSpPr/>
          <p:nvPr/>
        </p:nvGrpSpPr>
        <p:grpSpPr>
          <a:xfrm>
            <a:off x="305023" y="1062743"/>
            <a:ext cx="868869" cy="2475320"/>
            <a:chOff x="366807" y="2496126"/>
            <a:chExt cx="1055232" cy="3006249"/>
          </a:xfrm>
        </p:grpSpPr>
        <p:sp>
          <p:nvSpPr>
            <p:cNvPr id="7" name="Oval 6">
              <a:extLst>
                <a:ext uri="{FF2B5EF4-FFF2-40B4-BE49-F238E27FC236}">
                  <a16:creationId xmlns:a16="http://schemas.microsoft.com/office/drawing/2014/main" id="{214A422C-5D34-C74B-9334-A2D1A935B83B}"/>
                </a:ext>
              </a:extLst>
            </p:cNvPr>
            <p:cNvSpPr/>
            <p:nvPr/>
          </p:nvSpPr>
          <p:spPr>
            <a:xfrm>
              <a:off x="396442" y="452151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E32DDCA3-8419-704A-82FD-CBDED0688041}"/>
                </a:ext>
              </a:extLst>
            </p:cNvPr>
            <p:cNvSpPr/>
            <p:nvPr/>
          </p:nvSpPr>
          <p:spPr>
            <a:xfrm>
              <a:off x="761234" y="2496126"/>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9722F383-BDB2-FB4C-8CE9-C8578F000C8C}"/>
                </a:ext>
              </a:extLst>
            </p:cNvPr>
            <p:cNvSpPr/>
            <p:nvPr/>
          </p:nvSpPr>
          <p:spPr>
            <a:xfrm>
              <a:off x="366807" y="3120627"/>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DCDF050E-524C-7742-9955-1C1DFC8C713C}"/>
                </a:ext>
              </a:extLst>
            </p:cNvPr>
            <p:cNvSpPr/>
            <p:nvPr/>
          </p:nvSpPr>
          <p:spPr>
            <a:xfrm>
              <a:off x="1027612" y="312441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241650FC-F931-744F-9436-A3967195732D}"/>
                </a:ext>
              </a:extLst>
            </p:cNvPr>
            <p:cNvSpPr/>
            <p:nvPr/>
          </p:nvSpPr>
          <p:spPr>
            <a:xfrm>
              <a:off x="378355" y="3827572"/>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59B5643A-FC84-AB45-AC35-10F11C813E56}"/>
                </a:ext>
              </a:extLst>
            </p:cNvPr>
            <p:cNvSpPr/>
            <p:nvPr/>
          </p:nvSpPr>
          <p:spPr>
            <a:xfrm>
              <a:off x="784719" y="5086391"/>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8F4E0736-27A8-4749-A30E-B6708ECF9BCD}"/>
                </a:ext>
              </a:extLst>
            </p:cNvPr>
            <p:cNvCxnSpPr>
              <a:stCxn id="8" idx="4"/>
              <a:endCxn id="9" idx="0"/>
            </p:cNvCxnSpPr>
            <p:nvPr/>
          </p:nvCxnSpPr>
          <p:spPr>
            <a:xfrm flipH="1">
              <a:off x="564020" y="2912110"/>
              <a:ext cx="394427" cy="2085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A83B5C4-D70B-2F4B-8D81-6A8175BB3D38}"/>
                </a:ext>
              </a:extLst>
            </p:cNvPr>
            <p:cNvCxnSpPr>
              <a:stCxn id="8" idx="4"/>
              <a:endCxn id="10" idx="0"/>
            </p:cNvCxnSpPr>
            <p:nvPr/>
          </p:nvCxnSpPr>
          <p:spPr>
            <a:xfrm>
              <a:off x="958447" y="2912110"/>
              <a:ext cx="266378" cy="212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C65753C-EA29-934B-BCCF-A79BC3F87C37}"/>
                </a:ext>
              </a:extLst>
            </p:cNvPr>
            <p:cNvCxnSpPr>
              <a:cxnSpLocks/>
              <a:stCxn id="9" idx="4"/>
              <a:endCxn id="11" idx="0"/>
            </p:cNvCxnSpPr>
            <p:nvPr/>
          </p:nvCxnSpPr>
          <p:spPr>
            <a:xfrm>
              <a:off x="564021" y="3536611"/>
              <a:ext cx="11548" cy="290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742C948-749C-7949-897A-0A28F0EC8016}"/>
                </a:ext>
              </a:extLst>
            </p:cNvPr>
            <p:cNvCxnSpPr>
              <a:cxnSpLocks/>
              <a:stCxn id="11" idx="4"/>
              <a:endCxn id="7" idx="0"/>
            </p:cNvCxnSpPr>
            <p:nvPr/>
          </p:nvCxnSpPr>
          <p:spPr>
            <a:xfrm>
              <a:off x="575569" y="4243556"/>
              <a:ext cx="18087" cy="27796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E5FB9D65-A092-A24A-AC70-308CDFF2CC9D}"/>
                </a:ext>
              </a:extLst>
            </p:cNvPr>
            <p:cNvSpPr/>
            <p:nvPr/>
          </p:nvSpPr>
          <p:spPr>
            <a:xfrm>
              <a:off x="1027612" y="3834394"/>
              <a:ext cx="394427" cy="4159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518E49F5-E148-224C-88AC-76250BFB5394}"/>
                </a:ext>
              </a:extLst>
            </p:cNvPr>
            <p:cNvCxnSpPr>
              <a:cxnSpLocks/>
              <a:stCxn id="10" idx="4"/>
              <a:endCxn id="38" idx="0"/>
            </p:cNvCxnSpPr>
            <p:nvPr/>
          </p:nvCxnSpPr>
          <p:spPr>
            <a:xfrm>
              <a:off x="1224826" y="3540396"/>
              <a:ext cx="0" cy="293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32382AF0-2825-3B43-89B9-24136299C2D6}"/>
                </a:ext>
              </a:extLst>
            </p:cNvPr>
            <p:cNvCxnSpPr>
              <a:cxnSpLocks/>
              <a:stCxn id="7" idx="4"/>
              <a:endCxn id="15" idx="1"/>
            </p:cNvCxnSpPr>
            <p:nvPr/>
          </p:nvCxnSpPr>
          <p:spPr>
            <a:xfrm>
              <a:off x="593656" y="4937500"/>
              <a:ext cx="248825" cy="209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Curved Connector 49">
              <a:extLst>
                <a:ext uri="{FF2B5EF4-FFF2-40B4-BE49-F238E27FC236}">
                  <a16:creationId xmlns:a16="http://schemas.microsoft.com/office/drawing/2014/main" id="{2F428D7E-1D17-824A-BDEF-FEC5696F2E20}"/>
                </a:ext>
              </a:extLst>
            </p:cNvPr>
            <p:cNvCxnSpPr>
              <a:stCxn id="15" idx="0"/>
              <a:endCxn id="11" idx="6"/>
            </p:cNvCxnSpPr>
            <p:nvPr/>
          </p:nvCxnSpPr>
          <p:spPr>
            <a:xfrm rot="16200000" flipV="1">
              <a:off x="351945" y="4456402"/>
              <a:ext cx="1050827" cy="20915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2" name="Curved Connector 51">
              <a:extLst>
                <a:ext uri="{FF2B5EF4-FFF2-40B4-BE49-F238E27FC236}">
                  <a16:creationId xmlns:a16="http://schemas.microsoft.com/office/drawing/2014/main" id="{B3A504E4-170A-C14F-AEFF-158F9A2F2405}"/>
                </a:ext>
              </a:extLst>
            </p:cNvPr>
            <p:cNvCxnSpPr>
              <a:stCxn id="7" idx="2"/>
              <a:endCxn id="11" idx="2"/>
            </p:cNvCxnSpPr>
            <p:nvPr/>
          </p:nvCxnSpPr>
          <p:spPr>
            <a:xfrm rot="10800000">
              <a:off x="378356" y="4035564"/>
              <a:ext cx="18087" cy="693944"/>
            </a:xfrm>
            <a:prstGeom prst="curvedConnector3">
              <a:avLst>
                <a:gd name="adj1" fmla="val 866065"/>
              </a:avLst>
            </a:prstGeom>
            <a:ln>
              <a:tailEnd type="triangle"/>
            </a:ln>
          </p:spPr>
          <p:style>
            <a:lnRef idx="1">
              <a:schemeClr val="dk1"/>
            </a:lnRef>
            <a:fillRef idx="0">
              <a:schemeClr val="dk1"/>
            </a:fillRef>
            <a:effectRef idx="0">
              <a:schemeClr val="dk1"/>
            </a:effectRef>
            <a:fontRef idx="minor">
              <a:schemeClr val="tx1"/>
            </a:fontRef>
          </p:style>
        </p:cxnSp>
        <p:cxnSp>
          <p:nvCxnSpPr>
            <p:cNvPr id="54" name="Curved Connector 53">
              <a:extLst>
                <a:ext uri="{FF2B5EF4-FFF2-40B4-BE49-F238E27FC236}">
                  <a16:creationId xmlns:a16="http://schemas.microsoft.com/office/drawing/2014/main" id="{07FC40AB-BABF-2948-A7BA-3839DE3BE778}"/>
                </a:ext>
              </a:extLst>
            </p:cNvPr>
            <p:cNvCxnSpPr>
              <a:stCxn id="10" idx="7"/>
              <a:endCxn id="8" idx="6"/>
            </p:cNvCxnSpPr>
            <p:nvPr/>
          </p:nvCxnSpPr>
          <p:spPr>
            <a:xfrm rot="16200000" flipV="1">
              <a:off x="1019363" y="2840417"/>
              <a:ext cx="481213" cy="208616"/>
            </a:xfrm>
            <a:prstGeom prst="curvedConnector2">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grpSp>
      <p:sp>
        <p:nvSpPr>
          <p:cNvPr id="76" name="TextBox 75">
            <a:extLst>
              <a:ext uri="{FF2B5EF4-FFF2-40B4-BE49-F238E27FC236}">
                <a16:creationId xmlns:a16="http://schemas.microsoft.com/office/drawing/2014/main" id="{254C408A-53FD-9048-A7F6-B36C9E573A80}"/>
              </a:ext>
            </a:extLst>
          </p:cNvPr>
          <p:cNvSpPr txBox="1"/>
          <p:nvPr/>
        </p:nvSpPr>
        <p:spPr>
          <a:xfrm>
            <a:off x="171226" y="3786893"/>
            <a:ext cx="19672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 DFG of a loop</a:t>
            </a:r>
          </a:p>
        </p:txBody>
      </p:sp>
      <p:grpSp>
        <p:nvGrpSpPr>
          <p:cNvPr id="78" name="Group 77">
            <a:extLst>
              <a:ext uri="{FF2B5EF4-FFF2-40B4-BE49-F238E27FC236}">
                <a16:creationId xmlns:a16="http://schemas.microsoft.com/office/drawing/2014/main" id="{B6AC87D8-26CC-FF46-A512-4983D2B64FBD}"/>
              </a:ext>
            </a:extLst>
          </p:cNvPr>
          <p:cNvGrpSpPr/>
          <p:nvPr/>
        </p:nvGrpSpPr>
        <p:grpSpPr>
          <a:xfrm>
            <a:off x="228399" y="4445861"/>
            <a:ext cx="2959644" cy="940185"/>
            <a:chOff x="760402" y="4038081"/>
            <a:chExt cx="4043218" cy="978971"/>
          </a:xfrm>
        </p:grpSpPr>
        <p:grpSp>
          <p:nvGrpSpPr>
            <p:cNvPr id="80" name="Group 79">
              <a:extLst>
                <a:ext uri="{FF2B5EF4-FFF2-40B4-BE49-F238E27FC236}">
                  <a16:creationId xmlns:a16="http://schemas.microsoft.com/office/drawing/2014/main" id="{F869C103-3E34-964F-B189-473AB916CB65}"/>
                </a:ext>
              </a:extLst>
            </p:cNvPr>
            <p:cNvGrpSpPr/>
            <p:nvPr/>
          </p:nvGrpSpPr>
          <p:grpSpPr>
            <a:xfrm>
              <a:off x="760402" y="4038081"/>
              <a:ext cx="4043218" cy="978971"/>
              <a:chOff x="212898" y="4038081"/>
              <a:chExt cx="5185202" cy="1255476"/>
            </a:xfrm>
          </p:grpSpPr>
          <p:grpSp>
            <p:nvGrpSpPr>
              <p:cNvPr id="82" name="Group 81">
                <a:extLst>
                  <a:ext uri="{FF2B5EF4-FFF2-40B4-BE49-F238E27FC236}">
                    <a16:creationId xmlns:a16="http://schemas.microsoft.com/office/drawing/2014/main" id="{C3CF71B3-EDCA-704A-8BA5-5BA6AF19C2D8}"/>
                  </a:ext>
                </a:extLst>
              </p:cNvPr>
              <p:cNvGrpSpPr/>
              <p:nvPr/>
            </p:nvGrpSpPr>
            <p:grpSpPr>
              <a:xfrm>
                <a:off x="212898" y="4038081"/>
                <a:ext cx="2450068" cy="1201749"/>
                <a:chOff x="7968766" y="963418"/>
                <a:chExt cx="2450068" cy="1201749"/>
              </a:xfrm>
            </p:grpSpPr>
            <p:cxnSp>
              <p:nvCxnSpPr>
                <p:cNvPr id="87" name="Straight Arrow Connector 86">
                  <a:extLst>
                    <a:ext uri="{FF2B5EF4-FFF2-40B4-BE49-F238E27FC236}">
                      <a16:creationId xmlns:a16="http://schemas.microsoft.com/office/drawing/2014/main" id="{14223CDD-E741-DA4D-A0EF-6DE37D302217}"/>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8" name="Rectangle 87">
                  <a:extLst>
                    <a:ext uri="{FF2B5EF4-FFF2-40B4-BE49-F238E27FC236}">
                      <a16:creationId xmlns:a16="http://schemas.microsoft.com/office/drawing/2014/main" id="{96DBFDE4-1E51-D246-9319-07F2DC31C43A}"/>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2</a:t>
                  </a:r>
                </a:p>
              </p:txBody>
            </p:sp>
            <p:sp>
              <p:nvSpPr>
                <p:cNvPr id="89" name="Rectangle 88">
                  <a:extLst>
                    <a:ext uri="{FF2B5EF4-FFF2-40B4-BE49-F238E27FC236}">
                      <a16:creationId xmlns:a16="http://schemas.microsoft.com/office/drawing/2014/main" id="{713B99E4-EEA3-EA46-B587-46EBCF96AED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83" name="Group 82">
                <a:extLst>
                  <a:ext uri="{FF2B5EF4-FFF2-40B4-BE49-F238E27FC236}">
                    <a16:creationId xmlns:a16="http://schemas.microsoft.com/office/drawing/2014/main" id="{40CE0FB0-D374-DB47-8DD7-2738F4633648}"/>
                  </a:ext>
                </a:extLst>
              </p:cNvPr>
              <p:cNvGrpSpPr/>
              <p:nvPr/>
            </p:nvGrpSpPr>
            <p:grpSpPr>
              <a:xfrm>
                <a:off x="2948032" y="4091808"/>
                <a:ext cx="2450068" cy="1201749"/>
                <a:chOff x="7968766" y="963418"/>
                <a:chExt cx="2450068" cy="1201749"/>
              </a:xfrm>
            </p:grpSpPr>
            <p:cxnSp>
              <p:nvCxnSpPr>
                <p:cNvPr id="84" name="Straight Arrow Connector 83">
                  <a:extLst>
                    <a:ext uri="{FF2B5EF4-FFF2-40B4-BE49-F238E27FC236}">
                      <a16:creationId xmlns:a16="http://schemas.microsoft.com/office/drawing/2014/main" id="{52136142-0526-4344-9A1B-5E2237B52170}"/>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85" name="Rectangle 84">
                  <a:extLst>
                    <a:ext uri="{FF2B5EF4-FFF2-40B4-BE49-F238E27FC236}">
                      <a16:creationId xmlns:a16="http://schemas.microsoft.com/office/drawing/2014/main" id="{4DDBC3F7-5B48-BF46-A012-D9F5BDEF44A9}"/>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4</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3C759941-A726-CD4A-9B42-3D1EEC39164F}"/>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kern="0" dirty="0">
                      <a:solidFill>
                        <a:prstClr val="black"/>
                      </a:solidFill>
                      <a:latin typeface="Calibri" panose="020F0502020204030204"/>
                    </a:rPr>
                    <a:t>3</a:t>
                  </a:r>
                  <a:endParaRPr kumimoji="0" lang="en-US" sz="4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cxnSp>
          <p:nvCxnSpPr>
            <p:cNvPr id="81" name="Straight Arrow Connector 80">
              <a:extLst>
                <a:ext uri="{FF2B5EF4-FFF2-40B4-BE49-F238E27FC236}">
                  <a16:creationId xmlns:a16="http://schemas.microsoft.com/office/drawing/2014/main" id="{66D7358F-14E3-9840-8B09-EC23669AC20F}"/>
                </a:ext>
              </a:extLst>
            </p:cNvPr>
            <p:cNvCxnSpPr/>
            <p:nvPr/>
          </p:nvCxnSpPr>
          <p:spPr>
            <a:xfrm>
              <a:off x="2613244" y="4574441"/>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grpSp>
      <p:sp>
        <p:nvSpPr>
          <p:cNvPr id="90" name="TextBox 89">
            <a:extLst>
              <a:ext uri="{FF2B5EF4-FFF2-40B4-BE49-F238E27FC236}">
                <a16:creationId xmlns:a16="http://schemas.microsoft.com/office/drawing/2014/main" id="{45ED6F9D-7F0B-274C-A124-F56945D2D937}"/>
              </a:ext>
            </a:extLst>
          </p:cNvPr>
          <p:cNvSpPr txBox="1"/>
          <p:nvPr/>
        </p:nvSpPr>
        <p:spPr>
          <a:xfrm>
            <a:off x="433663" y="5574634"/>
            <a:ext cx="189898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 Target CGRA</a:t>
            </a:r>
          </a:p>
        </p:txBody>
      </p:sp>
      <p:grpSp>
        <p:nvGrpSpPr>
          <p:cNvPr id="115" name="Group 114">
            <a:extLst>
              <a:ext uri="{FF2B5EF4-FFF2-40B4-BE49-F238E27FC236}">
                <a16:creationId xmlns:a16="http://schemas.microsoft.com/office/drawing/2014/main" id="{3EA76A84-F975-6D41-8026-189BEBC5BF09}"/>
              </a:ext>
            </a:extLst>
          </p:cNvPr>
          <p:cNvGrpSpPr/>
          <p:nvPr/>
        </p:nvGrpSpPr>
        <p:grpSpPr>
          <a:xfrm>
            <a:off x="3350755" y="1432115"/>
            <a:ext cx="4669116" cy="4001490"/>
            <a:chOff x="6730710" y="1158583"/>
            <a:chExt cx="4669116" cy="4001490"/>
          </a:xfrm>
        </p:grpSpPr>
        <p:grpSp>
          <p:nvGrpSpPr>
            <p:cNvPr id="91" name="Group 90">
              <a:extLst>
                <a:ext uri="{FF2B5EF4-FFF2-40B4-BE49-F238E27FC236}">
                  <a16:creationId xmlns:a16="http://schemas.microsoft.com/office/drawing/2014/main" id="{A0ABACAA-CC2B-FC45-9A4A-B66DEC3D5FA0}"/>
                </a:ext>
              </a:extLst>
            </p:cNvPr>
            <p:cNvGrpSpPr/>
            <p:nvPr/>
          </p:nvGrpSpPr>
          <p:grpSpPr>
            <a:xfrm>
              <a:off x="6730710" y="1158583"/>
              <a:ext cx="4669116" cy="4001490"/>
              <a:chOff x="2479124" y="1163486"/>
              <a:chExt cx="4669116" cy="4001490"/>
            </a:xfrm>
          </p:grpSpPr>
          <p:cxnSp>
            <p:nvCxnSpPr>
              <p:cNvPr id="92" name="Straight Arrow Connector 91">
                <a:extLst>
                  <a:ext uri="{FF2B5EF4-FFF2-40B4-BE49-F238E27FC236}">
                    <a16:creationId xmlns:a16="http://schemas.microsoft.com/office/drawing/2014/main" id="{1C210D8D-0A20-6646-8BAA-B91CBF0C4598}"/>
                  </a:ext>
                </a:extLst>
              </p:cNvPr>
              <p:cNvCxnSpPr>
                <a:cxnSpLocks/>
              </p:cNvCxnSpPr>
              <p:nvPr/>
            </p:nvCxnSpPr>
            <p:spPr>
              <a:xfrm>
                <a:off x="2997987" y="1509341"/>
                <a:ext cx="0" cy="3655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D769550-BF75-EC47-AD49-04001C21589A}"/>
                  </a:ext>
                </a:extLst>
              </p:cNvPr>
              <p:cNvCxnSpPr>
                <a:cxnSpLocks/>
              </p:cNvCxnSpPr>
              <p:nvPr/>
            </p:nvCxnSpPr>
            <p:spPr>
              <a:xfrm>
                <a:off x="2997987" y="2632584"/>
                <a:ext cx="4150253" cy="3426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CCFA55A7-84F5-1848-9429-95FBABA48D1A}"/>
                  </a:ext>
                </a:extLst>
              </p:cNvPr>
              <p:cNvCxnSpPr>
                <a:cxnSpLocks/>
              </p:cNvCxnSpPr>
              <p:nvPr/>
            </p:nvCxnSpPr>
            <p:spPr>
              <a:xfrm>
                <a:off x="2986800" y="3766594"/>
                <a:ext cx="4161440" cy="2761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4747E56-D05E-EC4B-946D-6425839DD9CA}"/>
                  </a:ext>
                </a:extLst>
              </p:cNvPr>
              <p:cNvCxnSpPr>
                <a:cxnSpLocks/>
              </p:cNvCxnSpPr>
              <p:nvPr/>
            </p:nvCxnSpPr>
            <p:spPr>
              <a:xfrm>
                <a:off x="3012205" y="4974460"/>
                <a:ext cx="4124513" cy="114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9A3B2FAB-B8AB-E34D-B644-9D2A74E71104}"/>
                  </a:ext>
                </a:extLst>
              </p:cNvPr>
              <p:cNvSpPr txBox="1"/>
              <p:nvPr/>
            </p:nvSpPr>
            <p:spPr>
              <a:xfrm>
                <a:off x="2525157" y="1163486"/>
                <a:ext cx="68903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Time</a:t>
                </a:r>
              </a:p>
            </p:txBody>
          </p:sp>
          <p:sp>
            <p:nvSpPr>
              <p:cNvPr id="97" name="TextBox 96">
                <a:extLst>
                  <a:ext uri="{FF2B5EF4-FFF2-40B4-BE49-F238E27FC236}">
                    <a16:creationId xmlns:a16="http://schemas.microsoft.com/office/drawing/2014/main" id="{233BDBBA-0522-3E49-A31A-0806AFF0AA75}"/>
                  </a:ext>
                </a:extLst>
              </p:cNvPr>
              <p:cNvSpPr txBox="1"/>
              <p:nvPr/>
            </p:nvSpPr>
            <p:spPr>
              <a:xfrm>
                <a:off x="2525157" y="293669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i+1</a:t>
                </a:r>
              </a:p>
            </p:txBody>
          </p:sp>
          <p:sp>
            <p:nvSpPr>
              <p:cNvPr id="98" name="TextBox 97">
                <a:extLst>
                  <a:ext uri="{FF2B5EF4-FFF2-40B4-BE49-F238E27FC236}">
                    <a16:creationId xmlns:a16="http://schemas.microsoft.com/office/drawing/2014/main" id="{8710C221-5D20-D942-B5A5-2D6C4435C93D}"/>
                  </a:ext>
                </a:extLst>
              </p:cNvPr>
              <p:cNvSpPr txBox="1"/>
              <p:nvPr/>
            </p:nvSpPr>
            <p:spPr>
              <a:xfrm>
                <a:off x="2479124" y="1939663"/>
                <a:ext cx="350802"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T</a:t>
                </a:r>
                <a:r>
                  <a:rPr lang="en-US" baseline="-25000" dirty="0" err="1">
                    <a:latin typeface="Arial" panose="020B0604020202020204" pitchFamily="34" charset="0"/>
                    <a:cs typeface="Arial" panose="020B0604020202020204" pitchFamily="34" charset="0"/>
                  </a:rPr>
                  <a:t>i</a:t>
                </a:r>
                <a:endParaRPr lang="en-US" baseline="-25000" dirty="0">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4A15A5DF-9FFA-0349-BF3B-7A0A404B70B8}"/>
                  </a:ext>
                </a:extLst>
              </p:cNvPr>
              <p:cNvSpPr txBox="1"/>
              <p:nvPr/>
            </p:nvSpPr>
            <p:spPr>
              <a:xfrm>
                <a:off x="2539150" y="4168651"/>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i+2</a:t>
                </a:r>
              </a:p>
            </p:txBody>
          </p:sp>
        </p:grpSp>
        <p:grpSp>
          <p:nvGrpSpPr>
            <p:cNvPr id="100" name="Group 99">
              <a:extLst>
                <a:ext uri="{FF2B5EF4-FFF2-40B4-BE49-F238E27FC236}">
                  <a16:creationId xmlns:a16="http://schemas.microsoft.com/office/drawing/2014/main" id="{C0FABB88-068F-6D46-9731-BB0C1B5386A3}"/>
                </a:ext>
              </a:extLst>
            </p:cNvPr>
            <p:cNvGrpSpPr/>
            <p:nvPr/>
          </p:nvGrpSpPr>
          <p:grpSpPr>
            <a:xfrm>
              <a:off x="7611951" y="1665625"/>
              <a:ext cx="3678594" cy="890686"/>
              <a:chOff x="8083673" y="1413277"/>
              <a:chExt cx="3678594" cy="890686"/>
            </a:xfrm>
          </p:grpSpPr>
          <p:sp>
            <p:nvSpPr>
              <p:cNvPr id="101" name="Rectangle 100">
                <a:extLst>
                  <a:ext uri="{FF2B5EF4-FFF2-40B4-BE49-F238E27FC236}">
                    <a16:creationId xmlns:a16="http://schemas.microsoft.com/office/drawing/2014/main" id="{305C1481-6CDB-7940-995C-6DAB6031D8A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8758AE75-24C0-7D44-8771-516951963C0D}"/>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5938B0F4-F467-3246-B346-08CC9CE03761}"/>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6936DC9E-843A-3B4A-A7BB-2880B430C79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694908CE-F62E-C846-A7E8-DCBE971E5B3A}"/>
                </a:ext>
              </a:extLst>
            </p:cNvPr>
            <p:cNvGrpSpPr/>
            <p:nvPr/>
          </p:nvGrpSpPr>
          <p:grpSpPr>
            <a:xfrm>
              <a:off x="7479809" y="2746987"/>
              <a:ext cx="3678594" cy="890686"/>
              <a:chOff x="8083673" y="1413277"/>
              <a:chExt cx="3678594" cy="890686"/>
            </a:xfrm>
          </p:grpSpPr>
          <p:sp>
            <p:nvSpPr>
              <p:cNvPr id="106" name="Rectangle 105">
                <a:extLst>
                  <a:ext uri="{FF2B5EF4-FFF2-40B4-BE49-F238E27FC236}">
                    <a16:creationId xmlns:a16="http://schemas.microsoft.com/office/drawing/2014/main" id="{FE35895F-BA38-CA47-A8D6-A91B19A7F0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C947C9E-7592-504E-B8D5-82A63B8F2C28}"/>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D130B4DF-DD8C-CF4E-8469-C928EC2E9EFA}"/>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5FBE2DF4-4A13-8A4D-A5D5-1E2D0BCF35AF}"/>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0" name="Group 109">
              <a:extLst>
                <a:ext uri="{FF2B5EF4-FFF2-40B4-BE49-F238E27FC236}">
                  <a16:creationId xmlns:a16="http://schemas.microsoft.com/office/drawing/2014/main" id="{1C1CF16E-AFB8-1D48-AA1A-B385BA84E99F}"/>
                </a:ext>
              </a:extLst>
            </p:cNvPr>
            <p:cNvGrpSpPr/>
            <p:nvPr/>
          </p:nvGrpSpPr>
          <p:grpSpPr>
            <a:xfrm>
              <a:off x="7417635" y="3951443"/>
              <a:ext cx="3678594" cy="890686"/>
              <a:chOff x="8083673" y="1413277"/>
              <a:chExt cx="3678594" cy="890686"/>
            </a:xfrm>
          </p:grpSpPr>
          <p:sp>
            <p:nvSpPr>
              <p:cNvPr id="111" name="Rectangle 110">
                <a:extLst>
                  <a:ext uri="{FF2B5EF4-FFF2-40B4-BE49-F238E27FC236}">
                    <a16:creationId xmlns:a16="http://schemas.microsoft.com/office/drawing/2014/main" id="{8FB36F18-64AF-C74E-8012-8D9F58F40362}"/>
                  </a:ext>
                </a:extLst>
              </p:cNvPr>
              <p:cNvSpPr/>
              <p:nvPr/>
            </p:nvSpPr>
            <p:spPr>
              <a:xfrm>
                <a:off x="9053881" y="1427811"/>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58CA6845-3747-1848-91EA-D2E3ECBA877E}"/>
                  </a:ext>
                </a:extLst>
              </p:cNvPr>
              <p:cNvSpPr/>
              <p:nvPr/>
            </p:nvSpPr>
            <p:spPr>
              <a:xfrm>
                <a:off x="8083673" y="141327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D7D87D40-250A-EC42-8F9B-244343C2A3E8}"/>
                  </a:ext>
                </a:extLst>
              </p:cNvPr>
              <p:cNvSpPr/>
              <p:nvPr/>
            </p:nvSpPr>
            <p:spPr>
              <a:xfrm>
                <a:off x="10994297" y="1465927"/>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B743D447-3D9F-D343-B22E-E0C89D0D09E4}"/>
                  </a:ext>
                </a:extLst>
              </p:cNvPr>
              <p:cNvSpPr/>
              <p:nvPr/>
            </p:nvSpPr>
            <p:spPr>
              <a:xfrm>
                <a:off x="10024089" y="1451393"/>
                <a:ext cx="767970" cy="838036"/>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116" name="Oval 115">
            <a:extLst>
              <a:ext uri="{FF2B5EF4-FFF2-40B4-BE49-F238E27FC236}">
                <a16:creationId xmlns:a16="http://schemas.microsoft.com/office/drawing/2014/main" id="{DE796383-B89A-A343-A2E8-493828A42D7E}"/>
              </a:ext>
            </a:extLst>
          </p:cNvPr>
          <p:cNvSpPr/>
          <p:nvPr/>
        </p:nvSpPr>
        <p:spPr>
          <a:xfrm>
            <a:off x="6402961" y="218007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18" name="Oval 117">
            <a:extLst>
              <a:ext uri="{FF2B5EF4-FFF2-40B4-BE49-F238E27FC236}">
                <a16:creationId xmlns:a16="http://schemas.microsoft.com/office/drawing/2014/main" id="{16B944F3-4756-B74F-B6CD-ED7F6EA1C379}"/>
              </a:ext>
            </a:extLst>
          </p:cNvPr>
          <p:cNvSpPr/>
          <p:nvPr/>
        </p:nvSpPr>
        <p:spPr>
          <a:xfrm>
            <a:off x="6261871" y="323631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19" name="Oval 118">
            <a:extLst>
              <a:ext uri="{FF2B5EF4-FFF2-40B4-BE49-F238E27FC236}">
                <a16:creationId xmlns:a16="http://schemas.microsoft.com/office/drawing/2014/main" id="{A5C0A7EF-F864-8849-B303-9D8D662EE2C4}"/>
              </a:ext>
            </a:extLst>
          </p:cNvPr>
          <p:cNvSpPr/>
          <p:nvPr/>
        </p:nvSpPr>
        <p:spPr>
          <a:xfrm>
            <a:off x="4309489" y="318812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20" name="Oval 119">
            <a:extLst>
              <a:ext uri="{FF2B5EF4-FFF2-40B4-BE49-F238E27FC236}">
                <a16:creationId xmlns:a16="http://schemas.microsoft.com/office/drawing/2014/main" id="{073CD3F5-0C5F-C14D-A96E-49F6681F8B60}"/>
              </a:ext>
            </a:extLst>
          </p:cNvPr>
          <p:cNvSpPr/>
          <p:nvPr/>
        </p:nvSpPr>
        <p:spPr>
          <a:xfrm>
            <a:off x="7148156" y="4469489"/>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21" name="Oval 120">
            <a:extLst>
              <a:ext uri="{FF2B5EF4-FFF2-40B4-BE49-F238E27FC236}">
                <a16:creationId xmlns:a16="http://schemas.microsoft.com/office/drawing/2014/main" id="{4AFEEBF7-1DC7-FF4B-AF17-FFD93B717770}"/>
              </a:ext>
            </a:extLst>
          </p:cNvPr>
          <p:cNvSpPr/>
          <p:nvPr/>
        </p:nvSpPr>
        <p:spPr>
          <a:xfrm>
            <a:off x="4433516" y="2071944"/>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22" name="Oval 121">
            <a:extLst>
              <a:ext uri="{FF2B5EF4-FFF2-40B4-BE49-F238E27FC236}">
                <a16:creationId xmlns:a16="http://schemas.microsoft.com/office/drawing/2014/main" id="{FDA32DA0-15C6-B040-8B57-E41F554A92C0}"/>
              </a:ext>
            </a:extLst>
          </p:cNvPr>
          <p:cNvSpPr/>
          <p:nvPr/>
        </p:nvSpPr>
        <p:spPr>
          <a:xfrm>
            <a:off x="5267916" y="4402997"/>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24" name="TextBox 123">
            <a:extLst>
              <a:ext uri="{FF2B5EF4-FFF2-40B4-BE49-F238E27FC236}">
                <a16:creationId xmlns:a16="http://schemas.microsoft.com/office/drawing/2014/main" id="{77B1BE4F-44DD-7A46-876F-B370210AA964}"/>
              </a:ext>
            </a:extLst>
          </p:cNvPr>
          <p:cNvSpPr txBox="1"/>
          <p:nvPr/>
        </p:nvSpPr>
        <p:spPr>
          <a:xfrm>
            <a:off x="7394463" y="952146"/>
            <a:ext cx="1508105" cy="461665"/>
          </a:xfrm>
          <a:prstGeom prst="rect">
            <a:avLst/>
          </a:prstGeom>
          <a:noFill/>
        </p:spPr>
        <p:txBody>
          <a:bodyPr wrap="none" rtlCol="0">
            <a:spAutoFit/>
          </a:bodyPr>
          <a:lstStyle/>
          <a:p>
            <a:r>
              <a:rPr lang="en-US" sz="2400" dirty="0">
                <a:latin typeface="Candara" panose="020E0502030303020204" pitchFamily="34" charset="0"/>
              </a:rPr>
              <a:t>Attempts</a:t>
            </a:r>
            <a:r>
              <a:rPr lang="en-US" dirty="0"/>
              <a:t>: </a:t>
            </a:r>
          </a:p>
        </p:txBody>
      </p:sp>
      <p:sp>
        <p:nvSpPr>
          <p:cNvPr id="126" name="TextBox 125">
            <a:extLst>
              <a:ext uri="{FF2B5EF4-FFF2-40B4-BE49-F238E27FC236}">
                <a16:creationId xmlns:a16="http://schemas.microsoft.com/office/drawing/2014/main" id="{92DD690F-14D8-A642-AE7E-C92F84291CC2}"/>
              </a:ext>
            </a:extLst>
          </p:cNvPr>
          <p:cNvSpPr txBox="1"/>
          <p:nvPr/>
        </p:nvSpPr>
        <p:spPr>
          <a:xfrm>
            <a:off x="8711650" y="908895"/>
            <a:ext cx="359394" cy="523220"/>
          </a:xfrm>
          <a:prstGeom prst="rect">
            <a:avLst/>
          </a:prstGeom>
          <a:noFill/>
        </p:spPr>
        <p:txBody>
          <a:bodyPr wrap="none" rtlCol="0">
            <a:spAutoFit/>
          </a:bodyPr>
          <a:lstStyle/>
          <a:p>
            <a:r>
              <a:rPr lang="en-US" sz="2800" dirty="0">
                <a:solidFill>
                  <a:srgbClr val="FF0000"/>
                </a:solidFill>
                <a:latin typeface="Candara" panose="020E0502030303020204" pitchFamily="34" charset="0"/>
              </a:rPr>
              <a:t>3</a:t>
            </a:r>
          </a:p>
        </p:txBody>
      </p:sp>
      <p:sp>
        <p:nvSpPr>
          <p:cNvPr id="132" name="Oval 131">
            <a:extLst>
              <a:ext uri="{FF2B5EF4-FFF2-40B4-BE49-F238E27FC236}">
                <a16:creationId xmlns:a16="http://schemas.microsoft.com/office/drawing/2014/main" id="{C9D8D91F-4791-E749-BED6-0F891CB63334}"/>
              </a:ext>
            </a:extLst>
          </p:cNvPr>
          <p:cNvSpPr/>
          <p:nvPr/>
        </p:nvSpPr>
        <p:spPr>
          <a:xfrm>
            <a:off x="5221084" y="3202909"/>
            <a:ext cx="317785" cy="33515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p:txBody>
      </p:sp>
      <p:sp>
        <p:nvSpPr>
          <p:cNvPr id="133" name="Oval 132">
            <a:extLst>
              <a:ext uri="{FF2B5EF4-FFF2-40B4-BE49-F238E27FC236}">
                <a16:creationId xmlns:a16="http://schemas.microsoft.com/office/drawing/2014/main" id="{B4AF44FF-6450-6D43-A27D-4E46AFAD3121}"/>
              </a:ext>
            </a:extLst>
          </p:cNvPr>
          <p:cNvSpPr/>
          <p:nvPr/>
        </p:nvSpPr>
        <p:spPr>
          <a:xfrm>
            <a:off x="6198669" y="4469818"/>
            <a:ext cx="319083" cy="3365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R</a:t>
            </a:r>
            <a:endParaRPr lang="en-US" sz="1050" dirty="0">
              <a:solidFill>
                <a:schemeClr val="tx1"/>
              </a:solidFill>
              <a:latin typeface="Arial" panose="020B0604020202020204" pitchFamily="34" charset="0"/>
              <a:cs typeface="Arial" panose="020B0604020202020204" pitchFamily="34" charset="0"/>
            </a:endParaRPr>
          </a:p>
        </p:txBody>
      </p:sp>
      <p:cxnSp>
        <p:nvCxnSpPr>
          <p:cNvPr id="135" name="Straight Arrow Connector 134">
            <a:extLst>
              <a:ext uri="{FF2B5EF4-FFF2-40B4-BE49-F238E27FC236}">
                <a16:creationId xmlns:a16="http://schemas.microsoft.com/office/drawing/2014/main" id="{47BCE91F-0EAF-3542-AD37-9057DB38BFE8}"/>
              </a:ext>
            </a:extLst>
          </p:cNvPr>
          <p:cNvCxnSpPr/>
          <p:nvPr/>
        </p:nvCxnSpPr>
        <p:spPr>
          <a:xfrm>
            <a:off x="4519246" y="2577624"/>
            <a:ext cx="0" cy="668082"/>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9E45B843-2A54-C348-8B63-126E276F6248}"/>
              </a:ext>
            </a:extLst>
          </p:cNvPr>
          <p:cNvCxnSpPr>
            <a:cxnSpLocks/>
            <a:endCxn id="132" idx="1"/>
          </p:cNvCxnSpPr>
          <p:nvPr/>
        </p:nvCxnSpPr>
        <p:spPr>
          <a:xfrm>
            <a:off x="4559582" y="2588367"/>
            <a:ext cx="708041" cy="663624"/>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71" name="Oval 170">
            <a:extLst>
              <a:ext uri="{FF2B5EF4-FFF2-40B4-BE49-F238E27FC236}">
                <a16:creationId xmlns:a16="http://schemas.microsoft.com/office/drawing/2014/main" id="{959DAF8C-5CF1-C54A-9726-8576516B7328}"/>
              </a:ext>
            </a:extLst>
          </p:cNvPr>
          <p:cNvSpPr/>
          <p:nvPr/>
        </p:nvSpPr>
        <p:spPr>
          <a:xfrm>
            <a:off x="9565137" y="4208650"/>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0</a:t>
            </a:r>
            <a:endParaRPr lang="en-US" sz="1100" dirty="0">
              <a:solidFill>
                <a:schemeClr val="tx1"/>
              </a:solidFill>
              <a:latin typeface="Arial" panose="020B0604020202020204" pitchFamily="34" charset="0"/>
              <a:cs typeface="Arial" panose="020B0604020202020204" pitchFamily="34" charset="0"/>
            </a:endParaRPr>
          </a:p>
        </p:txBody>
      </p:sp>
      <p:sp>
        <p:nvSpPr>
          <p:cNvPr id="172" name="Oval 171">
            <a:extLst>
              <a:ext uri="{FF2B5EF4-FFF2-40B4-BE49-F238E27FC236}">
                <a16:creationId xmlns:a16="http://schemas.microsoft.com/office/drawing/2014/main" id="{2D585D16-FDB1-0E4B-9E1F-3C1CB57EAE3E}"/>
              </a:ext>
            </a:extLst>
          </p:cNvPr>
          <p:cNvSpPr/>
          <p:nvPr/>
        </p:nvSpPr>
        <p:spPr>
          <a:xfrm>
            <a:off x="11083787"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sp>
        <p:nvSpPr>
          <p:cNvPr id="173" name="Oval 172">
            <a:extLst>
              <a:ext uri="{FF2B5EF4-FFF2-40B4-BE49-F238E27FC236}">
                <a16:creationId xmlns:a16="http://schemas.microsoft.com/office/drawing/2014/main" id="{5C81E376-CE67-A74D-8740-5D66B4094CE5}"/>
              </a:ext>
            </a:extLst>
          </p:cNvPr>
          <p:cNvSpPr/>
          <p:nvPr/>
        </p:nvSpPr>
        <p:spPr>
          <a:xfrm>
            <a:off x="9539577" y="3809127"/>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5</a:t>
            </a:r>
            <a:endParaRPr lang="en-US" sz="1100" dirty="0">
              <a:solidFill>
                <a:schemeClr val="tx1"/>
              </a:solidFill>
              <a:latin typeface="Arial" panose="020B0604020202020204" pitchFamily="34" charset="0"/>
              <a:cs typeface="Arial" panose="020B0604020202020204" pitchFamily="34" charset="0"/>
            </a:endParaRPr>
          </a:p>
        </p:txBody>
      </p:sp>
      <p:sp>
        <p:nvSpPr>
          <p:cNvPr id="174" name="Oval 173">
            <a:extLst>
              <a:ext uri="{FF2B5EF4-FFF2-40B4-BE49-F238E27FC236}">
                <a16:creationId xmlns:a16="http://schemas.microsoft.com/office/drawing/2014/main" id="{9E371883-4DC7-3941-93B6-9A7CA57391A7}"/>
              </a:ext>
            </a:extLst>
          </p:cNvPr>
          <p:cNvSpPr/>
          <p:nvPr/>
        </p:nvSpPr>
        <p:spPr>
          <a:xfrm>
            <a:off x="9618561" y="5027672"/>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6</a:t>
            </a:r>
            <a:endParaRPr lang="en-US" sz="1100" dirty="0">
              <a:solidFill>
                <a:schemeClr val="tx1"/>
              </a:solidFill>
              <a:latin typeface="Arial" panose="020B0604020202020204" pitchFamily="34" charset="0"/>
              <a:cs typeface="Arial" panose="020B0604020202020204" pitchFamily="34" charset="0"/>
            </a:endParaRPr>
          </a:p>
        </p:txBody>
      </p:sp>
      <p:sp>
        <p:nvSpPr>
          <p:cNvPr id="175" name="Oval 174">
            <a:extLst>
              <a:ext uri="{FF2B5EF4-FFF2-40B4-BE49-F238E27FC236}">
                <a16:creationId xmlns:a16="http://schemas.microsoft.com/office/drawing/2014/main" id="{63216AE6-58D0-0940-98CA-47C0AA661F8C}"/>
              </a:ext>
            </a:extLst>
          </p:cNvPr>
          <p:cNvSpPr/>
          <p:nvPr/>
        </p:nvSpPr>
        <p:spPr>
          <a:xfrm>
            <a:off x="9502207" y="3021331"/>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4</a:t>
            </a:r>
            <a:endParaRPr lang="en-US" sz="1100" dirty="0">
              <a:solidFill>
                <a:schemeClr val="tx1"/>
              </a:solidFill>
              <a:latin typeface="Arial" panose="020B0604020202020204" pitchFamily="34" charset="0"/>
              <a:cs typeface="Arial" panose="020B0604020202020204" pitchFamily="34" charset="0"/>
            </a:endParaRPr>
          </a:p>
        </p:txBody>
      </p:sp>
      <p:sp>
        <p:nvSpPr>
          <p:cNvPr id="176" name="Oval 175">
            <a:extLst>
              <a:ext uri="{FF2B5EF4-FFF2-40B4-BE49-F238E27FC236}">
                <a16:creationId xmlns:a16="http://schemas.microsoft.com/office/drawing/2014/main" id="{ADD97746-0B76-4D44-880B-343911C75384}"/>
              </a:ext>
            </a:extLst>
          </p:cNvPr>
          <p:cNvSpPr/>
          <p:nvPr/>
        </p:nvSpPr>
        <p:spPr>
          <a:xfrm>
            <a:off x="9486384" y="262046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1</a:t>
            </a:r>
            <a:endParaRPr lang="en-US" sz="1100" dirty="0">
              <a:solidFill>
                <a:schemeClr val="tx1"/>
              </a:solidFill>
              <a:latin typeface="Arial" panose="020B0604020202020204" pitchFamily="34" charset="0"/>
              <a:cs typeface="Arial" panose="020B0604020202020204" pitchFamily="34" charset="0"/>
            </a:endParaRPr>
          </a:p>
        </p:txBody>
      </p:sp>
      <p:sp>
        <p:nvSpPr>
          <p:cNvPr id="177" name="Oval 176">
            <a:extLst>
              <a:ext uri="{FF2B5EF4-FFF2-40B4-BE49-F238E27FC236}">
                <a16:creationId xmlns:a16="http://schemas.microsoft.com/office/drawing/2014/main" id="{728D6076-0800-2A48-BAD6-77E53C4334CE}"/>
              </a:ext>
            </a:extLst>
          </p:cNvPr>
          <p:cNvSpPr/>
          <p:nvPr/>
        </p:nvSpPr>
        <p:spPr>
          <a:xfrm>
            <a:off x="9486384" y="221844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3</a:t>
            </a:r>
            <a:endParaRPr lang="en-US" sz="1100" dirty="0">
              <a:solidFill>
                <a:schemeClr val="tx1"/>
              </a:solidFill>
              <a:latin typeface="Arial" panose="020B0604020202020204" pitchFamily="34" charset="0"/>
              <a:cs typeface="Arial" panose="020B0604020202020204" pitchFamily="34" charset="0"/>
            </a:endParaRPr>
          </a:p>
        </p:txBody>
      </p:sp>
      <p:sp>
        <p:nvSpPr>
          <p:cNvPr id="178" name="Oval 177">
            <a:extLst>
              <a:ext uri="{FF2B5EF4-FFF2-40B4-BE49-F238E27FC236}">
                <a16:creationId xmlns:a16="http://schemas.microsoft.com/office/drawing/2014/main" id="{83D68CA8-07C6-B241-B06B-03159F943C89}"/>
              </a:ext>
            </a:extLst>
          </p:cNvPr>
          <p:cNvSpPr/>
          <p:nvPr/>
        </p:nvSpPr>
        <p:spPr>
          <a:xfrm>
            <a:off x="9544439" y="342718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79" name="Oval 178">
            <a:extLst>
              <a:ext uri="{FF2B5EF4-FFF2-40B4-BE49-F238E27FC236}">
                <a16:creationId xmlns:a16="http://schemas.microsoft.com/office/drawing/2014/main" id="{0DA2FB57-6C64-A140-A308-01C8C661A6EC}"/>
              </a:ext>
            </a:extLst>
          </p:cNvPr>
          <p:cNvSpPr/>
          <p:nvPr/>
        </p:nvSpPr>
        <p:spPr>
          <a:xfrm>
            <a:off x="9581624" y="4635058"/>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R</a:t>
            </a:r>
            <a:endParaRPr lang="en-US" sz="1100" dirty="0">
              <a:solidFill>
                <a:schemeClr val="tx1"/>
              </a:solidFill>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5723A2A2-4051-E947-8696-5C1781D7A2BC}"/>
              </a:ext>
            </a:extLst>
          </p:cNvPr>
          <p:cNvSpPr txBox="1"/>
          <p:nvPr/>
        </p:nvSpPr>
        <p:spPr>
          <a:xfrm>
            <a:off x="8695620" y="921057"/>
            <a:ext cx="375424" cy="523220"/>
          </a:xfrm>
          <a:prstGeom prst="rect">
            <a:avLst/>
          </a:prstGeom>
          <a:noFill/>
        </p:spPr>
        <p:txBody>
          <a:bodyPr wrap="none" rtlCol="0">
            <a:spAutoFit/>
          </a:bodyPr>
          <a:lstStyle/>
          <a:p>
            <a:r>
              <a:rPr lang="en-US" sz="2800" dirty="0">
                <a:solidFill>
                  <a:srgbClr val="00B050"/>
                </a:solidFill>
                <a:latin typeface="Candara" panose="020E0502030303020204" pitchFamily="34" charset="0"/>
              </a:rPr>
              <a:t>4</a:t>
            </a:r>
          </a:p>
        </p:txBody>
      </p:sp>
      <p:sp>
        <p:nvSpPr>
          <p:cNvPr id="137" name="Oval 136">
            <a:extLst>
              <a:ext uri="{FF2B5EF4-FFF2-40B4-BE49-F238E27FC236}">
                <a16:creationId xmlns:a16="http://schemas.microsoft.com/office/drawing/2014/main" id="{FAFD0FB1-E045-AD4A-9529-59583356B352}"/>
              </a:ext>
            </a:extLst>
          </p:cNvPr>
          <p:cNvSpPr/>
          <p:nvPr/>
        </p:nvSpPr>
        <p:spPr>
          <a:xfrm>
            <a:off x="299266" y="1587122"/>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406B9667-07A6-494E-9CF9-B7CBF5DB3FCA}"/>
              </a:ext>
            </a:extLst>
          </p:cNvPr>
          <p:cNvCxnSpPr>
            <a:cxnSpLocks/>
          </p:cNvCxnSpPr>
          <p:nvPr/>
        </p:nvCxnSpPr>
        <p:spPr>
          <a:xfrm>
            <a:off x="4433516" y="3660784"/>
            <a:ext cx="831781" cy="795316"/>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4F26799-2443-4C48-8FEF-2A0383E329EA}"/>
              </a:ext>
            </a:extLst>
          </p:cNvPr>
          <p:cNvCxnSpPr>
            <a:cxnSpLocks/>
          </p:cNvCxnSpPr>
          <p:nvPr/>
        </p:nvCxnSpPr>
        <p:spPr>
          <a:xfrm>
            <a:off x="5346615" y="3737278"/>
            <a:ext cx="31036" cy="669740"/>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Curved Connector 13">
            <a:extLst>
              <a:ext uri="{FF2B5EF4-FFF2-40B4-BE49-F238E27FC236}">
                <a16:creationId xmlns:a16="http://schemas.microsoft.com/office/drawing/2014/main" id="{A5523BFC-492E-1349-A073-8C13FB86AC50}"/>
              </a:ext>
            </a:extLst>
          </p:cNvPr>
          <p:cNvCxnSpPr>
            <a:cxnSpLocks/>
            <a:endCxn id="121" idx="0"/>
          </p:cNvCxnSpPr>
          <p:nvPr/>
        </p:nvCxnSpPr>
        <p:spPr>
          <a:xfrm rot="5400000" flipH="1">
            <a:off x="3651662" y="3016183"/>
            <a:ext cx="2670227" cy="781751"/>
          </a:xfrm>
          <a:prstGeom prst="curvedConnector5">
            <a:avLst>
              <a:gd name="adj1" fmla="val -8561"/>
              <a:gd name="adj2" fmla="val 49777"/>
              <a:gd name="adj3" fmla="val 10856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B6E80BD-D278-E643-A932-828BFAD3CC90}"/>
              </a:ext>
            </a:extLst>
          </p:cNvPr>
          <p:cNvCxnSpPr>
            <a:endCxn id="118" idx="0"/>
          </p:cNvCxnSpPr>
          <p:nvPr/>
        </p:nvCxnSpPr>
        <p:spPr>
          <a:xfrm flipH="1">
            <a:off x="6424255" y="2576596"/>
            <a:ext cx="91816" cy="659715"/>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14C295F-E5BB-F740-AAFE-60179C6E257D}"/>
              </a:ext>
            </a:extLst>
          </p:cNvPr>
          <p:cNvCxnSpPr>
            <a:cxnSpLocks/>
          </p:cNvCxnSpPr>
          <p:nvPr/>
        </p:nvCxnSpPr>
        <p:spPr>
          <a:xfrm flipH="1">
            <a:off x="6308005" y="3737278"/>
            <a:ext cx="54076" cy="723924"/>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B92EA87E-34A6-FB42-A233-CAAEE5C613EB}"/>
              </a:ext>
            </a:extLst>
          </p:cNvPr>
          <p:cNvCxnSpPr/>
          <p:nvPr/>
        </p:nvCxnSpPr>
        <p:spPr>
          <a:xfrm>
            <a:off x="6362081" y="3756505"/>
            <a:ext cx="841466" cy="719911"/>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urved Connector 26">
            <a:extLst>
              <a:ext uri="{FF2B5EF4-FFF2-40B4-BE49-F238E27FC236}">
                <a16:creationId xmlns:a16="http://schemas.microsoft.com/office/drawing/2014/main" id="{3A0C78D2-5728-F343-A9C0-E73DBE43B660}"/>
              </a:ext>
            </a:extLst>
          </p:cNvPr>
          <p:cNvCxnSpPr>
            <a:cxnSpLocks/>
            <a:endCxn id="116" idx="0"/>
          </p:cNvCxnSpPr>
          <p:nvPr/>
        </p:nvCxnSpPr>
        <p:spPr>
          <a:xfrm rot="5400000" flipH="1" flipV="1">
            <a:off x="5128533" y="3359543"/>
            <a:ext cx="2616284" cy="257340"/>
          </a:xfrm>
          <a:prstGeom prst="curvedConnector5">
            <a:avLst>
              <a:gd name="adj1" fmla="val -8738"/>
              <a:gd name="adj2" fmla="val 251933"/>
              <a:gd name="adj3" fmla="val 108738"/>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8A74F93D-621A-014A-879C-87816815BCCB}"/>
              </a:ext>
            </a:extLst>
          </p:cNvPr>
          <p:cNvCxnSpPr>
            <a:cxnSpLocks/>
          </p:cNvCxnSpPr>
          <p:nvPr/>
        </p:nvCxnSpPr>
        <p:spPr>
          <a:xfrm>
            <a:off x="6540258" y="2646607"/>
            <a:ext cx="831060" cy="619713"/>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47C8375-9576-4F4D-B0FA-168878FD5E5A}"/>
              </a:ext>
            </a:extLst>
          </p:cNvPr>
          <p:cNvCxnSpPr>
            <a:cxnSpLocks/>
          </p:cNvCxnSpPr>
          <p:nvPr/>
        </p:nvCxnSpPr>
        <p:spPr>
          <a:xfrm flipH="1">
            <a:off x="6420358" y="3701474"/>
            <a:ext cx="989997" cy="808810"/>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E5CCD60D-C8D4-EE47-8BC2-840EF08FC394}"/>
              </a:ext>
            </a:extLst>
          </p:cNvPr>
          <p:cNvCxnSpPr/>
          <p:nvPr/>
        </p:nvCxnSpPr>
        <p:spPr>
          <a:xfrm>
            <a:off x="7353128" y="3790448"/>
            <a:ext cx="0" cy="663081"/>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30" name="Oval 129">
            <a:extLst>
              <a:ext uri="{FF2B5EF4-FFF2-40B4-BE49-F238E27FC236}">
                <a16:creationId xmlns:a16="http://schemas.microsoft.com/office/drawing/2014/main" id="{1650E11E-D052-264C-8ABD-5EC3983DB419}"/>
              </a:ext>
            </a:extLst>
          </p:cNvPr>
          <p:cNvSpPr/>
          <p:nvPr/>
        </p:nvSpPr>
        <p:spPr>
          <a:xfrm>
            <a:off x="9581624" y="5428535"/>
            <a:ext cx="324768" cy="3425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2</a:t>
            </a:r>
            <a:endParaRPr lang="en-US" sz="1100" dirty="0">
              <a:solidFill>
                <a:schemeClr val="tx1"/>
              </a:solidFill>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564C8165-51C5-F24E-B460-DAD1EFF0FFE8}"/>
              </a:ext>
            </a:extLst>
          </p:cNvPr>
          <p:cNvCxnSpPr>
            <a:endCxn id="118" idx="0"/>
          </p:cNvCxnSpPr>
          <p:nvPr/>
        </p:nvCxnSpPr>
        <p:spPr>
          <a:xfrm flipH="1">
            <a:off x="6424255" y="2588367"/>
            <a:ext cx="91816" cy="64794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3E9AB571-CB17-D147-9602-C617A0EDEC4C}"/>
              </a:ext>
            </a:extLst>
          </p:cNvPr>
          <p:cNvCxnSpPr>
            <a:endCxn id="122" idx="7"/>
          </p:cNvCxnSpPr>
          <p:nvPr/>
        </p:nvCxnSpPr>
        <p:spPr>
          <a:xfrm flipH="1">
            <a:off x="5545123" y="3701474"/>
            <a:ext cx="816958" cy="75168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a:extLst>
              <a:ext uri="{FF2B5EF4-FFF2-40B4-BE49-F238E27FC236}">
                <a16:creationId xmlns:a16="http://schemas.microsoft.com/office/drawing/2014/main" id="{9FAADF9D-1899-5044-96B5-A45B04B0C23D}"/>
              </a:ext>
            </a:extLst>
          </p:cNvPr>
          <p:cNvSpPr txBox="1"/>
          <p:nvPr/>
        </p:nvSpPr>
        <p:spPr>
          <a:xfrm>
            <a:off x="1084265" y="1225178"/>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
        <p:nvSpPr>
          <p:cNvPr id="138" name="TextBox 137">
            <a:extLst>
              <a:ext uri="{FF2B5EF4-FFF2-40B4-BE49-F238E27FC236}">
                <a16:creationId xmlns:a16="http://schemas.microsoft.com/office/drawing/2014/main" id="{E367C895-B130-524F-89D7-F7AA931EDA75}"/>
              </a:ext>
            </a:extLst>
          </p:cNvPr>
          <p:cNvSpPr txBox="1"/>
          <p:nvPr/>
        </p:nvSpPr>
        <p:spPr>
          <a:xfrm>
            <a:off x="205381" y="2445977"/>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71415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26"/>
                                        </p:tgtEl>
                                      </p:cBhvr>
                                    </p:animEffect>
                                    <p:set>
                                      <p:cBhvr>
                                        <p:cTn id="7" dur="1" fill="hold">
                                          <p:stCondLst>
                                            <p:cond delay="499"/>
                                          </p:stCondLst>
                                        </p:cTn>
                                        <p:tgtEl>
                                          <p:spTgt spid="12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childTnLst>
                                </p:cTn>
                              </p:par>
                              <p:par>
                                <p:cTn id="10" presetID="1" presetClass="exit" presetSubtype="0" fill="hold" nodeType="withEffect">
                                  <p:stCondLst>
                                    <p:cond delay="0"/>
                                  </p:stCondLst>
                                  <p:childTnLst>
                                    <p:set>
                                      <p:cBhvr>
                                        <p:cTn id="11" dur="1" fill="hold">
                                          <p:stCondLst>
                                            <p:cond delay="0"/>
                                          </p:stCondLst>
                                        </p:cTn>
                                        <p:tgtEl>
                                          <p:spTgt spid="20"/>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22"/>
                                        </p:tgtEl>
                                        <p:attrNameLst>
                                          <p:attrName>style.visibility</p:attrName>
                                        </p:attrNameLst>
                                      </p:cBhvr>
                                      <p:to>
                                        <p:strVal val="hidden"/>
                                      </p:to>
                                    </p:set>
                                  </p:childTnLst>
                                </p:cTn>
                              </p:par>
                              <p:par>
                                <p:cTn id="14" presetID="1" presetClass="exit" presetSubtype="0" fill="hold" nodeType="withEffect">
                                  <p:stCondLst>
                                    <p:cond delay="0"/>
                                  </p:stCondLst>
                                  <p:childTnLst>
                                    <p:set>
                                      <p:cBhvr>
                                        <p:cTn id="15" dur="1" fill="hold">
                                          <p:stCondLst>
                                            <p:cond delay="0"/>
                                          </p:stCondLst>
                                        </p:cTn>
                                        <p:tgtEl>
                                          <p:spTgt spid="2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grpId="0" nodeType="clickEffect">
                                  <p:stCondLst>
                                    <p:cond delay="0"/>
                                  </p:stCondLst>
                                  <p:childTnLst>
                                    <p:animMotion origin="layout" path="M 0 0 L 0.08256 0.00301 " pathEditMode="relative" ptsTypes="AA">
                                      <p:cBhvr>
                                        <p:cTn id="19" dur="2000" fill="hold"/>
                                        <p:tgtEl>
                                          <p:spTgt spid="118"/>
                                        </p:tgtEl>
                                        <p:attrNameLst>
                                          <p:attrName>ppt_x</p:attrName>
                                          <p:attrName>ppt_y</p:attrName>
                                        </p:attrNameLst>
                                      </p:cBhvr>
                                    </p:animMotion>
                                  </p:childTnLst>
                                </p:cTn>
                              </p:par>
                              <p:par>
                                <p:cTn id="20" presetID="0" presetClass="path" presetSubtype="0" accel="50000" decel="50000" fill="hold" grpId="0" nodeType="withEffect">
                                  <p:stCondLst>
                                    <p:cond delay="0"/>
                                  </p:stCondLst>
                                  <p:childTnLst>
                                    <p:animMotion origin="layout" path="M 0 0 L -0.40078 0.14537 " pathEditMode="relative" ptsTypes="AA">
                                      <p:cBhvr>
                                        <p:cTn id="21" dur="2000" fill="hold"/>
                                        <p:tgtEl>
                                          <p:spTgt spid="172"/>
                                        </p:tgtEl>
                                        <p:attrNameLst>
                                          <p:attrName>ppt_x</p:attrName>
                                          <p:attrName>ppt_y</p:attrName>
                                        </p:attrNameLst>
                                      </p:cBhvr>
                                    </p:animMotion>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26" grpId="0"/>
      <p:bldP spid="172" grpId="0" animBg="1"/>
      <p:bldP spid="125" grpId="0"/>
      <p:bldP spid="13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33148-68D2-FA46-B21F-B7FAA7A87D21}"/>
              </a:ext>
            </a:extLst>
          </p:cNvPr>
          <p:cNvSpPr>
            <a:spLocks noGrp="1"/>
          </p:cNvSpPr>
          <p:nvPr>
            <p:ph type="title"/>
          </p:nvPr>
        </p:nvSpPr>
        <p:spPr/>
        <p:txBody>
          <a:bodyPr/>
          <a:lstStyle/>
          <a:p>
            <a:r>
              <a:rPr lang="en-US" dirty="0"/>
              <a:t>Experimental Setup</a:t>
            </a:r>
          </a:p>
        </p:txBody>
      </p:sp>
      <p:sp>
        <p:nvSpPr>
          <p:cNvPr id="3" name="Slide Number Placeholder 2">
            <a:extLst>
              <a:ext uri="{FF2B5EF4-FFF2-40B4-BE49-F238E27FC236}">
                <a16:creationId xmlns:a16="http://schemas.microsoft.com/office/drawing/2014/main" id="{AE23B63B-144F-2640-A131-47188610A212}"/>
              </a:ext>
            </a:extLst>
          </p:cNvPr>
          <p:cNvSpPr>
            <a:spLocks noGrp="1"/>
          </p:cNvSpPr>
          <p:nvPr>
            <p:ph type="sldNum" sz="quarter" idx="12"/>
          </p:nvPr>
        </p:nvSpPr>
        <p:spPr/>
        <p:txBody>
          <a:bodyPr/>
          <a:lstStyle/>
          <a:p>
            <a:fld id="{86E00D81-A243-204E-9897-44BD133A87DB}" type="slidenum">
              <a:rPr lang="en-US" smtClean="0"/>
              <a:t>36</a:t>
            </a:fld>
            <a:endParaRPr lang="en-US" dirty="0"/>
          </a:p>
        </p:txBody>
      </p:sp>
      <p:sp>
        <p:nvSpPr>
          <p:cNvPr id="4" name="Content Placeholder 3">
            <a:extLst>
              <a:ext uri="{FF2B5EF4-FFF2-40B4-BE49-F238E27FC236}">
                <a16:creationId xmlns:a16="http://schemas.microsoft.com/office/drawing/2014/main" id="{10F86619-C857-1E47-A047-811376588051}"/>
              </a:ext>
            </a:extLst>
          </p:cNvPr>
          <p:cNvSpPr>
            <a:spLocks noGrp="1"/>
          </p:cNvSpPr>
          <p:nvPr>
            <p:ph sz="quarter" idx="1"/>
          </p:nvPr>
        </p:nvSpPr>
        <p:spPr>
          <a:xfrm>
            <a:off x="157507" y="1032691"/>
            <a:ext cx="11508922" cy="5185229"/>
          </a:xfrm>
        </p:spPr>
        <p:txBody>
          <a:bodyPr>
            <a:normAutofit lnSpcReduction="10000"/>
          </a:bodyPr>
          <a:lstStyle/>
          <a:p>
            <a:r>
              <a:rPr lang="en-US" dirty="0"/>
              <a:t>Setup</a:t>
            </a:r>
          </a:p>
          <a:p>
            <a:pPr lvl="1"/>
            <a:r>
              <a:rPr lang="en-US" dirty="0"/>
              <a:t>35 performance-critical loops from </a:t>
            </a:r>
            <a:r>
              <a:rPr lang="en-US" dirty="0" err="1"/>
              <a:t>MiBench</a:t>
            </a:r>
            <a:r>
              <a:rPr lang="en-US" dirty="0"/>
              <a:t>, </a:t>
            </a:r>
            <a:r>
              <a:rPr lang="en-US" dirty="0" err="1"/>
              <a:t>Rodinia</a:t>
            </a:r>
            <a:r>
              <a:rPr lang="en-US" dirty="0"/>
              <a:t>, and Parboil</a:t>
            </a:r>
          </a:p>
          <a:p>
            <a:pPr lvl="1"/>
            <a:r>
              <a:rPr lang="en-US" dirty="0"/>
              <a:t>Innermost loop was chosen in nested loop cases</a:t>
            </a:r>
          </a:p>
          <a:p>
            <a:pPr lvl="1"/>
            <a:r>
              <a:rPr lang="en-US" dirty="0"/>
              <a:t>Vectorizable loops and Memory bound loops were not considered.</a:t>
            </a:r>
          </a:p>
          <a:p>
            <a:pPr marL="274320" lvl="1" indent="0">
              <a:buNone/>
            </a:pPr>
            <a:endParaRPr lang="en-US" dirty="0"/>
          </a:p>
          <a:p>
            <a:r>
              <a:rPr lang="en-US" dirty="0"/>
              <a:t>Compilation</a:t>
            </a:r>
          </a:p>
          <a:p>
            <a:pPr lvl="1"/>
            <a:r>
              <a:rPr lang="en-US" dirty="0"/>
              <a:t>LLVM 4.0</a:t>
            </a:r>
          </a:p>
          <a:p>
            <a:pPr lvl="1"/>
            <a:r>
              <a:rPr lang="en-US" dirty="0"/>
              <a:t>Partial Predication for if-then-else and nested if-then-else.</a:t>
            </a:r>
          </a:p>
          <a:p>
            <a:pPr lvl="1"/>
            <a:r>
              <a:rPr lang="en-US" dirty="0"/>
              <a:t>Path-sharing to reduce the routing nodes.</a:t>
            </a:r>
          </a:p>
          <a:p>
            <a:pPr lvl="1"/>
            <a:r>
              <a:rPr lang="en-US" dirty="0"/>
              <a:t>Backtracking – </a:t>
            </a:r>
            <a:r>
              <a:rPr lang="en-US" dirty="0" err="1"/>
              <a:t>GraphMinor</a:t>
            </a:r>
            <a:r>
              <a:rPr lang="en-US" dirty="0"/>
              <a:t>, Restart – Simulated Annealing and RAMP. </a:t>
            </a:r>
          </a:p>
          <a:p>
            <a:pPr lvl="1"/>
            <a:r>
              <a:rPr lang="en-US" dirty="0"/>
              <a:t>4x4, 5x5, 6x6, 7x7, 8x8 CGRA sizes.</a:t>
            </a:r>
          </a:p>
          <a:p>
            <a:pPr lvl="1"/>
            <a:r>
              <a:rPr lang="en-US" dirty="0"/>
              <a:t>Threshold time of 100,000 seconds (27 hours). </a:t>
            </a:r>
          </a:p>
        </p:txBody>
      </p:sp>
    </p:spTree>
    <p:extLst>
      <p:ext uri="{BB962C8B-B14F-4D97-AF65-F5344CB8AC3E}">
        <p14:creationId xmlns:p14="http://schemas.microsoft.com/office/powerpoint/2010/main" val="838417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33148-68D2-FA46-B21F-B7FAA7A87D21}"/>
              </a:ext>
            </a:extLst>
          </p:cNvPr>
          <p:cNvSpPr>
            <a:spLocks noGrp="1"/>
          </p:cNvSpPr>
          <p:nvPr>
            <p:ph type="title"/>
          </p:nvPr>
        </p:nvSpPr>
        <p:spPr/>
        <p:txBody>
          <a:bodyPr/>
          <a:lstStyle/>
          <a:p>
            <a:r>
              <a:rPr lang="en-US" dirty="0" err="1"/>
              <a:t>PathSeeker</a:t>
            </a:r>
            <a:r>
              <a:rPr lang="en-US" dirty="0"/>
              <a:t> maps all the loops on a 4x4 CGRA</a:t>
            </a:r>
          </a:p>
        </p:txBody>
      </p:sp>
      <p:sp>
        <p:nvSpPr>
          <p:cNvPr id="3" name="Slide Number Placeholder 2">
            <a:extLst>
              <a:ext uri="{FF2B5EF4-FFF2-40B4-BE49-F238E27FC236}">
                <a16:creationId xmlns:a16="http://schemas.microsoft.com/office/drawing/2014/main" id="{AE23B63B-144F-2640-A131-47188610A212}"/>
              </a:ext>
            </a:extLst>
          </p:cNvPr>
          <p:cNvSpPr>
            <a:spLocks noGrp="1"/>
          </p:cNvSpPr>
          <p:nvPr>
            <p:ph type="sldNum" sz="quarter" idx="12"/>
          </p:nvPr>
        </p:nvSpPr>
        <p:spPr/>
        <p:txBody>
          <a:bodyPr/>
          <a:lstStyle/>
          <a:p>
            <a:fld id="{86E00D81-A243-204E-9897-44BD133A87DB}" type="slidenum">
              <a:rPr lang="en-US" smtClean="0"/>
              <a:t>37</a:t>
            </a:fld>
            <a:endParaRPr lang="en-US" dirty="0"/>
          </a:p>
        </p:txBody>
      </p:sp>
      <p:pic>
        <p:nvPicPr>
          <p:cNvPr id="6" name="Picture 5">
            <a:extLst>
              <a:ext uri="{FF2B5EF4-FFF2-40B4-BE49-F238E27FC236}">
                <a16:creationId xmlns:a16="http://schemas.microsoft.com/office/drawing/2014/main" id="{B4DF9AF5-5DB0-5749-A160-A6657D4E09F7}"/>
              </a:ext>
            </a:extLst>
          </p:cNvPr>
          <p:cNvPicPr>
            <a:picLocks noChangeAspect="1"/>
          </p:cNvPicPr>
          <p:nvPr/>
        </p:nvPicPr>
        <p:blipFill>
          <a:blip r:embed="rId2"/>
          <a:stretch>
            <a:fillRect/>
          </a:stretch>
        </p:blipFill>
        <p:spPr>
          <a:xfrm>
            <a:off x="63063" y="897777"/>
            <a:ext cx="12029187" cy="2846602"/>
          </a:xfrm>
          <a:prstGeom prst="rect">
            <a:avLst/>
          </a:prstGeom>
        </p:spPr>
      </p:pic>
      <p:pic>
        <p:nvPicPr>
          <p:cNvPr id="8" name="Picture 7">
            <a:extLst>
              <a:ext uri="{FF2B5EF4-FFF2-40B4-BE49-F238E27FC236}">
                <a16:creationId xmlns:a16="http://schemas.microsoft.com/office/drawing/2014/main" id="{DEC99854-27DA-6A4C-B624-F588AC4C1027}"/>
              </a:ext>
            </a:extLst>
          </p:cNvPr>
          <p:cNvPicPr>
            <a:picLocks noChangeAspect="1"/>
          </p:cNvPicPr>
          <p:nvPr/>
        </p:nvPicPr>
        <p:blipFill>
          <a:blip r:embed="rId3"/>
          <a:stretch>
            <a:fillRect/>
          </a:stretch>
        </p:blipFill>
        <p:spPr>
          <a:xfrm>
            <a:off x="318206" y="4038600"/>
            <a:ext cx="11518900" cy="2819400"/>
          </a:xfrm>
          <a:prstGeom prst="rect">
            <a:avLst/>
          </a:prstGeom>
        </p:spPr>
      </p:pic>
    </p:spTree>
    <p:extLst>
      <p:ext uri="{BB962C8B-B14F-4D97-AF65-F5344CB8AC3E}">
        <p14:creationId xmlns:p14="http://schemas.microsoft.com/office/powerpoint/2010/main" val="3421991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33148-68D2-FA46-B21F-B7FAA7A87D21}"/>
              </a:ext>
            </a:extLst>
          </p:cNvPr>
          <p:cNvSpPr>
            <a:spLocks noGrp="1"/>
          </p:cNvSpPr>
          <p:nvPr>
            <p:ph type="title"/>
          </p:nvPr>
        </p:nvSpPr>
        <p:spPr/>
        <p:txBody>
          <a:bodyPr/>
          <a:lstStyle/>
          <a:p>
            <a:r>
              <a:rPr lang="en-US" dirty="0" err="1"/>
              <a:t>PathSeeker</a:t>
            </a:r>
            <a:r>
              <a:rPr lang="en-US" dirty="0"/>
              <a:t> maps all the loops on a 4x4 CGRA</a:t>
            </a:r>
          </a:p>
        </p:txBody>
      </p:sp>
      <p:sp>
        <p:nvSpPr>
          <p:cNvPr id="3" name="Slide Number Placeholder 2">
            <a:extLst>
              <a:ext uri="{FF2B5EF4-FFF2-40B4-BE49-F238E27FC236}">
                <a16:creationId xmlns:a16="http://schemas.microsoft.com/office/drawing/2014/main" id="{AE23B63B-144F-2640-A131-47188610A212}"/>
              </a:ext>
            </a:extLst>
          </p:cNvPr>
          <p:cNvSpPr>
            <a:spLocks noGrp="1"/>
          </p:cNvSpPr>
          <p:nvPr>
            <p:ph type="sldNum" sz="quarter" idx="12"/>
          </p:nvPr>
        </p:nvSpPr>
        <p:spPr/>
        <p:txBody>
          <a:bodyPr/>
          <a:lstStyle/>
          <a:p>
            <a:fld id="{86E00D81-A243-204E-9897-44BD133A87DB}" type="slidenum">
              <a:rPr lang="en-US" smtClean="0"/>
              <a:t>38</a:t>
            </a:fld>
            <a:endParaRPr lang="en-US" dirty="0"/>
          </a:p>
        </p:txBody>
      </p:sp>
      <p:pic>
        <p:nvPicPr>
          <p:cNvPr id="6" name="Picture 5">
            <a:extLst>
              <a:ext uri="{FF2B5EF4-FFF2-40B4-BE49-F238E27FC236}">
                <a16:creationId xmlns:a16="http://schemas.microsoft.com/office/drawing/2014/main" id="{B4DF9AF5-5DB0-5749-A160-A6657D4E09F7}"/>
              </a:ext>
            </a:extLst>
          </p:cNvPr>
          <p:cNvPicPr>
            <a:picLocks noChangeAspect="1"/>
          </p:cNvPicPr>
          <p:nvPr/>
        </p:nvPicPr>
        <p:blipFill>
          <a:blip r:embed="rId2"/>
          <a:stretch>
            <a:fillRect/>
          </a:stretch>
        </p:blipFill>
        <p:spPr>
          <a:xfrm>
            <a:off x="63063" y="897777"/>
            <a:ext cx="12029187" cy="2846602"/>
          </a:xfrm>
          <a:prstGeom prst="rect">
            <a:avLst/>
          </a:prstGeom>
        </p:spPr>
      </p:pic>
      <p:pic>
        <p:nvPicPr>
          <p:cNvPr id="8" name="Picture 7">
            <a:extLst>
              <a:ext uri="{FF2B5EF4-FFF2-40B4-BE49-F238E27FC236}">
                <a16:creationId xmlns:a16="http://schemas.microsoft.com/office/drawing/2014/main" id="{DEC99854-27DA-6A4C-B624-F588AC4C1027}"/>
              </a:ext>
            </a:extLst>
          </p:cNvPr>
          <p:cNvPicPr>
            <a:picLocks noChangeAspect="1"/>
          </p:cNvPicPr>
          <p:nvPr/>
        </p:nvPicPr>
        <p:blipFill>
          <a:blip r:embed="rId3"/>
          <a:stretch>
            <a:fillRect/>
          </a:stretch>
        </p:blipFill>
        <p:spPr>
          <a:xfrm>
            <a:off x="318206" y="4038600"/>
            <a:ext cx="11518900" cy="2819400"/>
          </a:xfrm>
          <a:prstGeom prst="rect">
            <a:avLst/>
          </a:prstGeom>
        </p:spPr>
      </p:pic>
      <p:sp>
        <p:nvSpPr>
          <p:cNvPr id="7" name="TextBox 6">
            <a:extLst>
              <a:ext uri="{FF2B5EF4-FFF2-40B4-BE49-F238E27FC236}">
                <a16:creationId xmlns:a16="http://schemas.microsoft.com/office/drawing/2014/main" id="{D14A77A9-B74A-834E-85F5-3B3708E922DC}"/>
              </a:ext>
            </a:extLst>
          </p:cNvPr>
          <p:cNvSpPr txBox="1"/>
          <p:nvPr/>
        </p:nvSpPr>
        <p:spPr>
          <a:xfrm>
            <a:off x="2310937" y="2374250"/>
            <a:ext cx="8462358" cy="1200329"/>
          </a:xfrm>
          <a:prstGeom prst="rect">
            <a:avLst/>
          </a:prstGeom>
          <a:solidFill>
            <a:schemeClr val="bg1"/>
          </a:solidFill>
          <a:ln>
            <a:solidFill>
              <a:schemeClr val="tx1"/>
            </a:solidFill>
          </a:ln>
        </p:spPr>
        <p:txBody>
          <a:bodyPr wrap="square" rtlCol="0">
            <a:spAutoFit/>
          </a:bodyPr>
          <a:lstStyle/>
          <a:p>
            <a:pPr algn="ctr"/>
            <a:r>
              <a:rPr lang="en-US" sz="3600" b="1" dirty="0" err="1">
                <a:solidFill>
                  <a:srgbClr val="FF0000"/>
                </a:solidFill>
              </a:rPr>
              <a:t>GraphMinor</a:t>
            </a:r>
            <a:r>
              <a:rPr lang="en-US" sz="3600" b="1" dirty="0">
                <a:solidFill>
                  <a:srgbClr val="FF0000"/>
                </a:solidFill>
              </a:rPr>
              <a:t> : No mapping for 20 loops</a:t>
            </a:r>
          </a:p>
          <a:p>
            <a:pPr algn="ctr"/>
            <a:r>
              <a:rPr lang="en-US" sz="3600" b="1" dirty="0">
                <a:solidFill>
                  <a:srgbClr val="FF0000"/>
                </a:solidFill>
              </a:rPr>
              <a:t>RAMP: No Mapping for 5 loops</a:t>
            </a:r>
          </a:p>
        </p:txBody>
      </p:sp>
    </p:spTree>
    <p:extLst>
      <p:ext uri="{BB962C8B-B14F-4D97-AF65-F5344CB8AC3E}">
        <p14:creationId xmlns:p14="http://schemas.microsoft.com/office/powerpoint/2010/main" val="1639468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B2A8D-5630-4F43-A465-BBC992A17283}"/>
              </a:ext>
            </a:extLst>
          </p:cNvPr>
          <p:cNvSpPr>
            <a:spLocks noGrp="1"/>
          </p:cNvSpPr>
          <p:nvPr>
            <p:ph type="title"/>
          </p:nvPr>
        </p:nvSpPr>
        <p:spPr/>
        <p:txBody>
          <a:bodyPr/>
          <a:lstStyle/>
          <a:p>
            <a:r>
              <a:rPr lang="en-US" dirty="0"/>
              <a:t>Compiler Design for ASICs is Selective</a:t>
            </a:r>
          </a:p>
        </p:txBody>
      </p:sp>
      <p:sp>
        <p:nvSpPr>
          <p:cNvPr id="3" name="Slide Number Placeholder 2">
            <a:extLst>
              <a:ext uri="{FF2B5EF4-FFF2-40B4-BE49-F238E27FC236}">
                <a16:creationId xmlns:a16="http://schemas.microsoft.com/office/drawing/2014/main" id="{8341F109-222E-7D4E-BB5D-68F7EAB7A986}"/>
              </a:ext>
            </a:extLst>
          </p:cNvPr>
          <p:cNvSpPr>
            <a:spLocks noGrp="1"/>
          </p:cNvSpPr>
          <p:nvPr>
            <p:ph type="sldNum" sz="quarter" idx="12"/>
          </p:nvPr>
        </p:nvSpPr>
        <p:spPr/>
        <p:txBody>
          <a:bodyPr/>
          <a:lstStyle/>
          <a:p>
            <a:fld id="{86E00D81-A243-204E-9897-44BD133A87DB}" type="slidenum">
              <a:rPr lang="en-US" smtClean="0"/>
              <a:t>3</a:t>
            </a:fld>
            <a:endParaRPr lang="en-US" dirty="0"/>
          </a:p>
        </p:txBody>
      </p:sp>
      <p:sp>
        <p:nvSpPr>
          <p:cNvPr id="4" name="Content Placeholder 3">
            <a:extLst>
              <a:ext uri="{FF2B5EF4-FFF2-40B4-BE49-F238E27FC236}">
                <a16:creationId xmlns:a16="http://schemas.microsoft.com/office/drawing/2014/main" id="{33436D12-57DB-244E-B370-1BDC7ED6253F}"/>
              </a:ext>
            </a:extLst>
          </p:cNvPr>
          <p:cNvSpPr>
            <a:spLocks noGrp="1"/>
          </p:cNvSpPr>
          <p:nvPr>
            <p:ph sz="quarter" idx="1"/>
          </p:nvPr>
        </p:nvSpPr>
        <p:spPr/>
        <p:txBody>
          <a:bodyPr/>
          <a:lstStyle/>
          <a:p>
            <a:r>
              <a:rPr lang="en-US" sz="2400" dirty="0"/>
              <a:t>The compiler design for neural network accelerator is targeted for a particular type of application. </a:t>
            </a:r>
          </a:p>
          <a:p>
            <a:r>
              <a:rPr lang="en-US" sz="2400" dirty="0"/>
              <a:t>Marvel [1] formulates the constraints for the application specific accelerators as follows:</a:t>
            </a:r>
          </a:p>
          <a:p>
            <a:pPr lvl="1"/>
            <a:r>
              <a:rPr lang="en-US" sz="2100" dirty="0"/>
              <a:t>The application should be perfectly nested. </a:t>
            </a:r>
          </a:p>
          <a:p>
            <a:pPr lvl="1"/>
            <a:r>
              <a:rPr lang="en-US" sz="2100" dirty="0"/>
              <a:t>The order of the loops can be interchanged.</a:t>
            </a:r>
          </a:p>
          <a:p>
            <a:pPr lvl="1"/>
            <a:r>
              <a:rPr lang="en-US" sz="2100" dirty="0"/>
              <a:t> The loops should not contain conditional statements (branches). </a:t>
            </a:r>
          </a:p>
          <a:p>
            <a:pPr lvl="1"/>
            <a:r>
              <a:rPr lang="en-US" sz="2100" dirty="0"/>
              <a:t>The loops should not have inter-dependences. (loop carried dependencies). </a:t>
            </a:r>
          </a:p>
          <a:p>
            <a:r>
              <a:rPr lang="en-US" sz="2400" dirty="0"/>
              <a:t>A compiler and hardware design for loops is important to accelerate applications that are compute-intensive yet non-parallel, which cannot be accelerated through ASICs.</a:t>
            </a:r>
          </a:p>
          <a:p>
            <a:endParaRPr lang="en-US" sz="2500" dirty="0"/>
          </a:p>
          <a:p>
            <a:endParaRPr lang="en-US" dirty="0"/>
          </a:p>
        </p:txBody>
      </p:sp>
      <p:sp>
        <p:nvSpPr>
          <p:cNvPr id="5" name="TextBox 4">
            <a:extLst>
              <a:ext uri="{FF2B5EF4-FFF2-40B4-BE49-F238E27FC236}">
                <a16:creationId xmlns:a16="http://schemas.microsoft.com/office/drawing/2014/main" id="{1D2EABE2-DF09-A542-AF73-61547C911C22}"/>
              </a:ext>
            </a:extLst>
          </p:cNvPr>
          <p:cNvSpPr txBox="1"/>
          <p:nvPr/>
        </p:nvSpPr>
        <p:spPr>
          <a:xfrm>
            <a:off x="886951" y="5825308"/>
            <a:ext cx="9245590" cy="646331"/>
          </a:xfrm>
          <a:prstGeom prst="rect">
            <a:avLst/>
          </a:prstGeom>
          <a:noFill/>
        </p:spPr>
        <p:txBody>
          <a:bodyPr wrap="square" rtlCol="0">
            <a:spAutoFit/>
          </a:bodyPr>
          <a:lstStyle/>
          <a:p>
            <a:r>
              <a:rPr lang="en-US" sz="1200" dirty="0"/>
              <a:t>[1] </a:t>
            </a:r>
            <a:r>
              <a:rPr lang="en-US" sz="1200" dirty="0" err="1"/>
              <a:t>Chatarasi</a:t>
            </a:r>
            <a:r>
              <a:rPr lang="en-US" sz="1200" dirty="0"/>
              <a:t>, Prasanth, </a:t>
            </a:r>
            <a:r>
              <a:rPr lang="en-US" sz="1200" dirty="0" err="1"/>
              <a:t>Hyoukjun</a:t>
            </a:r>
            <a:r>
              <a:rPr lang="en-US" sz="1200" dirty="0"/>
              <a:t> Kwon, </a:t>
            </a:r>
            <a:r>
              <a:rPr lang="en-US" sz="1200" dirty="0" err="1"/>
              <a:t>Natesh</a:t>
            </a:r>
            <a:r>
              <a:rPr lang="en-US" sz="1200" dirty="0"/>
              <a:t> Raina, Saurabh Malik, </a:t>
            </a:r>
            <a:r>
              <a:rPr lang="en-US" sz="1200" dirty="0" err="1"/>
              <a:t>Vaisakh</a:t>
            </a:r>
            <a:r>
              <a:rPr lang="en-US" sz="1200" dirty="0"/>
              <a:t> </a:t>
            </a:r>
            <a:r>
              <a:rPr lang="en-US" sz="1200" dirty="0" err="1"/>
              <a:t>Haridas</a:t>
            </a:r>
            <a:r>
              <a:rPr lang="en-US" sz="1200" dirty="0"/>
              <a:t>, </a:t>
            </a:r>
            <a:r>
              <a:rPr lang="en-US" sz="1200" dirty="0" err="1"/>
              <a:t>Angshuman</a:t>
            </a:r>
            <a:r>
              <a:rPr lang="en-US" sz="1200" dirty="0"/>
              <a:t> Parashar, Michael </a:t>
            </a:r>
            <a:r>
              <a:rPr lang="en-US" sz="1200" dirty="0" err="1"/>
              <a:t>Pellauer</a:t>
            </a:r>
            <a:r>
              <a:rPr lang="en-US" sz="1200" dirty="0"/>
              <a:t>, Tushar Krishna, and Vivek Sarkar. "Marvel: A data-centric compiler for </a:t>
            </a:r>
            <a:r>
              <a:rPr lang="en-US" sz="1200" dirty="0" err="1"/>
              <a:t>dnn</a:t>
            </a:r>
            <a:r>
              <a:rPr lang="en-US" sz="1200" dirty="0"/>
              <a:t> operators on spatial accelerators." </a:t>
            </a:r>
            <a:r>
              <a:rPr lang="en-US" sz="1200" i="1" dirty="0" err="1"/>
              <a:t>arXiv</a:t>
            </a:r>
            <a:r>
              <a:rPr lang="en-US" sz="1200" i="1" dirty="0"/>
              <a:t> preprint arXiv:2002.07752</a:t>
            </a:r>
            <a:r>
              <a:rPr lang="en-US" sz="1200" dirty="0"/>
              <a:t> (2020).</a:t>
            </a:r>
          </a:p>
          <a:p>
            <a:endParaRPr lang="en-US" sz="1200" dirty="0"/>
          </a:p>
        </p:txBody>
      </p:sp>
    </p:spTree>
    <p:extLst>
      <p:ext uri="{BB962C8B-B14F-4D97-AF65-F5344CB8AC3E}">
        <p14:creationId xmlns:p14="http://schemas.microsoft.com/office/powerpoint/2010/main" val="2097037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4DDD-C908-5349-A845-605D347E531B}"/>
              </a:ext>
            </a:extLst>
          </p:cNvPr>
          <p:cNvSpPr>
            <a:spLocks noGrp="1"/>
          </p:cNvSpPr>
          <p:nvPr>
            <p:ph type="title"/>
          </p:nvPr>
        </p:nvSpPr>
        <p:spPr/>
        <p:txBody>
          <a:bodyPr/>
          <a:lstStyle/>
          <a:p>
            <a:r>
              <a:rPr lang="en-US" sz="4000" dirty="0" err="1"/>
              <a:t>PathSeeker</a:t>
            </a:r>
            <a:r>
              <a:rPr lang="en-US" sz="4000" dirty="0"/>
              <a:t> mapped all the loops on all CGRA sizes</a:t>
            </a:r>
          </a:p>
        </p:txBody>
      </p:sp>
      <p:sp>
        <p:nvSpPr>
          <p:cNvPr id="3" name="Slide Number Placeholder 2">
            <a:extLst>
              <a:ext uri="{FF2B5EF4-FFF2-40B4-BE49-F238E27FC236}">
                <a16:creationId xmlns:a16="http://schemas.microsoft.com/office/drawing/2014/main" id="{9651BA62-27DB-1D47-B366-57D0DF1231A1}"/>
              </a:ext>
            </a:extLst>
          </p:cNvPr>
          <p:cNvSpPr>
            <a:spLocks noGrp="1"/>
          </p:cNvSpPr>
          <p:nvPr>
            <p:ph type="sldNum" sz="quarter" idx="12"/>
          </p:nvPr>
        </p:nvSpPr>
        <p:spPr/>
        <p:txBody>
          <a:bodyPr/>
          <a:lstStyle/>
          <a:p>
            <a:fld id="{86E00D81-A243-204E-9897-44BD133A87DB}" type="slidenum">
              <a:rPr lang="en-US" smtClean="0"/>
              <a:t>39</a:t>
            </a:fld>
            <a:endParaRPr lang="en-US" dirty="0"/>
          </a:p>
        </p:txBody>
      </p:sp>
      <p:pic>
        <p:nvPicPr>
          <p:cNvPr id="6" name="Picture 5">
            <a:extLst>
              <a:ext uri="{FF2B5EF4-FFF2-40B4-BE49-F238E27FC236}">
                <a16:creationId xmlns:a16="http://schemas.microsoft.com/office/drawing/2014/main" id="{2F625290-FA7F-AC48-8668-D14E977E53CA}"/>
              </a:ext>
            </a:extLst>
          </p:cNvPr>
          <p:cNvPicPr>
            <a:picLocks noChangeAspect="1"/>
          </p:cNvPicPr>
          <p:nvPr/>
        </p:nvPicPr>
        <p:blipFill>
          <a:blip r:embed="rId2"/>
          <a:stretch>
            <a:fillRect/>
          </a:stretch>
        </p:blipFill>
        <p:spPr>
          <a:xfrm>
            <a:off x="318598" y="1113905"/>
            <a:ext cx="10471322" cy="4196022"/>
          </a:xfrm>
          <a:prstGeom prst="rect">
            <a:avLst/>
          </a:prstGeom>
        </p:spPr>
      </p:pic>
    </p:spTree>
    <p:extLst>
      <p:ext uri="{BB962C8B-B14F-4D97-AF65-F5344CB8AC3E}">
        <p14:creationId xmlns:p14="http://schemas.microsoft.com/office/powerpoint/2010/main" val="3964245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EC111-F1DC-1F46-9A6D-6E0779AF7CD0}"/>
              </a:ext>
            </a:extLst>
          </p:cNvPr>
          <p:cNvSpPr>
            <a:spLocks noGrp="1"/>
          </p:cNvSpPr>
          <p:nvPr>
            <p:ph type="title"/>
          </p:nvPr>
        </p:nvSpPr>
        <p:spPr/>
        <p:txBody>
          <a:bodyPr/>
          <a:lstStyle/>
          <a:p>
            <a:r>
              <a:rPr lang="en-US" sz="3600" dirty="0" err="1"/>
              <a:t>PathSeeker</a:t>
            </a:r>
            <a:r>
              <a:rPr lang="en-US" sz="3600" dirty="0"/>
              <a:t> finds a valid mapping fast for various CGRA sizes</a:t>
            </a:r>
          </a:p>
        </p:txBody>
      </p:sp>
      <p:sp>
        <p:nvSpPr>
          <p:cNvPr id="3" name="Slide Number Placeholder 2">
            <a:extLst>
              <a:ext uri="{FF2B5EF4-FFF2-40B4-BE49-F238E27FC236}">
                <a16:creationId xmlns:a16="http://schemas.microsoft.com/office/drawing/2014/main" id="{CB239F84-B645-A441-A566-FD52F32B0C48}"/>
              </a:ext>
            </a:extLst>
          </p:cNvPr>
          <p:cNvSpPr>
            <a:spLocks noGrp="1"/>
          </p:cNvSpPr>
          <p:nvPr>
            <p:ph type="sldNum" sz="quarter" idx="12"/>
          </p:nvPr>
        </p:nvSpPr>
        <p:spPr/>
        <p:txBody>
          <a:bodyPr/>
          <a:lstStyle/>
          <a:p>
            <a:fld id="{86E00D81-A243-204E-9897-44BD133A87DB}" type="slidenum">
              <a:rPr lang="en-US" smtClean="0"/>
              <a:t>40</a:t>
            </a:fld>
            <a:endParaRPr lang="en-US" dirty="0"/>
          </a:p>
        </p:txBody>
      </p:sp>
      <p:pic>
        <p:nvPicPr>
          <p:cNvPr id="5" name="Picture 4">
            <a:extLst>
              <a:ext uri="{FF2B5EF4-FFF2-40B4-BE49-F238E27FC236}">
                <a16:creationId xmlns:a16="http://schemas.microsoft.com/office/drawing/2014/main" id="{37E032AE-516C-F143-B668-DAEDA9F80C5B}"/>
              </a:ext>
            </a:extLst>
          </p:cNvPr>
          <p:cNvPicPr>
            <a:picLocks noChangeAspect="1"/>
          </p:cNvPicPr>
          <p:nvPr/>
        </p:nvPicPr>
        <p:blipFill>
          <a:blip r:embed="rId2"/>
          <a:stretch>
            <a:fillRect/>
          </a:stretch>
        </p:blipFill>
        <p:spPr>
          <a:xfrm>
            <a:off x="1168861" y="1289326"/>
            <a:ext cx="9658441" cy="4687404"/>
          </a:xfrm>
          <a:prstGeom prst="rect">
            <a:avLst/>
          </a:prstGeom>
        </p:spPr>
      </p:pic>
    </p:spTree>
    <p:extLst>
      <p:ext uri="{BB962C8B-B14F-4D97-AF65-F5344CB8AC3E}">
        <p14:creationId xmlns:p14="http://schemas.microsoft.com/office/powerpoint/2010/main" val="33388375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44B4F-919B-DB47-8A92-42E0D885FE95}"/>
              </a:ext>
            </a:extLst>
          </p:cNvPr>
          <p:cNvSpPr>
            <a:spLocks noGrp="1"/>
          </p:cNvSpPr>
          <p:nvPr>
            <p:ph type="title"/>
          </p:nvPr>
        </p:nvSpPr>
        <p:spPr/>
        <p:txBody>
          <a:bodyPr/>
          <a:lstStyle/>
          <a:p>
            <a:r>
              <a:rPr lang="en-US" sz="4000" dirty="0"/>
              <a:t>The Quality of mapping achieved is comparable to </a:t>
            </a:r>
            <a:r>
              <a:rPr lang="en-US" sz="4000" dirty="0" err="1"/>
              <a:t>SoA</a:t>
            </a:r>
            <a:endParaRPr lang="en-US" sz="4000" dirty="0"/>
          </a:p>
        </p:txBody>
      </p:sp>
      <p:sp>
        <p:nvSpPr>
          <p:cNvPr id="3" name="Slide Number Placeholder 2">
            <a:extLst>
              <a:ext uri="{FF2B5EF4-FFF2-40B4-BE49-F238E27FC236}">
                <a16:creationId xmlns:a16="http://schemas.microsoft.com/office/drawing/2014/main" id="{0531522B-C675-1A4F-9173-9EB0B28BBB1C}"/>
              </a:ext>
            </a:extLst>
          </p:cNvPr>
          <p:cNvSpPr>
            <a:spLocks noGrp="1"/>
          </p:cNvSpPr>
          <p:nvPr>
            <p:ph type="sldNum" sz="quarter" idx="12"/>
          </p:nvPr>
        </p:nvSpPr>
        <p:spPr/>
        <p:txBody>
          <a:bodyPr/>
          <a:lstStyle/>
          <a:p>
            <a:fld id="{86E00D81-A243-204E-9897-44BD133A87DB}" type="slidenum">
              <a:rPr lang="en-US" smtClean="0"/>
              <a:t>41</a:t>
            </a:fld>
            <a:endParaRPr lang="en-US" dirty="0"/>
          </a:p>
        </p:txBody>
      </p:sp>
      <p:pic>
        <p:nvPicPr>
          <p:cNvPr id="5" name="Picture 4">
            <a:extLst>
              <a:ext uri="{FF2B5EF4-FFF2-40B4-BE49-F238E27FC236}">
                <a16:creationId xmlns:a16="http://schemas.microsoft.com/office/drawing/2014/main" id="{8729986C-A86A-1046-BB9A-A84770EED92B}"/>
              </a:ext>
            </a:extLst>
          </p:cNvPr>
          <p:cNvPicPr>
            <a:picLocks noChangeAspect="1"/>
          </p:cNvPicPr>
          <p:nvPr/>
        </p:nvPicPr>
        <p:blipFill>
          <a:blip r:embed="rId2"/>
          <a:stretch>
            <a:fillRect/>
          </a:stretch>
        </p:blipFill>
        <p:spPr>
          <a:xfrm>
            <a:off x="1517532" y="1015448"/>
            <a:ext cx="8331200" cy="4191000"/>
          </a:xfrm>
          <a:prstGeom prst="rect">
            <a:avLst/>
          </a:prstGeom>
        </p:spPr>
      </p:pic>
      <p:sp>
        <p:nvSpPr>
          <p:cNvPr id="7" name="TextBox 6">
            <a:extLst>
              <a:ext uri="{FF2B5EF4-FFF2-40B4-BE49-F238E27FC236}">
                <a16:creationId xmlns:a16="http://schemas.microsoft.com/office/drawing/2014/main" id="{FDA0C87C-1EE0-B644-BFC3-146FFEAB8FF0}"/>
              </a:ext>
            </a:extLst>
          </p:cNvPr>
          <p:cNvSpPr txBox="1"/>
          <p:nvPr/>
        </p:nvSpPr>
        <p:spPr>
          <a:xfrm>
            <a:off x="4786763" y="3429000"/>
            <a:ext cx="2618474" cy="461665"/>
          </a:xfrm>
          <a:prstGeom prst="rect">
            <a:avLst/>
          </a:prstGeom>
          <a:noFill/>
          <a:ln>
            <a:solidFill>
              <a:schemeClr val="tx1"/>
            </a:solidFill>
          </a:ln>
        </p:spPr>
        <p:txBody>
          <a:bodyPr wrap="none" rtlCol="0">
            <a:spAutoFit/>
          </a:bodyPr>
          <a:lstStyle/>
          <a:p>
            <a:r>
              <a:rPr lang="en-US" sz="2400" dirty="0">
                <a:solidFill>
                  <a:srgbClr val="00B050"/>
                </a:solidFill>
                <a:latin typeface="Calibri" panose="020F0502020204030204" pitchFamily="34" charset="0"/>
                <a:cs typeface="Calibri" panose="020F0502020204030204" pitchFamily="34" charset="0"/>
              </a:rPr>
              <a:t>Closer to 1 is better</a:t>
            </a:r>
          </a:p>
        </p:txBody>
      </p:sp>
    </p:spTree>
    <p:extLst>
      <p:ext uri="{BB962C8B-B14F-4D97-AF65-F5344CB8AC3E}">
        <p14:creationId xmlns:p14="http://schemas.microsoft.com/office/powerpoint/2010/main" val="3066522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E7800-9694-0140-8BAE-26E398B238CA}"/>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9AEC805B-0282-4947-924F-8D31633F31C8}"/>
              </a:ext>
            </a:extLst>
          </p:cNvPr>
          <p:cNvSpPr>
            <a:spLocks noGrp="1"/>
          </p:cNvSpPr>
          <p:nvPr>
            <p:ph type="sldNum" sz="quarter" idx="12"/>
          </p:nvPr>
        </p:nvSpPr>
        <p:spPr/>
        <p:txBody>
          <a:bodyPr/>
          <a:lstStyle/>
          <a:p>
            <a:fld id="{86E00D81-A243-204E-9897-44BD133A87DB}" type="slidenum">
              <a:rPr lang="en-US" smtClean="0"/>
              <a:t>42</a:t>
            </a:fld>
            <a:endParaRPr lang="en-US" dirty="0"/>
          </a:p>
        </p:txBody>
      </p:sp>
      <p:sp>
        <p:nvSpPr>
          <p:cNvPr id="4" name="Content Placeholder 3">
            <a:extLst>
              <a:ext uri="{FF2B5EF4-FFF2-40B4-BE49-F238E27FC236}">
                <a16:creationId xmlns:a16="http://schemas.microsoft.com/office/drawing/2014/main" id="{81638625-F176-424B-B4E4-B7D39E878135}"/>
              </a:ext>
            </a:extLst>
          </p:cNvPr>
          <p:cNvSpPr>
            <a:spLocks noGrp="1"/>
          </p:cNvSpPr>
          <p:nvPr>
            <p:ph sz="quarter" idx="1"/>
          </p:nvPr>
        </p:nvSpPr>
        <p:spPr/>
        <p:txBody>
          <a:bodyPr>
            <a:normAutofit/>
          </a:bodyPr>
          <a:lstStyle/>
          <a:p>
            <a:pPr>
              <a:buFont typeface="Wingdings" pitchFamily="2" charset="2"/>
              <a:buChar char="§"/>
            </a:pPr>
            <a:r>
              <a:rPr lang="en-US" sz="3200" dirty="0"/>
              <a:t>Thesis Contributions</a:t>
            </a:r>
          </a:p>
          <a:p>
            <a:pPr>
              <a:buFont typeface="Wingdings" pitchFamily="2" charset="2"/>
              <a:buChar char="§"/>
            </a:pPr>
            <a:endParaRPr lang="en-US" sz="3200" dirty="0"/>
          </a:p>
          <a:p>
            <a:pPr>
              <a:buFont typeface="Wingdings" pitchFamily="2" charset="2"/>
              <a:buChar char="§"/>
            </a:pPr>
            <a:r>
              <a:rPr lang="en-US" sz="3200" dirty="0" err="1"/>
              <a:t>PathSeeker</a:t>
            </a:r>
            <a:r>
              <a:rPr lang="en-US" sz="3200" dirty="0"/>
              <a:t>: A Fast Mapping Algorithm for CGRAs</a:t>
            </a:r>
          </a:p>
          <a:p>
            <a:pPr>
              <a:buFont typeface="Wingdings" pitchFamily="2" charset="2"/>
              <a:buChar char="§"/>
            </a:pPr>
            <a:endParaRPr lang="en-US" sz="3200" dirty="0"/>
          </a:p>
          <a:p>
            <a:pPr>
              <a:buFont typeface="Wingdings" pitchFamily="2" charset="2"/>
              <a:buChar char="§"/>
            </a:pPr>
            <a:r>
              <a:rPr lang="en-US" sz="3200" dirty="0">
                <a:solidFill>
                  <a:srgbClr val="00B050"/>
                </a:solidFill>
              </a:rPr>
              <a:t>CGRA Compilation and Simulation Framework </a:t>
            </a:r>
          </a:p>
          <a:p>
            <a:pPr lvl="1">
              <a:buFont typeface="Wingdings" pitchFamily="2" charset="2"/>
              <a:buChar char="§"/>
            </a:pPr>
            <a:r>
              <a:rPr lang="en-US" sz="2800" dirty="0"/>
              <a:t>Capabilities of the Framework</a:t>
            </a:r>
          </a:p>
          <a:p>
            <a:pPr lvl="1">
              <a:buFont typeface="Wingdings" pitchFamily="2" charset="2"/>
              <a:buChar char="§"/>
            </a:pPr>
            <a:r>
              <a:rPr lang="en-US" sz="2800" dirty="0"/>
              <a:t>Challenges and improvements</a:t>
            </a:r>
          </a:p>
          <a:p>
            <a:pPr>
              <a:buFont typeface="Wingdings" pitchFamily="2" charset="2"/>
              <a:buChar char="§"/>
            </a:pPr>
            <a:endParaRPr lang="en-US" sz="3200" dirty="0"/>
          </a:p>
        </p:txBody>
      </p:sp>
    </p:spTree>
    <p:extLst>
      <p:ext uri="{BB962C8B-B14F-4D97-AF65-F5344CB8AC3E}">
        <p14:creationId xmlns:p14="http://schemas.microsoft.com/office/powerpoint/2010/main" val="22242753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9676-E6E8-2A46-8D4F-1ADB34AEE51D}"/>
              </a:ext>
            </a:extLst>
          </p:cNvPr>
          <p:cNvSpPr>
            <a:spLocks noGrp="1"/>
          </p:cNvSpPr>
          <p:nvPr>
            <p:ph type="title"/>
          </p:nvPr>
        </p:nvSpPr>
        <p:spPr/>
        <p:txBody>
          <a:bodyPr/>
          <a:lstStyle/>
          <a:p>
            <a:r>
              <a:rPr lang="en-US" dirty="0"/>
              <a:t>Compilation Simulation Framework -- CCF</a:t>
            </a:r>
          </a:p>
        </p:txBody>
      </p:sp>
      <p:sp>
        <p:nvSpPr>
          <p:cNvPr id="3" name="Slide Number Placeholder 2">
            <a:extLst>
              <a:ext uri="{FF2B5EF4-FFF2-40B4-BE49-F238E27FC236}">
                <a16:creationId xmlns:a16="http://schemas.microsoft.com/office/drawing/2014/main" id="{79B78E8C-6212-AB40-8C6F-8F6F61007263}"/>
              </a:ext>
            </a:extLst>
          </p:cNvPr>
          <p:cNvSpPr>
            <a:spLocks noGrp="1"/>
          </p:cNvSpPr>
          <p:nvPr>
            <p:ph type="sldNum" sz="quarter" idx="12"/>
          </p:nvPr>
        </p:nvSpPr>
        <p:spPr/>
        <p:txBody>
          <a:bodyPr/>
          <a:lstStyle/>
          <a:p>
            <a:fld id="{86E00D81-A243-204E-9897-44BD133A87DB}" type="slidenum">
              <a:rPr lang="en-US" smtClean="0"/>
              <a:t>43</a:t>
            </a:fld>
            <a:endParaRPr lang="en-US" dirty="0"/>
          </a:p>
        </p:txBody>
      </p:sp>
      <p:graphicFrame>
        <p:nvGraphicFramePr>
          <p:cNvPr id="10" name="Content Placeholder 9">
            <a:extLst>
              <a:ext uri="{FF2B5EF4-FFF2-40B4-BE49-F238E27FC236}">
                <a16:creationId xmlns:a16="http://schemas.microsoft.com/office/drawing/2014/main" id="{20E608B3-A103-4944-8C9E-A6044F720F4C}"/>
              </a:ext>
            </a:extLst>
          </p:cNvPr>
          <p:cNvGraphicFramePr>
            <a:graphicFrameLocks noGrp="1"/>
          </p:cNvGraphicFramePr>
          <p:nvPr>
            <p:ph sz="quarter" idx="1"/>
          </p:nvPr>
        </p:nvGraphicFramePr>
        <p:xfrm>
          <a:off x="157163" y="1033463"/>
          <a:ext cx="11509375" cy="4791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8A522FA2-5D9A-9B4C-A606-1E2A1205F285}"/>
              </a:ext>
            </a:extLst>
          </p:cNvPr>
          <p:cNvSpPr/>
          <p:nvPr/>
        </p:nvSpPr>
        <p:spPr>
          <a:xfrm>
            <a:off x="2038865" y="1899138"/>
            <a:ext cx="3869566" cy="31124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D7FBE72-D413-A641-9846-7BC80DCFEB9F}"/>
              </a:ext>
            </a:extLst>
          </p:cNvPr>
          <p:cNvSpPr/>
          <p:nvPr/>
        </p:nvSpPr>
        <p:spPr>
          <a:xfrm>
            <a:off x="6038298" y="1910861"/>
            <a:ext cx="1777144" cy="31124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53DD0FA-AAE2-BB43-9B7C-199749FE4767}"/>
              </a:ext>
            </a:extLst>
          </p:cNvPr>
          <p:cNvSpPr/>
          <p:nvPr/>
        </p:nvSpPr>
        <p:spPr>
          <a:xfrm>
            <a:off x="7999901" y="1910861"/>
            <a:ext cx="1777144" cy="31124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23873C9-3666-4B49-A6AF-D010DA8606B4}"/>
              </a:ext>
            </a:extLst>
          </p:cNvPr>
          <p:cNvSpPr/>
          <p:nvPr/>
        </p:nvSpPr>
        <p:spPr>
          <a:xfrm>
            <a:off x="9979638" y="1910861"/>
            <a:ext cx="1777144" cy="31124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BACCA64-C8BB-554F-9EFE-CEB12AE67A84}"/>
              </a:ext>
            </a:extLst>
          </p:cNvPr>
          <p:cNvSpPr/>
          <p:nvPr/>
        </p:nvSpPr>
        <p:spPr>
          <a:xfrm>
            <a:off x="2905218" y="5367537"/>
            <a:ext cx="2163857" cy="557785"/>
          </a:xfrm>
          <a:prstGeom prst="rect">
            <a:avLst/>
          </a:prstGeom>
          <a:solidFill>
            <a:schemeClr val="accent4">
              <a:lumMod val="60000"/>
              <a:lumOff val="40000"/>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rPr>
              <a:t>LLVM</a:t>
            </a:r>
          </a:p>
        </p:txBody>
      </p:sp>
      <p:sp>
        <p:nvSpPr>
          <p:cNvPr id="16" name="Rectangle 15">
            <a:extLst>
              <a:ext uri="{FF2B5EF4-FFF2-40B4-BE49-F238E27FC236}">
                <a16:creationId xmlns:a16="http://schemas.microsoft.com/office/drawing/2014/main" id="{C6DDF3F1-5BFA-B145-BFC9-155A14437A5B}"/>
              </a:ext>
            </a:extLst>
          </p:cNvPr>
          <p:cNvSpPr/>
          <p:nvPr/>
        </p:nvSpPr>
        <p:spPr>
          <a:xfrm>
            <a:off x="6315259" y="5367536"/>
            <a:ext cx="1277814" cy="557785"/>
          </a:xfrm>
          <a:prstGeom prst="rect">
            <a:avLst/>
          </a:prstGeom>
          <a:solidFill>
            <a:srgbClr val="00B05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rPr>
              <a:t>C++</a:t>
            </a:r>
          </a:p>
        </p:txBody>
      </p:sp>
      <p:sp>
        <p:nvSpPr>
          <p:cNvPr id="17" name="Rectangle 16">
            <a:extLst>
              <a:ext uri="{FF2B5EF4-FFF2-40B4-BE49-F238E27FC236}">
                <a16:creationId xmlns:a16="http://schemas.microsoft.com/office/drawing/2014/main" id="{C7231DDE-AB93-6B40-9F62-F03F287B56C0}"/>
              </a:ext>
            </a:extLst>
          </p:cNvPr>
          <p:cNvSpPr/>
          <p:nvPr/>
        </p:nvSpPr>
        <p:spPr>
          <a:xfrm>
            <a:off x="8286280" y="5366758"/>
            <a:ext cx="1277814" cy="557785"/>
          </a:xfrm>
          <a:prstGeom prst="rect">
            <a:avLst/>
          </a:prstGeom>
          <a:solidFill>
            <a:srgbClr val="00B05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rPr>
              <a:t>C++</a:t>
            </a:r>
          </a:p>
        </p:txBody>
      </p:sp>
      <p:sp>
        <p:nvSpPr>
          <p:cNvPr id="18" name="Rectangle 17">
            <a:extLst>
              <a:ext uri="{FF2B5EF4-FFF2-40B4-BE49-F238E27FC236}">
                <a16:creationId xmlns:a16="http://schemas.microsoft.com/office/drawing/2014/main" id="{6222D8A0-726E-F54D-87B8-10EC6ECE9D08}"/>
              </a:ext>
            </a:extLst>
          </p:cNvPr>
          <p:cNvSpPr/>
          <p:nvPr/>
        </p:nvSpPr>
        <p:spPr>
          <a:xfrm>
            <a:off x="10257301" y="5342951"/>
            <a:ext cx="1277814" cy="557785"/>
          </a:xfrm>
          <a:prstGeom prst="rect">
            <a:avLst/>
          </a:prstGeom>
          <a:solidFill>
            <a:srgbClr val="00B0F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rPr>
              <a:t>gem5</a:t>
            </a:r>
          </a:p>
        </p:txBody>
      </p:sp>
      <p:sp>
        <p:nvSpPr>
          <p:cNvPr id="19" name="Rectangle 18">
            <a:extLst>
              <a:ext uri="{FF2B5EF4-FFF2-40B4-BE49-F238E27FC236}">
                <a16:creationId xmlns:a16="http://schemas.microsoft.com/office/drawing/2014/main" id="{78B1C838-A60A-4349-920E-03CF0ECC8D32}"/>
              </a:ext>
            </a:extLst>
          </p:cNvPr>
          <p:cNvSpPr/>
          <p:nvPr/>
        </p:nvSpPr>
        <p:spPr>
          <a:xfrm>
            <a:off x="104558" y="1910861"/>
            <a:ext cx="1777144" cy="31124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320F35B-02A3-3D49-9CC9-B059EF1E6831}"/>
              </a:ext>
            </a:extLst>
          </p:cNvPr>
          <p:cNvSpPr/>
          <p:nvPr/>
        </p:nvSpPr>
        <p:spPr>
          <a:xfrm>
            <a:off x="381221" y="5367537"/>
            <a:ext cx="1277814" cy="557785"/>
          </a:xfrm>
          <a:prstGeom prst="rect">
            <a:avLst/>
          </a:prstGeom>
          <a:solidFill>
            <a:schemeClr val="accent3">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rPr>
              <a:t>App</a:t>
            </a:r>
          </a:p>
        </p:txBody>
      </p:sp>
    </p:spTree>
    <p:extLst>
      <p:ext uri="{BB962C8B-B14F-4D97-AF65-F5344CB8AC3E}">
        <p14:creationId xmlns:p14="http://schemas.microsoft.com/office/powerpoint/2010/main" val="421966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linds(horizontal)">
                                      <p:cBhvr>
                                        <p:cTn id="19" dur="500"/>
                                        <p:tgtEl>
                                          <p:spTgt spid="1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linds(horizontal)">
                                      <p:cBhvr>
                                        <p:cTn id="25" dur="500"/>
                                        <p:tgtEl>
                                          <p:spTgt spid="17"/>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6228-DCAF-2E49-8509-74EFE996E4E1}"/>
              </a:ext>
            </a:extLst>
          </p:cNvPr>
          <p:cNvSpPr>
            <a:spLocks noGrp="1"/>
          </p:cNvSpPr>
          <p:nvPr>
            <p:ph type="title"/>
          </p:nvPr>
        </p:nvSpPr>
        <p:spPr/>
        <p:txBody>
          <a:bodyPr/>
          <a:lstStyle/>
          <a:p>
            <a:r>
              <a:rPr lang="en-US" dirty="0"/>
              <a:t>Capabilities of CCF</a:t>
            </a:r>
          </a:p>
        </p:txBody>
      </p:sp>
      <p:sp>
        <p:nvSpPr>
          <p:cNvPr id="3" name="Slide Number Placeholder 2">
            <a:extLst>
              <a:ext uri="{FF2B5EF4-FFF2-40B4-BE49-F238E27FC236}">
                <a16:creationId xmlns:a16="http://schemas.microsoft.com/office/drawing/2014/main" id="{8118E543-EAD1-C649-B27A-DF2F636F17A4}"/>
              </a:ext>
            </a:extLst>
          </p:cNvPr>
          <p:cNvSpPr>
            <a:spLocks noGrp="1"/>
          </p:cNvSpPr>
          <p:nvPr>
            <p:ph type="sldNum" sz="quarter" idx="12"/>
          </p:nvPr>
        </p:nvSpPr>
        <p:spPr/>
        <p:txBody>
          <a:bodyPr/>
          <a:lstStyle/>
          <a:p>
            <a:fld id="{86E00D81-A243-204E-9897-44BD133A87DB}" type="slidenum">
              <a:rPr lang="en-US" smtClean="0"/>
              <a:t>44</a:t>
            </a:fld>
            <a:endParaRPr lang="en-US" dirty="0"/>
          </a:p>
        </p:txBody>
      </p:sp>
      <p:sp>
        <p:nvSpPr>
          <p:cNvPr id="4" name="Content Placeholder 3">
            <a:extLst>
              <a:ext uri="{FF2B5EF4-FFF2-40B4-BE49-F238E27FC236}">
                <a16:creationId xmlns:a16="http://schemas.microsoft.com/office/drawing/2014/main" id="{CE1A2CDF-F439-6546-8603-1A649F8DCCFB}"/>
              </a:ext>
            </a:extLst>
          </p:cNvPr>
          <p:cNvSpPr>
            <a:spLocks noGrp="1"/>
          </p:cNvSpPr>
          <p:nvPr>
            <p:ph sz="quarter" idx="1"/>
          </p:nvPr>
        </p:nvSpPr>
        <p:spPr/>
        <p:txBody>
          <a:bodyPr>
            <a:normAutofit/>
          </a:bodyPr>
          <a:lstStyle/>
          <a:p>
            <a:r>
              <a:rPr lang="en-US" dirty="0"/>
              <a:t>Easy to execute commands and correct execution flow.</a:t>
            </a:r>
          </a:p>
          <a:p>
            <a:r>
              <a:rPr lang="en-US" dirty="0"/>
              <a:t>Execute benchmarks with floating point operations.</a:t>
            </a:r>
          </a:p>
          <a:p>
            <a:pPr lvl="1"/>
            <a:r>
              <a:rPr lang="en-US" dirty="0"/>
              <a:t>Support provided for floating point instructions and floating point immediate values.</a:t>
            </a:r>
          </a:p>
          <a:p>
            <a:r>
              <a:rPr lang="en-US" dirty="0"/>
              <a:t>Correct execution support of </a:t>
            </a:r>
            <a:r>
              <a:rPr lang="en-US" dirty="0" err="1"/>
              <a:t>inlined</a:t>
            </a:r>
            <a:r>
              <a:rPr lang="en-US" dirty="0"/>
              <a:t> functions.</a:t>
            </a:r>
          </a:p>
          <a:p>
            <a:r>
              <a:rPr lang="en-US" dirty="0"/>
              <a:t>Parameterized CGRA inputs and easy to add parameters</a:t>
            </a:r>
          </a:p>
          <a:p>
            <a:pPr lvl="1"/>
            <a:r>
              <a:rPr lang="en-US" dirty="0"/>
              <a:t>Size of CGRA, Mapping algorithm to be used are parameterized and easy to modify.</a:t>
            </a:r>
          </a:p>
          <a:p>
            <a:r>
              <a:rPr lang="en-US" dirty="0"/>
              <a:t>Support for multiple mapping algorithms. </a:t>
            </a:r>
          </a:p>
          <a:p>
            <a:r>
              <a:rPr lang="en-US" dirty="0"/>
              <a:t>Backend gem5 support for floating point execution. </a:t>
            </a:r>
          </a:p>
          <a:p>
            <a:r>
              <a:rPr lang="en-US" dirty="0"/>
              <a:t>User friendly gem5 backend to add multiple CGRA configurations.</a:t>
            </a:r>
          </a:p>
          <a:p>
            <a:endParaRPr lang="en-US" dirty="0"/>
          </a:p>
        </p:txBody>
      </p:sp>
    </p:spTree>
    <p:extLst>
      <p:ext uri="{BB962C8B-B14F-4D97-AF65-F5344CB8AC3E}">
        <p14:creationId xmlns:p14="http://schemas.microsoft.com/office/powerpoint/2010/main" val="235726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9A215-069C-A849-8287-670B6937770A}"/>
              </a:ext>
            </a:extLst>
          </p:cNvPr>
          <p:cNvSpPr>
            <a:spLocks noGrp="1"/>
          </p:cNvSpPr>
          <p:nvPr>
            <p:ph type="title"/>
          </p:nvPr>
        </p:nvSpPr>
        <p:spPr/>
        <p:txBody>
          <a:bodyPr/>
          <a:lstStyle/>
          <a:p>
            <a:r>
              <a:rPr lang="en-US" dirty="0"/>
              <a:t>Challenges in development</a:t>
            </a:r>
          </a:p>
        </p:txBody>
      </p:sp>
      <p:sp>
        <p:nvSpPr>
          <p:cNvPr id="3" name="Slide Number Placeholder 2">
            <a:extLst>
              <a:ext uri="{FF2B5EF4-FFF2-40B4-BE49-F238E27FC236}">
                <a16:creationId xmlns:a16="http://schemas.microsoft.com/office/drawing/2014/main" id="{42D3A7EC-8C73-C04F-A8CF-4F6895504B41}"/>
              </a:ext>
            </a:extLst>
          </p:cNvPr>
          <p:cNvSpPr>
            <a:spLocks noGrp="1"/>
          </p:cNvSpPr>
          <p:nvPr>
            <p:ph type="sldNum" sz="quarter" idx="12"/>
          </p:nvPr>
        </p:nvSpPr>
        <p:spPr/>
        <p:txBody>
          <a:bodyPr/>
          <a:lstStyle/>
          <a:p>
            <a:fld id="{86E00D81-A243-204E-9897-44BD133A87DB}" type="slidenum">
              <a:rPr lang="en-US" smtClean="0"/>
              <a:t>45</a:t>
            </a:fld>
            <a:endParaRPr lang="en-US" dirty="0"/>
          </a:p>
        </p:txBody>
      </p:sp>
      <p:sp>
        <p:nvSpPr>
          <p:cNvPr id="4" name="Content Placeholder 3">
            <a:extLst>
              <a:ext uri="{FF2B5EF4-FFF2-40B4-BE49-F238E27FC236}">
                <a16:creationId xmlns:a16="http://schemas.microsoft.com/office/drawing/2014/main" id="{51E1EC74-607C-6B4E-B2CE-FA4DF42681B0}"/>
              </a:ext>
            </a:extLst>
          </p:cNvPr>
          <p:cNvSpPr>
            <a:spLocks noGrp="1"/>
          </p:cNvSpPr>
          <p:nvPr>
            <p:ph sz="quarter" idx="1"/>
          </p:nvPr>
        </p:nvSpPr>
        <p:spPr/>
        <p:txBody>
          <a:bodyPr/>
          <a:lstStyle/>
          <a:p>
            <a:r>
              <a:rPr lang="en-US" dirty="0"/>
              <a:t>LLVM</a:t>
            </a:r>
          </a:p>
          <a:p>
            <a:pPr lvl="1"/>
            <a:r>
              <a:rPr lang="en-US" dirty="0"/>
              <a:t>For supporting floating point execution, the ISA bits had to be increased from 32 to 35 to include the datatype information.</a:t>
            </a:r>
          </a:p>
          <a:p>
            <a:pPr lvl="1"/>
            <a:r>
              <a:rPr lang="en-US" dirty="0"/>
              <a:t>Deleting the loop from the main execution flow and introducing the prolog, kernel, and epilog instructions on CGRA. </a:t>
            </a:r>
          </a:p>
          <a:p>
            <a:pPr lvl="1"/>
            <a:r>
              <a:rPr lang="en-US" dirty="0"/>
              <a:t>Context switch between CPU and CGRA and the prolog, kernel, epilog executions are handled by internal functions. </a:t>
            </a:r>
          </a:p>
          <a:p>
            <a:pPr lvl="1"/>
            <a:r>
              <a:rPr lang="en-US" dirty="0"/>
              <a:t>The hooks of the functions are added in the LLVM stage when a loop is converted to a DFG. </a:t>
            </a:r>
          </a:p>
          <a:p>
            <a:pPr lvl="1"/>
            <a:r>
              <a:rPr lang="en-US" dirty="0" err="1"/>
              <a:t>Inlined</a:t>
            </a:r>
            <a:r>
              <a:rPr lang="en-US" dirty="0"/>
              <a:t> functions posed a challenge in accelerating the correct loop. </a:t>
            </a:r>
          </a:p>
          <a:p>
            <a:pPr lvl="1"/>
            <a:endParaRPr lang="en-US" dirty="0"/>
          </a:p>
        </p:txBody>
      </p:sp>
    </p:spTree>
    <p:extLst>
      <p:ext uri="{BB962C8B-B14F-4D97-AF65-F5344CB8AC3E}">
        <p14:creationId xmlns:p14="http://schemas.microsoft.com/office/powerpoint/2010/main" val="657383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6808A-4D73-C544-B770-24B99B549450}"/>
              </a:ext>
            </a:extLst>
          </p:cNvPr>
          <p:cNvSpPr>
            <a:spLocks noGrp="1"/>
          </p:cNvSpPr>
          <p:nvPr>
            <p:ph type="title"/>
          </p:nvPr>
        </p:nvSpPr>
        <p:spPr/>
        <p:txBody>
          <a:bodyPr/>
          <a:lstStyle/>
          <a:p>
            <a:r>
              <a:rPr lang="en-US" dirty="0"/>
              <a:t>Challenges in development</a:t>
            </a:r>
          </a:p>
        </p:txBody>
      </p:sp>
      <p:sp>
        <p:nvSpPr>
          <p:cNvPr id="3" name="Slide Number Placeholder 2">
            <a:extLst>
              <a:ext uri="{FF2B5EF4-FFF2-40B4-BE49-F238E27FC236}">
                <a16:creationId xmlns:a16="http://schemas.microsoft.com/office/drawing/2014/main" id="{3BA04A03-0542-6B40-8FD2-EDA6F07C3303}"/>
              </a:ext>
            </a:extLst>
          </p:cNvPr>
          <p:cNvSpPr>
            <a:spLocks noGrp="1"/>
          </p:cNvSpPr>
          <p:nvPr>
            <p:ph type="sldNum" sz="quarter" idx="12"/>
          </p:nvPr>
        </p:nvSpPr>
        <p:spPr/>
        <p:txBody>
          <a:bodyPr/>
          <a:lstStyle/>
          <a:p>
            <a:fld id="{86E00D81-A243-204E-9897-44BD133A87DB}" type="slidenum">
              <a:rPr lang="en-US" smtClean="0"/>
              <a:t>46</a:t>
            </a:fld>
            <a:endParaRPr lang="en-US" dirty="0"/>
          </a:p>
        </p:txBody>
      </p:sp>
      <p:sp>
        <p:nvSpPr>
          <p:cNvPr id="4" name="Content Placeholder 3">
            <a:extLst>
              <a:ext uri="{FF2B5EF4-FFF2-40B4-BE49-F238E27FC236}">
                <a16:creationId xmlns:a16="http://schemas.microsoft.com/office/drawing/2014/main" id="{7E7A9BBD-5A59-9140-8165-FAF150C56AC9}"/>
              </a:ext>
            </a:extLst>
          </p:cNvPr>
          <p:cNvSpPr>
            <a:spLocks noGrp="1"/>
          </p:cNvSpPr>
          <p:nvPr>
            <p:ph sz="quarter" idx="1"/>
          </p:nvPr>
        </p:nvSpPr>
        <p:spPr/>
        <p:txBody>
          <a:bodyPr/>
          <a:lstStyle/>
          <a:p>
            <a:r>
              <a:rPr lang="en-US" dirty="0"/>
              <a:t>Gem5</a:t>
            </a:r>
          </a:p>
          <a:p>
            <a:pPr lvl="1"/>
            <a:r>
              <a:rPr lang="en-US" dirty="0"/>
              <a:t>Support for more CGRA sizes. Additional sizes can be added by the user.</a:t>
            </a:r>
          </a:p>
          <a:p>
            <a:pPr lvl="1"/>
            <a:r>
              <a:rPr lang="en-US" dirty="0" err="1"/>
              <a:t>readMem</a:t>
            </a:r>
            <a:r>
              <a:rPr lang="en-US" dirty="0"/>
              <a:t> and </a:t>
            </a:r>
            <a:r>
              <a:rPr lang="en-US" dirty="0" err="1"/>
              <a:t>writeMem</a:t>
            </a:r>
            <a:r>
              <a:rPr lang="en-US" dirty="0"/>
              <a:t> updated to the new </a:t>
            </a:r>
            <a:r>
              <a:rPr lang="en-US" dirty="0" err="1"/>
              <a:t>AtomicCGRA</a:t>
            </a:r>
            <a:r>
              <a:rPr lang="en-US" dirty="0"/>
              <a:t>. </a:t>
            </a:r>
          </a:p>
          <a:p>
            <a:pPr lvl="1"/>
            <a:r>
              <a:rPr lang="en-US" dirty="0"/>
              <a:t>Floating point immediate support</a:t>
            </a:r>
          </a:p>
          <a:p>
            <a:pPr lvl="2"/>
            <a:r>
              <a:rPr lang="en-US" dirty="0"/>
              <a:t>Floating points </a:t>
            </a:r>
            <a:r>
              <a:rPr lang="en-US" dirty="0" err="1"/>
              <a:t>immediates</a:t>
            </a:r>
            <a:r>
              <a:rPr lang="en-US" dirty="0"/>
              <a:t> cannot be transferred via the immediate bits of an instruction.</a:t>
            </a:r>
          </a:p>
          <a:p>
            <a:pPr lvl="2"/>
            <a:r>
              <a:rPr lang="en-US" dirty="0"/>
              <a:t>IEEE-754 single precision format is used to convert the number into sign, exponent, and mantissa (32 bits). Three instructions are generated (</a:t>
            </a:r>
            <a:r>
              <a:rPr lang="en-US" dirty="0" err="1"/>
              <a:t>LDi</a:t>
            </a:r>
            <a:r>
              <a:rPr lang="en-US" dirty="0"/>
              <a:t>, </a:t>
            </a:r>
            <a:r>
              <a:rPr lang="en-US" dirty="0" err="1"/>
              <a:t>LDMi</a:t>
            </a:r>
            <a:r>
              <a:rPr lang="en-US" dirty="0"/>
              <a:t>, </a:t>
            </a:r>
            <a:r>
              <a:rPr lang="en-US" dirty="0" err="1"/>
              <a:t>LDUi</a:t>
            </a:r>
            <a:r>
              <a:rPr lang="en-US" dirty="0"/>
              <a:t>) to transfer these 32 bits and store in the floating point registers.</a:t>
            </a:r>
          </a:p>
          <a:p>
            <a:pPr lvl="1"/>
            <a:r>
              <a:rPr lang="en-US" dirty="0"/>
              <a:t>Floating point execution support in each PE with dedicated floating point registers.</a:t>
            </a:r>
          </a:p>
        </p:txBody>
      </p:sp>
    </p:spTree>
    <p:extLst>
      <p:ext uri="{BB962C8B-B14F-4D97-AF65-F5344CB8AC3E}">
        <p14:creationId xmlns:p14="http://schemas.microsoft.com/office/powerpoint/2010/main" val="3391142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FF080-0551-3F4D-BB8F-D4820C413988}"/>
              </a:ext>
            </a:extLst>
          </p:cNvPr>
          <p:cNvSpPr>
            <a:spLocks noGrp="1"/>
          </p:cNvSpPr>
          <p:nvPr>
            <p:ph type="title"/>
          </p:nvPr>
        </p:nvSpPr>
        <p:spPr/>
        <p:txBody>
          <a:bodyPr/>
          <a:lstStyle/>
          <a:p>
            <a:r>
              <a:rPr lang="en-US" dirty="0"/>
              <a:t>Challenges in development</a:t>
            </a:r>
          </a:p>
        </p:txBody>
      </p:sp>
      <p:sp>
        <p:nvSpPr>
          <p:cNvPr id="3" name="Slide Number Placeholder 2">
            <a:extLst>
              <a:ext uri="{FF2B5EF4-FFF2-40B4-BE49-F238E27FC236}">
                <a16:creationId xmlns:a16="http://schemas.microsoft.com/office/drawing/2014/main" id="{845E9193-2E32-BA4C-8F2C-70AF6F781D62}"/>
              </a:ext>
            </a:extLst>
          </p:cNvPr>
          <p:cNvSpPr>
            <a:spLocks noGrp="1"/>
          </p:cNvSpPr>
          <p:nvPr>
            <p:ph type="sldNum" sz="quarter" idx="12"/>
          </p:nvPr>
        </p:nvSpPr>
        <p:spPr/>
        <p:txBody>
          <a:bodyPr/>
          <a:lstStyle/>
          <a:p>
            <a:fld id="{86E00D81-A243-204E-9897-44BD133A87DB}" type="slidenum">
              <a:rPr lang="en-US" smtClean="0"/>
              <a:t>47</a:t>
            </a:fld>
            <a:endParaRPr lang="en-US" dirty="0"/>
          </a:p>
        </p:txBody>
      </p:sp>
      <p:sp>
        <p:nvSpPr>
          <p:cNvPr id="4" name="Content Placeholder 3">
            <a:extLst>
              <a:ext uri="{FF2B5EF4-FFF2-40B4-BE49-F238E27FC236}">
                <a16:creationId xmlns:a16="http://schemas.microsoft.com/office/drawing/2014/main" id="{8FF73873-B9F1-394D-BBCA-8B6A81EEF1FF}"/>
              </a:ext>
            </a:extLst>
          </p:cNvPr>
          <p:cNvSpPr>
            <a:spLocks noGrp="1"/>
          </p:cNvSpPr>
          <p:nvPr>
            <p:ph sz="quarter" idx="1"/>
          </p:nvPr>
        </p:nvSpPr>
        <p:spPr/>
        <p:txBody>
          <a:bodyPr>
            <a:normAutofit lnSpcReduction="10000"/>
          </a:bodyPr>
          <a:lstStyle/>
          <a:p>
            <a:r>
              <a:rPr lang="en-US" dirty="0"/>
              <a:t>Overall framework challenges</a:t>
            </a:r>
          </a:p>
          <a:p>
            <a:pPr lvl="1"/>
            <a:r>
              <a:rPr lang="en-US" dirty="0"/>
              <a:t>Datatype incompatibility between GCC, arm-cross-compiler, and gem5.</a:t>
            </a:r>
          </a:p>
          <a:p>
            <a:pPr lvl="2"/>
            <a:r>
              <a:rPr lang="en-US" dirty="0"/>
              <a:t>GCC and gem5 has unsigned long size to be 8 bytes, but arm-cross-compiler unsigned long size is 4-bytes. This prevented prolog, kernel, and epilog instructions to be truncated. </a:t>
            </a:r>
          </a:p>
          <a:p>
            <a:pPr lvl="2"/>
            <a:r>
              <a:rPr lang="en-US" dirty="0"/>
              <a:t>Fixed it by using unsigned long long.</a:t>
            </a:r>
          </a:p>
          <a:p>
            <a:pPr lvl="1"/>
            <a:r>
              <a:rPr lang="en-US" dirty="0"/>
              <a:t>Multiple </a:t>
            </a:r>
            <a:r>
              <a:rPr lang="en-US" dirty="0" err="1"/>
              <a:t>inlined</a:t>
            </a:r>
            <a:r>
              <a:rPr lang="en-US" dirty="0"/>
              <a:t> function, which has the pragma loop.</a:t>
            </a:r>
          </a:p>
          <a:p>
            <a:pPr lvl="2"/>
            <a:r>
              <a:rPr lang="en-US" dirty="0"/>
              <a:t>When multiple loops are </a:t>
            </a:r>
            <a:r>
              <a:rPr lang="en-US" dirty="0" err="1"/>
              <a:t>inlined</a:t>
            </a:r>
            <a:r>
              <a:rPr lang="en-US" dirty="0"/>
              <a:t> in the program, there was no information on which loop (prolog, kernel, epilog) to execute in gem5. </a:t>
            </a:r>
          </a:p>
          <a:p>
            <a:pPr lvl="2"/>
            <a:r>
              <a:rPr lang="en-US" dirty="0"/>
              <a:t>We added support to correctly insert executing loop numbers in LLVM and pass that information through a file in gem5.</a:t>
            </a:r>
          </a:p>
          <a:p>
            <a:pPr lvl="1"/>
            <a:r>
              <a:rPr lang="en-US" dirty="0"/>
              <a:t>CCF was able to compile only 9 benchmark loops before all of these support.</a:t>
            </a:r>
          </a:p>
        </p:txBody>
      </p:sp>
    </p:spTree>
    <p:extLst>
      <p:ext uri="{BB962C8B-B14F-4D97-AF65-F5344CB8AC3E}">
        <p14:creationId xmlns:p14="http://schemas.microsoft.com/office/powerpoint/2010/main" val="797223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95DB9-CA8C-FC44-96A6-3517B9884236}"/>
              </a:ext>
            </a:extLst>
          </p:cNvPr>
          <p:cNvSpPr>
            <a:spLocks noGrp="1"/>
          </p:cNvSpPr>
          <p:nvPr>
            <p:ph type="title"/>
          </p:nvPr>
        </p:nvSpPr>
        <p:spPr/>
        <p:txBody>
          <a:bodyPr/>
          <a:lstStyle/>
          <a:p>
            <a:r>
              <a:rPr lang="en-US" dirty="0"/>
              <a:t>CCF Support</a:t>
            </a:r>
          </a:p>
        </p:txBody>
      </p:sp>
      <p:sp>
        <p:nvSpPr>
          <p:cNvPr id="3" name="Slide Number Placeholder 2">
            <a:extLst>
              <a:ext uri="{FF2B5EF4-FFF2-40B4-BE49-F238E27FC236}">
                <a16:creationId xmlns:a16="http://schemas.microsoft.com/office/drawing/2014/main" id="{E4D3E5C1-13DB-CE40-8CF6-ABE2D0CCA0D5}"/>
              </a:ext>
            </a:extLst>
          </p:cNvPr>
          <p:cNvSpPr>
            <a:spLocks noGrp="1"/>
          </p:cNvSpPr>
          <p:nvPr>
            <p:ph type="sldNum" sz="quarter" idx="12"/>
          </p:nvPr>
        </p:nvSpPr>
        <p:spPr/>
        <p:txBody>
          <a:bodyPr/>
          <a:lstStyle/>
          <a:p>
            <a:fld id="{86E00D81-A243-204E-9897-44BD133A87DB}" type="slidenum">
              <a:rPr lang="en-US" smtClean="0"/>
              <a:t>48</a:t>
            </a:fld>
            <a:endParaRPr lang="en-US" dirty="0"/>
          </a:p>
        </p:txBody>
      </p:sp>
      <p:pic>
        <p:nvPicPr>
          <p:cNvPr id="6" name="Picture 5">
            <a:extLst>
              <a:ext uri="{FF2B5EF4-FFF2-40B4-BE49-F238E27FC236}">
                <a16:creationId xmlns:a16="http://schemas.microsoft.com/office/drawing/2014/main" id="{9BF40E97-7048-7140-8A6E-64815693AF2E}"/>
              </a:ext>
            </a:extLst>
          </p:cNvPr>
          <p:cNvPicPr>
            <a:picLocks noChangeAspect="1"/>
          </p:cNvPicPr>
          <p:nvPr/>
        </p:nvPicPr>
        <p:blipFill>
          <a:blip r:embed="rId2"/>
          <a:stretch>
            <a:fillRect/>
          </a:stretch>
        </p:blipFill>
        <p:spPr>
          <a:xfrm>
            <a:off x="158750" y="958850"/>
            <a:ext cx="11874500" cy="4940300"/>
          </a:xfrm>
          <a:prstGeom prst="rect">
            <a:avLst/>
          </a:prstGeom>
        </p:spPr>
      </p:pic>
    </p:spTree>
    <p:extLst>
      <p:ext uri="{BB962C8B-B14F-4D97-AF65-F5344CB8AC3E}">
        <p14:creationId xmlns:p14="http://schemas.microsoft.com/office/powerpoint/2010/main" val="3353624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EA4A5-1E8E-44FF-B430-94A57EE262D2}"/>
              </a:ext>
            </a:extLst>
          </p:cNvPr>
          <p:cNvSpPr>
            <a:spLocks noGrp="1"/>
          </p:cNvSpPr>
          <p:nvPr>
            <p:ph type="title"/>
          </p:nvPr>
        </p:nvSpPr>
        <p:spPr/>
        <p:txBody>
          <a:bodyPr/>
          <a:lstStyle/>
          <a:p>
            <a:r>
              <a:rPr lang="en-US" dirty="0"/>
              <a:t>Coarse Grained Reconfigurable Array (CGRA)</a:t>
            </a:r>
          </a:p>
        </p:txBody>
      </p:sp>
      <p:sp>
        <p:nvSpPr>
          <p:cNvPr id="7" name="Slide Number Placeholder 6">
            <a:extLst>
              <a:ext uri="{FF2B5EF4-FFF2-40B4-BE49-F238E27FC236}">
                <a16:creationId xmlns:a16="http://schemas.microsoft.com/office/drawing/2014/main" id="{FEB291B2-D6A0-41F0-93A4-7F6D94C27F0B}"/>
              </a:ext>
            </a:extLst>
          </p:cNvPr>
          <p:cNvSpPr>
            <a:spLocks noGrp="1"/>
          </p:cNvSpPr>
          <p:nvPr>
            <p:ph type="sldNum" sz="quarter" idx="12"/>
          </p:nvPr>
        </p:nvSpPr>
        <p:spPr/>
        <p:txBody>
          <a:bodyPr/>
          <a:lstStyle/>
          <a:p>
            <a:fld id="{8CCC4A39-5B80-42BB-B647-BDC5234C2101}" type="slidenum">
              <a:rPr lang="en-US" smtClean="0"/>
              <a:t>4</a:t>
            </a:fld>
            <a:endParaRPr lang="en-US"/>
          </a:p>
        </p:txBody>
      </p:sp>
      <p:sp>
        <p:nvSpPr>
          <p:cNvPr id="3" name="Content Placeholder 2">
            <a:extLst>
              <a:ext uri="{FF2B5EF4-FFF2-40B4-BE49-F238E27FC236}">
                <a16:creationId xmlns:a16="http://schemas.microsoft.com/office/drawing/2014/main" id="{0BFEE94A-F6B2-45D3-8729-35A31AA8C670}"/>
              </a:ext>
            </a:extLst>
          </p:cNvPr>
          <p:cNvSpPr>
            <a:spLocks noGrp="1"/>
          </p:cNvSpPr>
          <p:nvPr>
            <p:ph sz="quarter" idx="1"/>
          </p:nvPr>
        </p:nvSpPr>
        <p:spPr>
          <a:xfrm>
            <a:off x="228600" y="4089101"/>
            <a:ext cx="11507624" cy="2256844"/>
          </a:xfrm>
        </p:spPr>
        <p:txBody>
          <a:bodyPr>
            <a:normAutofit/>
          </a:bodyPr>
          <a:lstStyle/>
          <a:p>
            <a:r>
              <a:rPr lang="en-US" sz="2400" dirty="0"/>
              <a:t>Power Efficient Acceleration</a:t>
            </a:r>
          </a:p>
          <a:p>
            <a:pPr lvl="1"/>
            <a:r>
              <a:rPr lang="en-US" sz="2000" dirty="0"/>
              <a:t>Embedded Systems and Multimedia [Samsung SRP processor]</a:t>
            </a:r>
          </a:p>
          <a:p>
            <a:endParaRPr lang="en-US" sz="2400" dirty="0"/>
          </a:p>
        </p:txBody>
      </p:sp>
      <p:sp>
        <p:nvSpPr>
          <p:cNvPr id="4" name="Content Placeholder 2">
            <a:extLst>
              <a:ext uri="{FF2B5EF4-FFF2-40B4-BE49-F238E27FC236}">
                <a16:creationId xmlns:a16="http://schemas.microsoft.com/office/drawing/2014/main" id="{62784372-C226-4718-972A-57B5F5DC7268}"/>
              </a:ext>
            </a:extLst>
          </p:cNvPr>
          <p:cNvSpPr txBox="1">
            <a:spLocks/>
          </p:cNvSpPr>
          <p:nvPr/>
        </p:nvSpPr>
        <p:spPr>
          <a:xfrm>
            <a:off x="228600" y="1040446"/>
            <a:ext cx="6702287" cy="2961711"/>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Candara" pitchFamily="34" charset="0"/>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rgbClr val="002060"/>
                </a:solidFill>
                <a:latin typeface="Candara" pitchFamily="34" charset="0"/>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400" kern="1200">
                <a:solidFill>
                  <a:srgbClr val="006600"/>
                </a:solidFill>
                <a:latin typeface="Candara" pitchFamily="34" charset="0"/>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2000" kern="1200">
                <a:solidFill>
                  <a:schemeClr val="tx1"/>
                </a:solidFill>
                <a:latin typeface="Candara" pitchFamily="34" charset="0"/>
                <a:ea typeface="+mn-ea"/>
                <a:cs typeface="+mn-cs"/>
              </a:defRPr>
            </a:lvl4pPr>
            <a:lvl5pPr marL="1371600" indent="-228600" algn="l" rtl="0" eaLnBrk="1" latinLnBrk="0" hangingPunct="1">
              <a:spcBef>
                <a:spcPts val="300"/>
              </a:spcBef>
              <a:buClr>
                <a:schemeClr val="accent2"/>
              </a:buClr>
              <a:buSzPct val="70000"/>
              <a:buFont typeface="Wingdings"/>
              <a:buChar char=""/>
              <a:defRPr kumimoji="0" sz="1800" kern="1200">
                <a:solidFill>
                  <a:schemeClr val="tx1"/>
                </a:solidFill>
                <a:latin typeface="Candara" pitchFamily="34"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400" dirty="0"/>
              <a:t>An array of Processing Elements (PEs); each PE has ALU-like functional unit that works on an operation at every cycle.</a:t>
            </a:r>
          </a:p>
          <a:p>
            <a:r>
              <a:rPr lang="en-US" sz="2400" dirty="0"/>
              <a:t>Array configurations vary in terms of –</a:t>
            </a:r>
          </a:p>
          <a:p>
            <a:pPr lvl="1"/>
            <a:r>
              <a:rPr lang="en-US" sz="2000" dirty="0"/>
              <a:t>Array Size              </a:t>
            </a:r>
          </a:p>
          <a:p>
            <a:pPr lvl="1"/>
            <a:r>
              <a:rPr lang="en-US" sz="2000" dirty="0"/>
              <a:t>Functional Units    </a:t>
            </a:r>
          </a:p>
          <a:p>
            <a:pPr lvl="1"/>
            <a:r>
              <a:rPr lang="en-US" sz="2000" dirty="0"/>
              <a:t>Interconnect Network</a:t>
            </a:r>
          </a:p>
          <a:p>
            <a:endParaRPr lang="en-US" sz="2400" dirty="0"/>
          </a:p>
        </p:txBody>
      </p:sp>
      <p:pic>
        <p:nvPicPr>
          <p:cNvPr id="5" name="Picture 4">
            <a:extLst>
              <a:ext uri="{FF2B5EF4-FFF2-40B4-BE49-F238E27FC236}">
                <a16:creationId xmlns:a16="http://schemas.microsoft.com/office/drawing/2014/main" id="{E3B286F0-57BC-4071-ADD2-20B8F36F3B0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20183" y="1040445"/>
            <a:ext cx="5985047" cy="3185547"/>
          </a:xfrm>
          <a:prstGeom prst="rect">
            <a:avLst/>
          </a:prstGeom>
        </p:spPr>
      </p:pic>
    </p:spTree>
    <p:extLst>
      <p:ext uri="{BB962C8B-B14F-4D97-AF65-F5344CB8AC3E}">
        <p14:creationId xmlns:p14="http://schemas.microsoft.com/office/powerpoint/2010/main" val="291447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1B69E-398D-A44B-99C2-BDA92805607E}"/>
              </a:ext>
            </a:extLst>
          </p:cNvPr>
          <p:cNvSpPr>
            <a:spLocks noGrp="1"/>
          </p:cNvSpPr>
          <p:nvPr>
            <p:ph type="title"/>
          </p:nvPr>
        </p:nvSpPr>
        <p:spPr/>
        <p:txBody>
          <a:bodyPr/>
          <a:lstStyle/>
          <a:p>
            <a:r>
              <a:rPr lang="en-US" dirty="0"/>
              <a:t>Demo time</a:t>
            </a:r>
          </a:p>
        </p:txBody>
      </p:sp>
      <p:sp>
        <p:nvSpPr>
          <p:cNvPr id="3" name="Slide Number Placeholder 2">
            <a:extLst>
              <a:ext uri="{FF2B5EF4-FFF2-40B4-BE49-F238E27FC236}">
                <a16:creationId xmlns:a16="http://schemas.microsoft.com/office/drawing/2014/main" id="{7825FCB2-3BD6-5F4B-BE6D-D03C7254D15B}"/>
              </a:ext>
            </a:extLst>
          </p:cNvPr>
          <p:cNvSpPr>
            <a:spLocks noGrp="1"/>
          </p:cNvSpPr>
          <p:nvPr>
            <p:ph type="sldNum" sz="quarter" idx="12"/>
          </p:nvPr>
        </p:nvSpPr>
        <p:spPr/>
        <p:txBody>
          <a:bodyPr/>
          <a:lstStyle/>
          <a:p>
            <a:fld id="{86E00D81-A243-204E-9897-44BD133A87DB}" type="slidenum">
              <a:rPr lang="en-US" smtClean="0"/>
              <a:t>49</a:t>
            </a:fld>
            <a:endParaRPr lang="en-US" dirty="0"/>
          </a:p>
        </p:txBody>
      </p:sp>
      <p:pic>
        <p:nvPicPr>
          <p:cNvPr id="6" name="Content Placeholder 5" descr="Icon&#10;&#10;Description automatically generated">
            <a:extLst>
              <a:ext uri="{FF2B5EF4-FFF2-40B4-BE49-F238E27FC236}">
                <a16:creationId xmlns:a16="http://schemas.microsoft.com/office/drawing/2014/main" id="{3DEEDAA6-9E56-2A47-8291-094DB6AF3589}"/>
              </a:ext>
            </a:extLst>
          </p:cNvPr>
          <p:cNvPicPr>
            <a:picLocks noGrp="1" noChangeAspect="1"/>
          </p:cNvPicPr>
          <p:nvPr>
            <p:ph sz="quarter" idx="1"/>
          </p:nvPr>
        </p:nvPicPr>
        <p:blipFill>
          <a:blip r:embed="rId2"/>
          <a:stretch>
            <a:fillRect/>
          </a:stretch>
        </p:blipFill>
        <p:spPr>
          <a:xfrm>
            <a:off x="2826050" y="2264387"/>
            <a:ext cx="1687161" cy="1569060"/>
          </a:xfrm>
        </p:spPr>
      </p:pic>
      <p:pic>
        <p:nvPicPr>
          <p:cNvPr id="8" name="Picture 7" descr="Icon&#10;&#10;Description automatically generated">
            <a:extLst>
              <a:ext uri="{FF2B5EF4-FFF2-40B4-BE49-F238E27FC236}">
                <a16:creationId xmlns:a16="http://schemas.microsoft.com/office/drawing/2014/main" id="{41DB596D-2FD5-6941-A38D-02359870AC7C}"/>
              </a:ext>
            </a:extLst>
          </p:cNvPr>
          <p:cNvPicPr>
            <a:picLocks noChangeAspect="1"/>
          </p:cNvPicPr>
          <p:nvPr/>
        </p:nvPicPr>
        <p:blipFill>
          <a:blip r:embed="rId3"/>
          <a:stretch>
            <a:fillRect/>
          </a:stretch>
        </p:blipFill>
        <p:spPr>
          <a:xfrm>
            <a:off x="6465153" y="2246803"/>
            <a:ext cx="1569061" cy="1569061"/>
          </a:xfrm>
          <a:prstGeom prst="rect">
            <a:avLst/>
          </a:prstGeom>
        </p:spPr>
      </p:pic>
      <p:pic>
        <p:nvPicPr>
          <p:cNvPr id="12" name="Graphic 11" descr="Arrow: Clockwise curve with solid fill">
            <a:extLst>
              <a:ext uri="{FF2B5EF4-FFF2-40B4-BE49-F238E27FC236}">
                <a16:creationId xmlns:a16="http://schemas.microsoft.com/office/drawing/2014/main" id="{63A9DB34-5EC8-E94C-A78C-10BCB0745F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912586">
            <a:off x="4628710" y="2191079"/>
            <a:ext cx="1680507" cy="1680507"/>
          </a:xfrm>
          <a:prstGeom prst="rect">
            <a:avLst/>
          </a:prstGeom>
        </p:spPr>
      </p:pic>
    </p:spTree>
    <p:extLst>
      <p:ext uri="{BB962C8B-B14F-4D97-AF65-F5344CB8AC3E}">
        <p14:creationId xmlns:p14="http://schemas.microsoft.com/office/powerpoint/2010/main" val="493345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4330B-F645-F849-BD6B-D2910543F8B2}"/>
              </a:ext>
            </a:extLst>
          </p:cNvPr>
          <p:cNvSpPr>
            <a:spLocks noGrp="1"/>
          </p:cNvSpPr>
          <p:nvPr>
            <p:ph type="title"/>
          </p:nvPr>
        </p:nvSpPr>
        <p:spPr/>
        <p:txBody>
          <a:bodyPr/>
          <a:lstStyle/>
          <a:p>
            <a:r>
              <a:rPr lang="en-US" dirty="0"/>
              <a:t>Summary</a:t>
            </a:r>
          </a:p>
        </p:txBody>
      </p:sp>
      <p:sp>
        <p:nvSpPr>
          <p:cNvPr id="3" name="Slide Number Placeholder 2">
            <a:extLst>
              <a:ext uri="{FF2B5EF4-FFF2-40B4-BE49-F238E27FC236}">
                <a16:creationId xmlns:a16="http://schemas.microsoft.com/office/drawing/2014/main" id="{6EA8B7B1-D80B-2541-B8E8-E35EA0D6B83B}"/>
              </a:ext>
            </a:extLst>
          </p:cNvPr>
          <p:cNvSpPr>
            <a:spLocks noGrp="1"/>
          </p:cNvSpPr>
          <p:nvPr>
            <p:ph type="sldNum" sz="quarter" idx="12"/>
          </p:nvPr>
        </p:nvSpPr>
        <p:spPr/>
        <p:txBody>
          <a:bodyPr/>
          <a:lstStyle/>
          <a:p>
            <a:fld id="{86E00D81-A243-204E-9897-44BD133A87DB}" type="slidenum">
              <a:rPr lang="en-US" smtClean="0"/>
              <a:t>50</a:t>
            </a:fld>
            <a:endParaRPr lang="en-US" dirty="0"/>
          </a:p>
        </p:txBody>
      </p:sp>
      <p:sp>
        <p:nvSpPr>
          <p:cNvPr id="4" name="Content Placeholder 3">
            <a:extLst>
              <a:ext uri="{FF2B5EF4-FFF2-40B4-BE49-F238E27FC236}">
                <a16:creationId xmlns:a16="http://schemas.microsoft.com/office/drawing/2014/main" id="{B5A10B0C-186A-4149-825E-A362A21EE713}"/>
              </a:ext>
            </a:extLst>
          </p:cNvPr>
          <p:cNvSpPr>
            <a:spLocks noGrp="1"/>
          </p:cNvSpPr>
          <p:nvPr>
            <p:ph sz="quarter" idx="1"/>
          </p:nvPr>
        </p:nvSpPr>
        <p:spPr/>
        <p:txBody>
          <a:bodyPr>
            <a:normAutofit fontScale="92500" lnSpcReduction="20000"/>
          </a:bodyPr>
          <a:lstStyle/>
          <a:p>
            <a:r>
              <a:rPr lang="en-US" dirty="0"/>
              <a:t>I have addressed the problems with current backtracking and restarting mapping algorithms.</a:t>
            </a:r>
          </a:p>
          <a:p>
            <a:endParaRPr lang="en-US" dirty="0"/>
          </a:p>
          <a:p>
            <a:r>
              <a:rPr lang="en-US" dirty="0"/>
              <a:t>The main contributions of this </a:t>
            </a:r>
            <a:r>
              <a:rPr lang="en-US" dirty="0" err="1"/>
              <a:t>PathSeeker</a:t>
            </a:r>
            <a:r>
              <a:rPr lang="en-US" dirty="0"/>
              <a:t> are:</a:t>
            </a:r>
          </a:p>
          <a:p>
            <a:pPr lvl="1"/>
            <a:r>
              <a:rPr lang="en-US" dirty="0"/>
              <a:t>Failure node level analysis and changing the course of mapping path, thereby by seeking the valid mapping.</a:t>
            </a:r>
          </a:p>
          <a:p>
            <a:pPr lvl="1"/>
            <a:r>
              <a:rPr lang="en-US" dirty="0"/>
              <a:t>Novel failure, predecessor, and successor timeslot level remapping. As far as we know this is the first approach to propose a timeslot level remapping for CGRA.</a:t>
            </a:r>
          </a:p>
          <a:p>
            <a:pPr lvl="1"/>
            <a:r>
              <a:rPr lang="en-US" dirty="0"/>
              <a:t>Randomized node placement for better exploration of the mapping.</a:t>
            </a:r>
          </a:p>
          <a:p>
            <a:pPr lvl="1"/>
            <a:endParaRPr lang="en-US" dirty="0"/>
          </a:p>
          <a:p>
            <a:r>
              <a:rPr lang="en-US" dirty="0"/>
              <a:t>The improved CCF framework now supports multiple mapping algorithms and floating point instructions.</a:t>
            </a:r>
          </a:p>
          <a:p>
            <a:pPr lvl="1"/>
            <a:r>
              <a:rPr lang="en-US" dirty="0"/>
              <a:t>It can now compile 68 benchmarks loops from </a:t>
            </a:r>
            <a:r>
              <a:rPr lang="en-US" dirty="0" err="1"/>
              <a:t>MiBench</a:t>
            </a:r>
            <a:r>
              <a:rPr lang="en-US" dirty="0"/>
              <a:t>, </a:t>
            </a:r>
            <a:r>
              <a:rPr lang="en-US" dirty="0" err="1"/>
              <a:t>Rodinia</a:t>
            </a:r>
            <a:r>
              <a:rPr lang="en-US" dirty="0"/>
              <a:t>, and Parboil.  </a:t>
            </a:r>
          </a:p>
        </p:txBody>
      </p:sp>
    </p:spTree>
    <p:extLst>
      <p:ext uri="{BB962C8B-B14F-4D97-AF65-F5344CB8AC3E}">
        <p14:creationId xmlns:p14="http://schemas.microsoft.com/office/powerpoint/2010/main" val="13213989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C817F-CA45-044F-BD7D-245C06E124D1}"/>
              </a:ext>
            </a:extLst>
          </p:cNvPr>
          <p:cNvSpPr>
            <a:spLocks noGrp="1"/>
          </p:cNvSpPr>
          <p:nvPr>
            <p:ph type="title"/>
          </p:nvPr>
        </p:nvSpPr>
        <p:spPr/>
        <p:txBody>
          <a:bodyPr/>
          <a:lstStyle/>
          <a:p>
            <a:r>
              <a:rPr lang="en-US" dirty="0"/>
              <a:t>Future Work</a:t>
            </a:r>
          </a:p>
        </p:txBody>
      </p:sp>
      <p:sp>
        <p:nvSpPr>
          <p:cNvPr id="3" name="Slide Number Placeholder 2">
            <a:extLst>
              <a:ext uri="{FF2B5EF4-FFF2-40B4-BE49-F238E27FC236}">
                <a16:creationId xmlns:a16="http://schemas.microsoft.com/office/drawing/2014/main" id="{DF28ED25-B28A-3742-899C-998AEFC3B02E}"/>
              </a:ext>
            </a:extLst>
          </p:cNvPr>
          <p:cNvSpPr>
            <a:spLocks noGrp="1"/>
          </p:cNvSpPr>
          <p:nvPr>
            <p:ph type="sldNum" sz="quarter" idx="12"/>
          </p:nvPr>
        </p:nvSpPr>
        <p:spPr/>
        <p:txBody>
          <a:bodyPr/>
          <a:lstStyle/>
          <a:p>
            <a:fld id="{86E00D81-A243-204E-9897-44BD133A87DB}" type="slidenum">
              <a:rPr lang="en-US" smtClean="0"/>
              <a:t>51</a:t>
            </a:fld>
            <a:endParaRPr lang="en-US" dirty="0"/>
          </a:p>
        </p:txBody>
      </p:sp>
      <p:sp>
        <p:nvSpPr>
          <p:cNvPr id="4" name="Content Placeholder 3">
            <a:extLst>
              <a:ext uri="{FF2B5EF4-FFF2-40B4-BE49-F238E27FC236}">
                <a16:creationId xmlns:a16="http://schemas.microsoft.com/office/drawing/2014/main" id="{989C7538-1163-B544-941A-C251D3EE6B57}"/>
              </a:ext>
            </a:extLst>
          </p:cNvPr>
          <p:cNvSpPr>
            <a:spLocks noGrp="1"/>
          </p:cNvSpPr>
          <p:nvPr>
            <p:ph sz="quarter" idx="1"/>
          </p:nvPr>
        </p:nvSpPr>
        <p:spPr/>
        <p:txBody>
          <a:bodyPr>
            <a:normAutofit lnSpcReduction="10000"/>
          </a:bodyPr>
          <a:lstStyle/>
          <a:p>
            <a:r>
              <a:rPr lang="en-US" dirty="0"/>
              <a:t>CCF can be used to explore various aspects of CGRA simulation. </a:t>
            </a:r>
          </a:p>
          <a:p>
            <a:pPr lvl="1"/>
            <a:r>
              <a:rPr lang="en-US" dirty="0"/>
              <a:t>LLVM:</a:t>
            </a:r>
          </a:p>
          <a:p>
            <a:pPr lvl="2"/>
            <a:r>
              <a:rPr lang="en-US" dirty="0"/>
              <a:t>Integration with LLVM based tools like </a:t>
            </a:r>
            <a:r>
              <a:rPr lang="en-US" dirty="0" err="1"/>
              <a:t>AccelSeeker</a:t>
            </a:r>
            <a:r>
              <a:rPr lang="en-US" dirty="0"/>
              <a:t> to find the potential candidates and select those loops without the user needing to add pragmas.</a:t>
            </a:r>
          </a:p>
          <a:p>
            <a:pPr lvl="2"/>
            <a:r>
              <a:rPr lang="en-US" dirty="0"/>
              <a:t>Exploration in the direction of heterogenous accelerator paradigm.</a:t>
            </a:r>
          </a:p>
          <a:p>
            <a:pPr lvl="1"/>
            <a:r>
              <a:rPr lang="en-US" dirty="0"/>
              <a:t>Gem5:</a:t>
            </a:r>
          </a:p>
          <a:p>
            <a:pPr lvl="2"/>
            <a:r>
              <a:rPr lang="en-US" dirty="0"/>
              <a:t>CCF can be used to explore multi-core CPU, CGRA computing environment.</a:t>
            </a:r>
          </a:p>
          <a:p>
            <a:pPr lvl="2"/>
            <a:r>
              <a:rPr lang="en-US" dirty="0"/>
              <a:t>Explore of various CGRA location in the memory stack is also one the directions, where CGRA should be present closer to CPU or closer to L1, L2 cache or near memory. </a:t>
            </a:r>
          </a:p>
          <a:p>
            <a:r>
              <a:rPr lang="en-US" dirty="0"/>
              <a:t>CGRA ISA can be upgraded from 35-bits to 64-bits to include more functionality.</a:t>
            </a:r>
          </a:p>
        </p:txBody>
      </p:sp>
    </p:spTree>
    <p:extLst>
      <p:ext uri="{BB962C8B-B14F-4D97-AF65-F5344CB8AC3E}">
        <p14:creationId xmlns:p14="http://schemas.microsoft.com/office/powerpoint/2010/main" val="7960132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F8CE5-B052-B140-B854-973D9AE2BEC2}"/>
              </a:ext>
            </a:extLst>
          </p:cNvPr>
          <p:cNvSpPr>
            <a:spLocks noGrp="1"/>
          </p:cNvSpPr>
          <p:nvPr>
            <p:ph type="title"/>
          </p:nvPr>
        </p:nvSpPr>
        <p:spPr/>
        <p:txBody>
          <a:bodyPr/>
          <a:lstStyle/>
          <a:p>
            <a:r>
              <a:rPr lang="en-US" dirty="0"/>
              <a:t>List of Publications and Patents</a:t>
            </a:r>
          </a:p>
        </p:txBody>
      </p:sp>
      <p:sp>
        <p:nvSpPr>
          <p:cNvPr id="3" name="Slide Number Placeholder 2">
            <a:extLst>
              <a:ext uri="{FF2B5EF4-FFF2-40B4-BE49-F238E27FC236}">
                <a16:creationId xmlns:a16="http://schemas.microsoft.com/office/drawing/2014/main" id="{B04B4678-FDC7-D749-80BF-D0A7A5D8DFF6}"/>
              </a:ext>
            </a:extLst>
          </p:cNvPr>
          <p:cNvSpPr>
            <a:spLocks noGrp="1"/>
          </p:cNvSpPr>
          <p:nvPr>
            <p:ph type="sldNum" sz="quarter" idx="12"/>
          </p:nvPr>
        </p:nvSpPr>
        <p:spPr/>
        <p:txBody>
          <a:bodyPr/>
          <a:lstStyle/>
          <a:p>
            <a:fld id="{86E00D81-A243-204E-9897-44BD133A87DB}" type="slidenum">
              <a:rPr lang="en-US" smtClean="0"/>
              <a:t>52</a:t>
            </a:fld>
            <a:endParaRPr lang="en-US" dirty="0"/>
          </a:p>
        </p:txBody>
      </p:sp>
      <p:sp>
        <p:nvSpPr>
          <p:cNvPr id="4" name="Content Placeholder 3">
            <a:extLst>
              <a:ext uri="{FF2B5EF4-FFF2-40B4-BE49-F238E27FC236}">
                <a16:creationId xmlns:a16="http://schemas.microsoft.com/office/drawing/2014/main" id="{09C84BED-996D-7049-8AE5-FA62E1E59D39}"/>
              </a:ext>
            </a:extLst>
          </p:cNvPr>
          <p:cNvSpPr>
            <a:spLocks noGrp="1"/>
          </p:cNvSpPr>
          <p:nvPr>
            <p:ph sz="quarter" idx="1"/>
          </p:nvPr>
        </p:nvSpPr>
        <p:spPr>
          <a:xfrm>
            <a:off x="157507" y="1032691"/>
            <a:ext cx="11508922" cy="5305698"/>
          </a:xfrm>
        </p:spPr>
        <p:txBody>
          <a:bodyPr>
            <a:normAutofit fontScale="77500" lnSpcReduction="20000"/>
          </a:bodyPr>
          <a:lstStyle/>
          <a:p>
            <a:pPr fontAlgn="base"/>
            <a:r>
              <a:rPr lang="en-US" sz="1800" b="1" dirty="0"/>
              <a:t>Journals and Conferences</a:t>
            </a:r>
          </a:p>
          <a:p>
            <a:pPr marL="0" indent="0" fontAlgn="base">
              <a:buNone/>
            </a:pPr>
            <a:r>
              <a:rPr lang="en-US" sz="1500" dirty="0">
                <a:solidFill>
                  <a:srgbClr val="002060"/>
                </a:solidFill>
              </a:rPr>
              <a:t>        </a:t>
            </a:r>
            <a:r>
              <a:rPr lang="en-US" sz="1500" b="1" dirty="0">
                <a:solidFill>
                  <a:srgbClr val="002060"/>
                </a:solidFill>
              </a:rPr>
              <a:t>[DATE 2022 under Review] Mahesh Balasubramanian</a:t>
            </a:r>
            <a:r>
              <a:rPr lang="en-US" sz="1500" dirty="0">
                <a:solidFill>
                  <a:srgbClr val="002060"/>
                </a:solidFill>
              </a:rPr>
              <a:t>, </a:t>
            </a:r>
            <a:r>
              <a:rPr lang="en-US" sz="1500" dirty="0" err="1">
                <a:solidFill>
                  <a:srgbClr val="002060"/>
                </a:solidFill>
              </a:rPr>
              <a:t>Aviral</a:t>
            </a:r>
            <a:r>
              <a:rPr lang="en-US" sz="1500" dirty="0">
                <a:solidFill>
                  <a:srgbClr val="002060"/>
                </a:solidFill>
              </a:rPr>
              <a:t> Shrivastava, “</a:t>
            </a:r>
            <a:r>
              <a:rPr lang="en-US" sz="1500" dirty="0" err="1">
                <a:solidFill>
                  <a:srgbClr val="002060"/>
                </a:solidFill>
              </a:rPr>
              <a:t>PathSeeker</a:t>
            </a:r>
            <a:r>
              <a:rPr lang="en-US" sz="1500" dirty="0">
                <a:solidFill>
                  <a:srgbClr val="002060"/>
                </a:solidFill>
              </a:rPr>
              <a:t>: A Fast Mapping Algorithm for CGRAs”.</a:t>
            </a:r>
          </a:p>
          <a:p>
            <a:pPr marL="0" indent="0" fontAlgn="base">
              <a:buNone/>
            </a:pPr>
            <a:endParaRPr lang="en-US" sz="1500" dirty="0">
              <a:solidFill>
                <a:srgbClr val="002060"/>
              </a:solidFill>
            </a:endParaRPr>
          </a:p>
          <a:p>
            <a:pPr marL="274320" lvl="1" indent="0" fontAlgn="base">
              <a:buNone/>
            </a:pPr>
            <a:r>
              <a:rPr lang="en-US" sz="1600" b="1" dirty="0"/>
              <a:t>[TCAD 2020] Mahesh Balasubramanian</a:t>
            </a:r>
            <a:r>
              <a:rPr lang="en-US" sz="1600" dirty="0"/>
              <a:t>, </a:t>
            </a:r>
            <a:r>
              <a:rPr lang="en-US" sz="1600" dirty="0" err="1"/>
              <a:t>Aviral</a:t>
            </a:r>
            <a:r>
              <a:rPr lang="en-US" sz="1600" dirty="0"/>
              <a:t> Shrivastava, “CRIMSON: Compute-intensive loop acceleration by Randomized Iterative Modulo Scheduling and Optimized Mapping on CGRAs.”,  in IEEE Transactions on Computer-Aided Design of Integrated Circuits and Systems, 2020.   </a:t>
            </a:r>
          </a:p>
          <a:p>
            <a:pPr marL="274320" lvl="1" indent="0" fontAlgn="base">
              <a:buNone/>
            </a:pPr>
            <a:endParaRPr lang="en-US" sz="1400" dirty="0"/>
          </a:p>
          <a:p>
            <a:pPr marL="274320" lvl="1" indent="0" fontAlgn="base">
              <a:buNone/>
            </a:pPr>
            <a:r>
              <a:rPr lang="en-US" sz="1600" b="1" dirty="0"/>
              <a:t>[IPDPS 2020] Mahesh Balasubramanian</a:t>
            </a:r>
            <a:r>
              <a:rPr lang="en-US" sz="1600" dirty="0"/>
              <a:t>, Trevor Ruiz,  Brandon Cook,  </a:t>
            </a:r>
            <a:r>
              <a:rPr lang="en-US" sz="1600" dirty="0" err="1"/>
              <a:t>Mr</a:t>
            </a:r>
            <a:r>
              <a:rPr lang="en-US" sz="1600" dirty="0"/>
              <a:t> Prabhat, </a:t>
            </a:r>
            <a:r>
              <a:rPr lang="en-US" sz="1600" dirty="0" err="1"/>
              <a:t>Sharmodeep</a:t>
            </a:r>
            <a:r>
              <a:rPr lang="en-US" sz="1600" dirty="0"/>
              <a:t> Bhattacharyya, </a:t>
            </a:r>
            <a:r>
              <a:rPr lang="en-US" sz="1600" dirty="0" err="1"/>
              <a:t>Aviral</a:t>
            </a:r>
            <a:r>
              <a:rPr lang="en-US" sz="1600" dirty="0"/>
              <a:t> Shrivastava, Kristofer Bouchard, "Scaling of Union of Intersections for Inference of Granger Causal Networks from Observational Data", in </a:t>
            </a:r>
            <a:r>
              <a:rPr lang="en-US" sz="1600" i="1" dirty="0"/>
              <a:t>Proceedings of the 34th IEEE International Parallel and Distributed Processing Symposium, </a:t>
            </a:r>
            <a:r>
              <a:rPr lang="en-US" sz="1600" dirty="0"/>
              <a:t>2020</a:t>
            </a:r>
            <a:r>
              <a:rPr lang="en-US" sz="1600" i="1" dirty="0"/>
              <a:t>. </a:t>
            </a:r>
            <a:r>
              <a:rPr lang="en-US" sz="1600" dirty="0"/>
              <a:t> </a:t>
            </a:r>
          </a:p>
          <a:p>
            <a:pPr marL="274320" lvl="1" indent="0" fontAlgn="base">
              <a:buNone/>
            </a:pPr>
            <a:endParaRPr lang="en-US" sz="1400" dirty="0"/>
          </a:p>
          <a:p>
            <a:pPr marL="274320" lvl="1" indent="0" fontAlgn="base">
              <a:buNone/>
            </a:pPr>
            <a:r>
              <a:rPr lang="en-US" sz="1600" b="1" dirty="0"/>
              <a:t>[L4DC 2020]</a:t>
            </a:r>
            <a:r>
              <a:rPr lang="en-US" sz="1600" dirty="0"/>
              <a:t> Trevor Ruiz, </a:t>
            </a:r>
            <a:r>
              <a:rPr lang="en-US" sz="1600" dirty="0" err="1"/>
              <a:t>Sharmodeep</a:t>
            </a:r>
            <a:r>
              <a:rPr lang="en-US" sz="1600" dirty="0"/>
              <a:t> Bhattacharyya, </a:t>
            </a:r>
            <a:r>
              <a:rPr lang="en-US" sz="1600" b="1" dirty="0"/>
              <a:t>Mahesh Balasubramanian</a:t>
            </a:r>
            <a:r>
              <a:rPr lang="en-US" sz="1600" dirty="0"/>
              <a:t>, Kristofer Bouchard, "Sparse and Low-bias Estimation of High Dimensional Vector Autoregressive Models", in </a:t>
            </a:r>
            <a:r>
              <a:rPr lang="en-US" sz="1600" i="1" dirty="0"/>
              <a:t>Learning for Dynamics and Control</a:t>
            </a:r>
            <a:r>
              <a:rPr lang="en-US" sz="1600" dirty="0"/>
              <a:t>,  2020.  </a:t>
            </a:r>
          </a:p>
          <a:p>
            <a:pPr marL="274320" lvl="1" indent="0" fontAlgn="base">
              <a:buNone/>
            </a:pPr>
            <a:endParaRPr lang="en-US" sz="1400" dirty="0"/>
          </a:p>
          <a:p>
            <a:pPr marL="274320" lvl="1" indent="0" fontAlgn="base">
              <a:buNone/>
            </a:pPr>
            <a:r>
              <a:rPr lang="en-US" sz="1600" b="1" dirty="0"/>
              <a:t>[DAC 2018]</a:t>
            </a:r>
            <a:r>
              <a:rPr lang="en-US" sz="1600" dirty="0"/>
              <a:t> </a:t>
            </a:r>
            <a:r>
              <a:rPr lang="en-US" sz="1600" dirty="0" err="1"/>
              <a:t>Shail</a:t>
            </a:r>
            <a:r>
              <a:rPr lang="en-US" sz="1600" dirty="0"/>
              <a:t> Dave, </a:t>
            </a:r>
            <a:r>
              <a:rPr lang="en-US" sz="1600" b="1" dirty="0"/>
              <a:t>Mahesh Balasubramanian</a:t>
            </a:r>
            <a:r>
              <a:rPr lang="en-US" sz="1600" dirty="0"/>
              <a:t>, </a:t>
            </a:r>
            <a:r>
              <a:rPr lang="en-US" sz="1600" dirty="0" err="1"/>
              <a:t>Aviral</a:t>
            </a:r>
            <a:r>
              <a:rPr lang="en-US" sz="1600" dirty="0"/>
              <a:t> Shrivastava, "RAMP: Resource-Aware Mapping for CGRAs", in </a:t>
            </a:r>
            <a:r>
              <a:rPr lang="en-US" sz="1600" i="1" dirty="0"/>
              <a:t>Proceedings of the 55th Annual Design Automation Conference</a:t>
            </a:r>
            <a:r>
              <a:rPr lang="en-US" sz="1600" dirty="0"/>
              <a:t>, 2018   </a:t>
            </a:r>
          </a:p>
          <a:p>
            <a:pPr marL="274320" lvl="1" indent="0" fontAlgn="base">
              <a:buNone/>
            </a:pPr>
            <a:endParaRPr lang="en-US" sz="1400" dirty="0"/>
          </a:p>
          <a:p>
            <a:pPr marL="274320" lvl="1" indent="0" fontAlgn="base">
              <a:buNone/>
            </a:pPr>
            <a:r>
              <a:rPr lang="en-US" sz="1600" b="1" dirty="0"/>
              <a:t>[DATE 2018] Mahesh Balasubramanian</a:t>
            </a:r>
            <a:r>
              <a:rPr lang="en-US" sz="1600" dirty="0"/>
              <a:t>, </a:t>
            </a:r>
            <a:r>
              <a:rPr lang="en-US" sz="1600" dirty="0" err="1"/>
              <a:t>Shail</a:t>
            </a:r>
            <a:r>
              <a:rPr lang="en-US" sz="1600" dirty="0"/>
              <a:t> Dave, </a:t>
            </a:r>
            <a:r>
              <a:rPr lang="en-US" sz="1600" dirty="0" err="1"/>
              <a:t>Aviral</a:t>
            </a:r>
            <a:r>
              <a:rPr lang="en-US" sz="1600" dirty="0"/>
              <a:t> Shrivastava, </a:t>
            </a:r>
            <a:r>
              <a:rPr lang="en-US" sz="1600" dirty="0" err="1"/>
              <a:t>Reiley</a:t>
            </a:r>
            <a:r>
              <a:rPr lang="en-US" sz="1600" dirty="0"/>
              <a:t> </a:t>
            </a:r>
            <a:r>
              <a:rPr lang="en-US" sz="1600" dirty="0" err="1"/>
              <a:t>Jeyapaul</a:t>
            </a:r>
            <a:r>
              <a:rPr lang="en-US" sz="1600" dirty="0"/>
              <a:t>, "LASER: A Hardware/Software Approach to Accelerate Complicated Loops on CGRAs", in </a:t>
            </a:r>
            <a:r>
              <a:rPr lang="en-US" sz="1600" i="1" dirty="0"/>
              <a:t>Proceedings of the 21st International Conference on Design Automation and Test in Europe</a:t>
            </a:r>
            <a:r>
              <a:rPr lang="en-US" sz="1600" dirty="0"/>
              <a:t>, 2018  </a:t>
            </a:r>
          </a:p>
          <a:p>
            <a:pPr marL="274320" lvl="1" indent="0" fontAlgn="base">
              <a:buNone/>
            </a:pPr>
            <a:endParaRPr lang="en-US" sz="1400" dirty="0"/>
          </a:p>
          <a:p>
            <a:pPr marL="274320" lvl="1" indent="0" fontAlgn="base">
              <a:buNone/>
            </a:pPr>
            <a:r>
              <a:rPr lang="en-US" sz="1600" b="1" dirty="0"/>
              <a:t>[DATE 2018]</a:t>
            </a:r>
            <a:r>
              <a:rPr lang="en-US" sz="1600" dirty="0"/>
              <a:t> </a:t>
            </a:r>
            <a:r>
              <a:rPr lang="en-US" sz="1600" dirty="0" err="1"/>
              <a:t>Shail</a:t>
            </a:r>
            <a:r>
              <a:rPr lang="en-US" sz="1600" dirty="0"/>
              <a:t> Dave, </a:t>
            </a:r>
            <a:r>
              <a:rPr lang="en-US" sz="1600" b="1" dirty="0"/>
              <a:t>Mahesh Balasubramanian</a:t>
            </a:r>
            <a:r>
              <a:rPr lang="en-US" sz="1600" dirty="0"/>
              <a:t>, </a:t>
            </a:r>
            <a:r>
              <a:rPr lang="en-US" sz="1600" dirty="0" err="1"/>
              <a:t>Aviral</a:t>
            </a:r>
            <a:r>
              <a:rPr lang="en-US" sz="1600" dirty="0"/>
              <a:t> Shrivastava, "URECA: A Compiler Solution to Manage Unified Register File for CGRAs", in </a:t>
            </a:r>
            <a:r>
              <a:rPr lang="en-US" sz="1600" i="1" dirty="0"/>
              <a:t>Proceedings of the 21st International Conference on Design Automation and Test in Europe</a:t>
            </a:r>
            <a:r>
              <a:rPr lang="en-US" sz="1600" dirty="0"/>
              <a:t>, 2018   </a:t>
            </a:r>
            <a:endParaRPr lang="en-US" sz="1400" dirty="0"/>
          </a:p>
          <a:p>
            <a:pPr fontAlgn="base"/>
            <a:r>
              <a:rPr lang="en-US" sz="1800" b="1" dirty="0"/>
              <a:t>Pending Patents</a:t>
            </a:r>
            <a:endParaRPr lang="en-US" sz="1600" dirty="0"/>
          </a:p>
          <a:p>
            <a:pPr marL="274320" lvl="1" indent="0" fontAlgn="base">
              <a:buNone/>
            </a:pPr>
            <a:r>
              <a:rPr lang="en-US" sz="1600" b="1" dirty="0"/>
              <a:t>[US Patent] Mahesh Balasubramanian</a:t>
            </a:r>
            <a:r>
              <a:rPr lang="en-US" sz="1600" dirty="0"/>
              <a:t> and </a:t>
            </a:r>
            <a:r>
              <a:rPr lang="en-US" sz="1600" dirty="0" err="1"/>
              <a:t>Aviral</a:t>
            </a:r>
            <a:r>
              <a:rPr lang="en-US" sz="1600" dirty="0"/>
              <a:t> Shrivastava, “System and Methods for Improved Mapping of Computational Loops on Reconfigurable Architectures. ”</a:t>
            </a:r>
          </a:p>
          <a:p>
            <a:pPr marL="274320" lvl="1" indent="0" fontAlgn="base">
              <a:buNone/>
            </a:pPr>
            <a:endParaRPr lang="en-US" sz="1400" dirty="0"/>
          </a:p>
          <a:p>
            <a:pPr marL="274320" lvl="1" indent="0" fontAlgn="base">
              <a:buNone/>
            </a:pPr>
            <a:r>
              <a:rPr lang="en-US" sz="1600" b="1" dirty="0"/>
              <a:t>[US Patent] Mahesh Balasubramanian</a:t>
            </a:r>
            <a:r>
              <a:rPr lang="en-US" sz="1600" dirty="0"/>
              <a:t>, </a:t>
            </a:r>
            <a:r>
              <a:rPr lang="en-US" sz="1600" dirty="0" err="1"/>
              <a:t>Shail</a:t>
            </a:r>
            <a:r>
              <a:rPr lang="en-US" sz="1600" dirty="0"/>
              <a:t> Dave, </a:t>
            </a:r>
            <a:r>
              <a:rPr lang="en-US" sz="1600" dirty="0" err="1"/>
              <a:t>Aviral</a:t>
            </a:r>
            <a:r>
              <a:rPr lang="en-US" sz="1600" dirty="0"/>
              <a:t> Shrivastava, and </a:t>
            </a:r>
            <a:r>
              <a:rPr lang="en-US" sz="1600" dirty="0" err="1"/>
              <a:t>Reiley</a:t>
            </a:r>
            <a:r>
              <a:rPr lang="en-US" sz="1600" dirty="0"/>
              <a:t> </a:t>
            </a:r>
            <a:r>
              <a:rPr lang="en-US" sz="1600" dirty="0" err="1"/>
              <a:t>Jeyapaul</a:t>
            </a:r>
            <a:r>
              <a:rPr lang="en-US" sz="1600" dirty="0"/>
              <a:t>, "A Hybrid and Efficient Approach to Accelerate Complicated Loops on Coarse-Grained Reconfigurable Arrays (CGRA) Accelerator"</a:t>
            </a:r>
            <a:endParaRPr lang="en-US" sz="1400" dirty="0"/>
          </a:p>
        </p:txBody>
      </p:sp>
    </p:spTree>
    <p:extLst>
      <p:ext uri="{BB962C8B-B14F-4D97-AF65-F5344CB8AC3E}">
        <p14:creationId xmlns:p14="http://schemas.microsoft.com/office/powerpoint/2010/main" val="3314760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Frame 142">
            <a:extLst>
              <a:ext uri="{FF2B5EF4-FFF2-40B4-BE49-F238E27FC236}">
                <a16:creationId xmlns:a16="http://schemas.microsoft.com/office/drawing/2014/main" id="{A7A3CEE0-C1A7-5D4A-BEA4-47706AD4AFDD}"/>
              </a:ext>
            </a:extLst>
          </p:cNvPr>
          <p:cNvSpPr/>
          <p:nvPr/>
        </p:nvSpPr>
        <p:spPr>
          <a:xfrm>
            <a:off x="5943600" y="1295400"/>
            <a:ext cx="1600200" cy="457200"/>
          </a:xfrm>
          <a:prstGeom prst="frame">
            <a:avLst/>
          </a:prstGeom>
          <a:solidFill>
            <a:schemeClr val="accent5">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b="1" dirty="0">
                <a:solidFill>
                  <a:srgbClr val="B88472">
                    <a:lumMod val="50000"/>
                  </a:srgbClr>
                </a:solidFill>
                <a:effectLst>
                  <a:outerShdw blurRad="38100" dist="38100" dir="2700000" algn="tl">
                    <a:srgbClr val="000000">
                      <a:alpha val="43137"/>
                    </a:srgbClr>
                  </a:outerShdw>
                </a:effectLst>
                <a:latin typeface="Gill Sans MT"/>
              </a:rPr>
              <a:t>Processor</a:t>
            </a:r>
          </a:p>
        </p:txBody>
      </p:sp>
      <p:sp>
        <p:nvSpPr>
          <p:cNvPr id="73" name="Title 1">
            <a:extLst>
              <a:ext uri="{FF2B5EF4-FFF2-40B4-BE49-F238E27FC236}">
                <a16:creationId xmlns:a16="http://schemas.microsoft.com/office/drawing/2014/main" id="{3C0212F3-AD8B-FD4B-BD6C-4E46DB5F2256}"/>
              </a:ext>
            </a:extLst>
          </p:cNvPr>
          <p:cNvSpPr>
            <a:spLocks noGrp="1"/>
          </p:cNvSpPr>
          <p:nvPr>
            <p:ph type="title"/>
          </p:nvPr>
        </p:nvSpPr>
        <p:spPr>
          <a:xfrm>
            <a:off x="76200" y="113090"/>
            <a:ext cx="9144000" cy="685800"/>
          </a:xfrm>
        </p:spPr>
        <p:txBody>
          <a:bodyPr>
            <a:noAutofit/>
          </a:bodyPr>
          <a:lstStyle/>
          <a:p>
            <a:r>
              <a:rPr lang="en-US" dirty="0"/>
              <a:t>Envisioned Use of CGRAs</a:t>
            </a:r>
          </a:p>
        </p:txBody>
      </p:sp>
      <p:sp>
        <p:nvSpPr>
          <p:cNvPr id="2" name="Slide Number Placeholder 1">
            <a:extLst>
              <a:ext uri="{FF2B5EF4-FFF2-40B4-BE49-F238E27FC236}">
                <a16:creationId xmlns:a16="http://schemas.microsoft.com/office/drawing/2014/main" id="{34898A7D-9A71-1F4C-93C4-C1C48FB54676}"/>
              </a:ext>
            </a:extLst>
          </p:cNvPr>
          <p:cNvSpPr>
            <a:spLocks noGrp="1"/>
          </p:cNvSpPr>
          <p:nvPr>
            <p:ph type="sldNum" sz="quarter" idx="12"/>
          </p:nvPr>
        </p:nvSpPr>
        <p:spPr/>
        <p:txBody>
          <a:bodyPr/>
          <a:lstStyle/>
          <a:p>
            <a:fld id="{86E00D81-A243-204E-9897-44BD133A87DB}" type="slidenum">
              <a:rPr lang="en-US" smtClean="0"/>
              <a:t>5</a:t>
            </a:fld>
            <a:endParaRPr lang="en-US" dirty="0"/>
          </a:p>
        </p:txBody>
      </p:sp>
      <p:sp>
        <p:nvSpPr>
          <p:cNvPr id="5" name="Content Placeholder 3">
            <a:extLst>
              <a:ext uri="{FF2B5EF4-FFF2-40B4-BE49-F238E27FC236}">
                <a16:creationId xmlns:a16="http://schemas.microsoft.com/office/drawing/2014/main" id="{27144733-6E3B-0847-A0A5-05C4CBDC2480}"/>
              </a:ext>
            </a:extLst>
          </p:cNvPr>
          <p:cNvSpPr>
            <a:spLocks noGrp="1"/>
          </p:cNvSpPr>
          <p:nvPr>
            <p:ph sz="quarter" idx="1"/>
          </p:nvPr>
        </p:nvSpPr>
        <p:spPr>
          <a:xfrm>
            <a:off x="1943100" y="4206240"/>
            <a:ext cx="8305800" cy="2118360"/>
          </a:xfrm>
        </p:spPr>
        <p:txBody>
          <a:bodyPr>
            <a:normAutofit/>
          </a:bodyPr>
          <a:lstStyle/>
          <a:p>
            <a:r>
              <a:rPr lang="en-US" sz="2000" dirty="0"/>
              <a:t>Specific kernels in an application can be power/performance critical</a:t>
            </a:r>
          </a:p>
          <a:p>
            <a:r>
              <a:rPr lang="en-US" sz="2000" dirty="0"/>
              <a:t>The kernel can be scheduled and mapped for execution on CGRA by compiler</a:t>
            </a:r>
          </a:p>
          <a:p>
            <a:r>
              <a:rPr lang="en-US" sz="2000" dirty="0"/>
              <a:t>Using the CGRA as a co-processor (accelerator)</a:t>
            </a:r>
          </a:p>
          <a:p>
            <a:pPr lvl="1"/>
            <a:r>
              <a:rPr lang="en-US" sz="1600" dirty="0">
                <a:solidFill>
                  <a:srgbClr val="00B050"/>
                </a:solidFill>
              </a:rPr>
              <a:t>The kernel is now executed in a power-efficient manner.</a:t>
            </a:r>
          </a:p>
        </p:txBody>
      </p:sp>
      <p:grpSp>
        <p:nvGrpSpPr>
          <p:cNvPr id="6" name="Group 5">
            <a:extLst>
              <a:ext uri="{FF2B5EF4-FFF2-40B4-BE49-F238E27FC236}">
                <a16:creationId xmlns:a16="http://schemas.microsoft.com/office/drawing/2014/main" id="{0B19E6F8-04E9-4A41-A0D0-4641EED366AB}"/>
              </a:ext>
            </a:extLst>
          </p:cNvPr>
          <p:cNvGrpSpPr/>
          <p:nvPr/>
        </p:nvGrpSpPr>
        <p:grpSpPr>
          <a:xfrm>
            <a:off x="5852160" y="2175510"/>
            <a:ext cx="1714500" cy="1741714"/>
            <a:chOff x="3943350" y="4463143"/>
            <a:chExt cx="1714500" cy="1741714"/>
          </a:xfrm>
        </p:grpSpPr>
        <p:sp>
          <p:nvSpPr>
            <p:cNvPr id="7" name="Rectangle 6">
              <a:extLst>
                <a:ext uri="{FF2B5EF4-FFF2-40B4-BE49-F238E27FC236}">
                  <a16:creationId xmlns:a16="http://schemas.microsoft.com/office/drawing/2014/main" id="{A212E7E3-6975-8B42-8AF3-A42742769917}"/>
                </a:ext>
              </a:extLst>
            </p:cNvPr>
            <p:cNvSpPr/>
            <p:nvPr/>
          </p:nvSpPr>
          <p:spPr bwMode="auto">
            <a:xfrm>
              <a:off x="3943350" y="4463143"/>
              <a:ext cx="342900" cy="348343"/>
            </a:xfrm>
            <a:prstGeom prst="rect">
              <a:avLst/>
            </a:prstGeom>
            <a:solidFill>
              <a:schemeClr val="accent4">
                <a:lumMod val="75000"/>
              </a:schemeClr>
            </a:solidFill>
            <a:ln w="9525" cap="flat" cmpd="sng" algn="ctr">
              <a:solidFill>
                <a:schemeClr val="accent5">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50" b="1" dirty="0">
                  <a:solidFill>
                    <a:schemeClr val="accent5">
                      <a:lumMod val="50000"/>
                    </a:schemeClr>
                  </a:solidFill>
                  <a:latin typeface="Arial" charset="0"/>
                  <a:ea typeface="ヒラギノ角ゴ Pro W3" pitchFamily="1" charset="-128"/>
                </a:rPr>
                <a:t>E</a:t>
              </a:r>
              <a:r>
                <a:rPr lang="en-US" sz="1050" b="1" baseline="-25000" dirty="0">
                  <a:solidFill>
                    <a:schemeClr val="accent5">
                      <a:lumMod val="50000"/>
                    </a:schemeClr>
                  </a:solidFill>
                  <a:latin typeface="Arial" charset="0"/>
                  <a:ea typeface="ヒラギノ角ゴ Pro W3" pitchFamily="1" charset="-128"/>
                </a:rPr>
                <a:t>0</a:t>
              </a:r>
            </a:p>
          </p:txBody>
        </p:sp>
        <p:sp>
          <p:nvSpPr>
            <p:cNvPr id="8" name="Rectangle 7">
              <a:extLst>
                <a:ext uri="{FF2B5EF4-FFF2-40B4-BE49-F238E27FC236}">
                  <a16:creationId xmlns:a16="http://schemas.microsoft.com/office/drawing/2014/main" id="{A39AA298-E9E6-ED47-AE3F-325AFE0F72CA}"/>
                </a:ext>
              </a:extLst>
            </p:cNvPr>
            <p:cNvSpPr/>
            <p:nvPr/>
          </p:nvSpPr>
          <p:spPr bwMode="auto">
            <a:xfrm>
              <a:off x="4400550" y="4463143"/>
              <a:ext cx="342900" cy="348343"/>
            </a:xfrm>
            <a:prstGeom prst="rect">
              <a:avLst/>
            </a:prstGeom>
            <a:solidFill>
              <a:schemeClr val="accent4">
                <a:lumMod val="75000"/>
              </a:schemeClr>
            </a:solidFill>
            <a:ln w="9525" cap="flat" cmpd="sng" algn="ctr">
              <a:solidFill>
                <a:schemeClr val="accent5">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50" b="1" dirty="0">
                  <a:solidFill>
                    <a:schemeClr val="accent5">
                      <a:lumMod val="50000"/>
                    </a:schemeClr>
                  </a:solidFill>
                  <a:latin typeface="Arial" charset="0"/>
                  <a:ea typeface="ヒラギノ角ゴ Pro W3" pitchFamily="1" charset="-128"/>
                </a:rPr>
                <a:t>E</a:t>
              </a:r>
              <a:r>
                <a:rPr lang="en-US" sz="1050" b="1" baseline="-25000" dirty="0">
                  <a:solidFill>
                    <a:schemeClr val="accent5">
                      <a:lumMod val="50000"/>
                    </a:schemeClr>
                  </a:solidFill>
                  <a:latin typeface="Arial" charset="0"/>
                  <a:ea typeface="ヒラギノ角ゴ Pro W3" pitchFamily="1" charset="-128"/>
                </a:rPr>
                <a:t>1</a:t>
              </a:r>
            </a:p>
          </p:txBody>
        </p:sp>
        <p:sp>
          <p:nvSpPr>
            <p:cNvPr id="9" name="Rectangle 8">
              <a:extLst>
                <a:ext uri="{FF2B5EF4-FFF2-40B4-BE49-F238E27FC236}">
                  <a16:creationId xmlns:a16="http://schemas.microsoft.com/office/drawing/2014/main" id="{17F32985-70AE-7F4C-963D-11EBEF5E0323}"/>
                </a:ext>
              </a:extLst>
            </p:cNvPr>
            <p:cNvSpPr/>
            <p:nvPr/>
          </p:nvSpPr>
          <p:spPr bwMode="auto">
            <a:xfrm>
              <a:off x="4857750" y="4463143"/>
              <a:ext cx="342900" cy="348343"/>
            </a:xfrm>
            <a:prstGeom prst="rect">
              <a:avLst/>
            </a:prstGeom>
            <a:solidFill>
              <a:schemeClr val="accent4">
                <a:lumMod val="75000"/>
              </a:schemeClr>
            </a:solidFill>
            <a:ln w="9525" cap="flat" cmpd="sng" algn="ctr">
              <a:solidFill>
                <a:schemeClr val="accent5">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50" b="1" dirty="0">
                  <a:solidFill>
                    <a:schemeClr val="accent5">
                      <a:lumMod val="50000"/>
                    </a:schemeClr>
                  </a:solidFill>
                  <a:latin typeface="Arial" charset="0"/>
                  <a:ea typeface="ヒラギノ角ゴ Pro W3" pitchFamily="1" charset="-128"/>
                </a:rPr>
                <a:t>E</a:t>
              </a:r>
              <a:r>
                <a:rPr lang="en-US" sz="1050" b="1" baseline="-25000" dirty="0">
                  <a:solidFill>
                    <a:schemeClr val="accent5">
                      <a:lumMod val="50000"/>
                    </a:schemeClr>
                  </a:solidFill>
                  <a:latin typeface="Arial" charset="0"/>
                  <a:ea typeface="ヒラギノ角ゴ Pro W3" pitchFamily="1" charset="-128"/>
                </a:rPr>
                <a:t>2</a:t>
              </a:r>
            </a:p>
          </p:txBody>
        </p:sp>
        <p:sp>
          <p:nvSpPr>
            <p:cNvPr id="10" name="Rectangle 9">
              <a:extLst>
                <a:ext uri="{FF2B5EF4-FFF2-40B4-BE49-F238E27FC236}">
                  <a16:creationId xmlns:a16="http://schemas.microsoft.com/office/drawing/2014/main" id="{EED9587B-9A4F-AC49-AF47-B46A0745AC39}"/>
                </a:ext>
              </a:extLst>
            </p:cNvPr>
            <p:cNvSpPr/>
            <p:nvPr/>
          </p:nvSpPr>
          <p:spPr bwMode="auto">
            <a:xfrm>
              <a:off x="5314950" y="4463143"/>
              <a:ext cx="342900" cy="348343"/>
            </a:xfrm>
            <a:prstGeom prst="rect">
              <a:avLst/>
            </a:prstGeom>
            <a:solidFill>
              <a:schemeClr val="accent4">
                <a:lumMod val="75000"/>
              </a:schemeClr>
            </a:solidFill>
            <a:ln w="9525" cap="flat" cmpd="sng" algn="ctr">
              <a:solidFill>
                <a:schemeClr val="accent5">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50" b="1" dirty="0">
                  <a:solidFill>
                    <a:schemeClr val="accent5">
                      <a:lumMod val="50000"/>
                    </a:schemeClr>
                  </a:solidFill>
                  <a:latin typeface="Arial" charset="0"/>
                  <a:ea typeface="ヒラギノ角ゴ Pro W3" pitchFamily="1" charset="-128"/>
                </a:rPr>
                <a:t>E</a:t>
              </a:r>
              <a:r>
                <a:rPr lang="en-US" sz="1050" b="1" baseline="-25000" dirty="0">
                  <a:solidFill>
                    <a:schemeClr val="accent5">
                      <a:lumMod val="50000"/>
                    </a:schemeClr>
                  </a:solidFill>
                  <a:latin typeface="Arial" charset="0"/>
                  <a:ea typeface="ヒラギノ角ゴ Pro W3" pitchFamily="1" charset="-128"/>
                </a:rPr>
                <a:t>3</a:t>
              </a:r>
            </a:p>
          </p:txBody>
        </p:sp>
        <p:sp>
          <p:nvSpPr>
            <p:cNvPr id="11" name="Rectangle 10">
              <a:extLst>
                <a:ext uri="{FF2B5EF4-FFF2-40B4-BE49-F238E27FC236}">
                  <a16:creationId xmlns:a16="http://schemas.microsoft.com/office/drawing/2014/main" id="{74338229-114A-6142-BC76-292F1790DB69}"/>
                </a:ext>
              </a:extLst>
            </p:cNvPr>
            <p:cNvSpPr/>
            <p:nvPr/>
          </p:nvSpPr>
          <p:spPr bwMode="auto">
            <a:xfrm>
              <a:off x="3943350" y="4927600"/>
              <a:ext cx="342900" cy="348343"/>
            </a:xfrm>
            <a:prstGeom prst="rect">
              <a:avLst/>
            </a:prstGeom>
            <a:solidFill>
              <a:schemeClr val="accent4">
                <a:lumMod val="75000"/>
              </a:schemeClr>
            </a:solidFill>
            <a:ln w="9525" cap="flat" cmpd="sng" algn="ctr">
              <a:solidFill>
                <a:schemeClr val="accent5">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50" b="1" dirty="0">
                  <a:solidFill>
                    <a:schemeClr val="accent5">
                      <a:lumMod val="50000"/>
                    </a:schemeClr>
                  </a:solidFill>
                  <a:latin typeface="Arial" charset="0"/>
                  <a:ea typeface="ヒラギノ角ゴ Pro W3" pitchFamily="1" charset="-128"/>
                </a:rPr>
                <a:t>E</a:t>
              </a:r>
              <a:r>
                <a:rPr lang="en-US" sz="1050" b="1" baseline="-25000" dirty="0">
                  <a:solidFill>
                    <a:schemeClr val="accent5">
                      <a:lumMod val="50000"/>
                    </a:schemeClr>
                  </a:solidFill>
                  <a:latin typeface="Arial" charset="0"/>
                  <a:ea typeface="ヒラギノ角ゴ Pro W3" pitchFamily="1" charset="-128"/>
                </a:rPr>
                <a:t>4</a:t>
              </a:r>
            </a:p>
          </p:txBody>
        </p:sp>
        <p:sp>
          <p:nvSpPr>
            <p:cNvPr id="12" name="Rectangle 11">
              <a:extLst>
                <a:ext uri="{FF2B5EF4-FFF2-40B4-BE49-F238E27FC236}">
                  <a16:creationId xmlns:a16="http://schemas.microsoft.com/office/drawing/2014/main" id="{D1F9E091-16E0-CB46-9968-150AC8165D78}"/>
                </a:ext>
              </a:extLst>
            </p:cNvPr>
            <p:cNvSpPr/>
            <p:nvPr/>
          </p:nvSpPr>
          <p:spPr bwMode="auto">
            <a:xfrm>
              <a:off x="4400550" y="4927600"/>
              <a:ext cx="342900" cy="348343"/>
            </a:xfrm>
            <a:prstGeom prst="rect">
              <a:avLst/>
            </a:prstGeom>
            <a:solidFill>
              <a:schemeClr val="accent4">
                <a:lumMod val="75000"/>
              </a:schemeClr>
            </a:solidFill>
            <a:ln w="9525" cap="flat" cmpd="sng" algn="ctr">
              <a:solidFill>
                <a:schemeClr val="accent5">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50" b="1" dirty="0">
                  <a:solidFill>
                    <a:schemeClr val="accent5">
                      <a:lumMod val="50000"/>
                    </a:schemeClr>
                  </a:solidFill>
                  <a:latin typeface="Arial" charset="0"/>
                  <a:ea typeface="ヒラギノ角ゴ Pro W3" pitchFamily="1" charset="-128"/>
                </a:rPr>
                <a:t>E</a:t>
              </a:r>
              <a:r>
                <a:rPr lang="en-US" sz="1050" b="1" baseline="-25000" dirty="0">
                  <a:solidFill>
                    <a:schemeClr val="accent5">
                      <a:lumMod val="50000"/>
                    </a:schemeClr>
                  </a:solidFill>
                  <a:latin typeface="Arial" charset="0"/>
                  <a:ea typeface="ヒラギノ角ゴ Pro W3" pitchFamily="1" charset="-128"/>
                </a:rPr>
                <a:t>5</a:t>
              </a:r>
            </a:p>
          </p:txBody>
        </p:sp>
        <p:sp>
          <p:nvSpPr>
            <p:cNvPr id="13" name="Rectangle 12">
              <a:extLst>
                <a:ext uri="{FF2B5EF4-FFF2-40B4-BE49-F238E27FC236}">
                  <a16:creationId xmlns:a16="http://schemas.microsoft.com/office/drawing/2014/main" id="{F4F9003F-DC3D-7A4B-8A9B-82274554F307}"/>
                </a:ext>
              </a:extLst>
            </p:cNvPr>
            <p:cNvSpPr/>
            <p:nvPr/>
          </p:nvSpPr>
          <p:spPr bwMode="auto">
            <a:xfrm>
              <a:off x="4857750" y="4927600"/>
              <a:ext cx="342900" cy="348343"/>
            </a:xfrm>
            <a:prstGeom prst="rect">
              <a:avLst/>
            </a:prstGeom>
            <a:solidFill>
              <a:schemeClr val="accent4">
                <a:lumMod val="75000"/>
              </a:schemeClr>
            </a:solidFill>
            <a:ln w="9525" cap="flat" cmpd="sng" algn="ctr">
              <a:solidFill>
                <a:schemeClr val="accent5">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50" b="1" dirty="0">
                  <a:solidFill>
                    <a:schemeClr val="accent5">
                      <a:lumMod val="50000"/>
                    </a:schemeClr>
                  </a:solidFill>
                  <a:latin typeface="Arial" charset="0"/>
                  <a:ea typeface="ヒラギノ角ゴ Pro W3" pitchFamily="1" charset="-128"/>
                </a:rPr>
                <a:t>E</a:t>
              </a:r>
              <a:r>
                <a:rPr lang="en-US" sz="1050" b="1" baseline="-25000" dirty="0">
                  <a:solidFill>
                    <a:schemeClr val="accent5">
                      <a:lumMod val="50000"/>
                    </a:schemeClr>
                  </a:solidFill>
                  <a:latin typeface="Arial" charset="0"/>
                  <a:ea typeface="ヒラギノ角ゴ Pro W3" pitchFamily="1" charset="-128"/>
                </a:rPr>
                <a:t>6</a:t>
              </a:r>
            </a:p>
          </p:txBody>
        </p:sp>
        <p:sp>
          <p:nvSpPr>
            <p:cNvPr id="14" name="Rectangle 13">
              <a:extLst>
                <a:ext uri="{FF2B5EF4-FFF2-40B4-BE49-F238E27FC236}">
                  <a16:creationId xmlns:a16="http://schemas.microsoft.com/office/drawing/2014/main" id="{CB458C41-A9A9-4B4F-A7DF-4A9F0AC11660}"/>
                </a:ext>
              </a:extLst>
            </p:cNvPr>
            <p:cNvSpPr/>
            <p:nvPr/>
          </p:nvSpPr>
          <p:spPr bwMode="auto">
            <a:xfrm>
              <a:off x="5314950" y="4927600"/>
              <a:ext cx="342900" cy="348343"/>
            </a:xfrm>
            <a:prstGeom prst="rect">
              <a:avLst/>
            </a:prstGeom>
            <a:solidFill>
              <a:schemeClr val="accent4">
                <a:lumMod val="75000"/>
              </a:schemeClr>
            </a:solidFill>
            <a:ln w="9525" cap="flat" cmpd="sng" algn="ctr">
              <a:solidFill>
                <a:schemeClr val="accent5">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50" b="1" dirty="0">
                  <a:solidFill>
                    <a:schemeClr val="accent5">
                      <a:lumMod val="50000"/>
                    </a:schemeClr>
                  </a:solidFill>
                  <a:latin typeface="Arial" charset="0"/>
                  <a:ea typeface="ヒラギノ角ゴ Pro W3" pitchFamily="1" charset="-128"/>
                </a:rPr>
                <a:t>E</a:t>
              </a:r>
              <a:r>
                <a:rPr lang="en-US" sz="1050" b="1" baseline="-25000" dirty="0">
                  <a:solidFill>
                    <a:schemeClr val="accent5">
                      <a:lumMod val="50000"/>
                    </a:schemeClr>
                  </a:solidFill>
                  <a:latin typeface="Arial" charset="0"/>
                  <a:ea typeface="ヒラギノ角ゴ Pro W3" pitchFamily="1" charset="-128"/>
                </a:rPr>
                <a:t>7</a:t>
              </a:r>
            </a:p>
          </p:txBody>
        </p:sp>
        <p:sp>
          <p:nvSpPr>
            <p:cNvPr id="15" name="Rectangle 14">
              <a:extLst>
                <a:ext uri="{FF2B5EF4-FFF2-40B4-BE49-F238E27FC236}">
                  <a16:creationId xmlns:a16="http://schemas.microsoft.com/office/drawing/2014/main" id="{7E8DC2E5-00FA-9F49-AEC9-5BBE041904C2}"/>
                </a:ext>
              </a:extLst>
            </p:cNvPr>
            <p:cNvSpPr/>
            <p:nvPr/>
          </p:nvSpPr>
          <p:spPr bwMode="auto">
            <a:xfrm>
              <a:off x="3943350" y="5392057"/>
              <a:ext cx="342900" cy="348343"/>
            </a:xfrm>
            <a:prstGeom prst="rect">
              <a:avLst/>
            </a:prstGeom>
            <a:solidFill>
              <a:schemeClr val="accent4">
                <a:lumMod val="75000"/>
              </a:schemeClr>
            </a:solidFill>
            <a:ln w="9525" cap="flat" cmpd="sng" algn="ctr">
              <a:solidFill>
                <a:schemeClr val="accent5">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50" b="1" dirty="0">
                  <a:solidFill>
                    <a:schemeClr val="accent5">
                      <a:lumMod val="50000"/>
                    </a:schemeClr>
                  </a:solidFill>
                  <a:latin typeface="Arial" charset="0"/>
                  <a:ea typeface="ヒラギノ角ゴ Pro W3" pitchFamily="1" charset="-128"/>
                </a:rPr>
                <a:t>E</a:t>
              </a:r>
              <a:r>
                <a:rPr lang="en-US" sz="1050" b="1" baseline="-25000" dirty="0">
                  <a:solidFill>
                    <a:schemeClr val="accent5">
                      <a:lumMod val="50000"/>
                    </a:schemeClr>
                  </a:solidFill>
                  <a:latin typeface="Arial" charset="0"/>
                  <a:ea typeface="ヒラギノ角ゴ Pro W3" pitchFamily="1" charset="-128"/>
                </a:rPr>
                <a:t>8</a:t>
              </a:r>
            </a:p>
          </p:txBody>
        </p:sp>
        <p:sp>
          <p:nvSpPr>
            <p:cNvPr id="16" name="Rectangle 15">
              <a:extLst>
                <a:ext uri="{FF2B5EF4-FFF2-40B4-BE49-F238E27FC236}">
                  <a16:creationId xmlns:a16="http://schemas.microsoft.com/office/drawing/2014/main" id="{8EFE8008-DFC0-904F-96B2-A77D935270D5}"/>
                </a:ext>
              </a:extLst>
            </p:cNvPr>
            <p:cNvSpPr/>
            <p:nvPr/>
          </p:nvSpPr>
          <p:spPr bwMode="auto">
            <a:xfrm>
              <a:off x="4400550" y="5392057"/>
              <a:ext cx="342900" cy="348343"/>
            </a:xfrm>
            <a:prstGeom prst="rect">
              <a:avLst/>
            </a:prstGeom>
            <a:solidFill>
              <a:schemeClr val="accent4">
                <a:lumMod val="75000"/>
              </a:schemeClr>
            </a:solidFill>
            <a:ln w="9525" cap="flat" cmpd="sng" algn="ctr">
              <a:solidFill>
                <a:schemeClr val="accent5">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050" b="1" dirty="0">
                  <a:solidFill>
                    <a:schemeClr val="accent5">
                      <a:lumMod val="50000"/>
                    </a:schemeClr>
                  </a:solidFill>
                  <a:latin typeface="Arial" charset="0"/>
                  <a:ea typeface="ヒラギノ角ゴ Pro W3" pitchFamily="1" charset="-128"/>
                </a:rPr>
                <a:t>E</a:t>
              </a:r>
              <a:r>
                <a:rPr lang="en-US" sz="1050" b="1" baseline="-25000" dirty="0">
                  <a:solidFill>
                    <a:schemeClr val="accent5">
                      <a:lumMod val="50000"/>
                    </a:schemeClr>
                  </a:solidFill>
                  <a:latin typeface="Arial" charset="0"/>
                  <a:ea typeface="ヒラギノ角ゴ Pro W3" pitchFamily="1" charset="-128"/>
                </a:rPr>
                <a:t>9</a:t>
              </a:r>
            </a:p>
          </p:txBody>
        </p:sp>
        <p:sp>
          <p:nvSpPr>
            <p:cNvPr id="17" name="Rectangle 16">
              <a:extLst>
                <a:ext uri="{FF2B5EF4-FFF2-40B4-BE49-F238E27FC236}">
                  <a16:creationId xmlns:a16="http://schemas.microsoft.com/office/drawing/2014/main" id="{6ABA5E50-62AD-A84E-819E-B32989B75F00}"/>
                </a:ext>
              </a:extLst>
            </p:cNvPr>
            <p:cNvSpPr/>
            <p:nvPr/>
          </p:nvSpPr>
          <p:spPr bwMode="auto">
            <a:xfrm>
              <a:off x="4857750" y="5392057"/>
              <a:ext cx="342900" cy="348343"/>
            </a:xfrm>
            <a:prstGeom prst="rect">
              <a:avLst/>
            </a:prstGeom>
            <a:solidFill>
              <a:schemeClr val="accent4">
                <a:lumMod val="75000"/>
              </a:schemeClr>
            </a:solidFill>
            <a:ln w="9525" cap="flat" cmpd="sng" algn="ctr">
              <a:solidFill>
                <a:schemeClr val="accent5">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800" b="1" dirty="0">
                  <a:solidFill>
                    <a:schemeClr val="accent5">
                      <a:lumMod val="50000"/>
                    </a:schemeClr>
                  </a:solidFill>
                  <a:latin typeface="Arial" charset="0"/>
                  <a:ea typeface="ヒラギノ角ゴ Pro W3" pitchFamily="1" charset="-128"/>
                </a:rPr>
                <a:t>E</a:t>
              </a:r>
              <a:r>
                <a:rPr lang="en-US" sz="800" b="1" baseline="-25000" dirty="0">
                  <a:solidFill>
                    <a:schemeClr val="accent5">
                      <a:lumMod val="50000"/>
                    </a:schemeClr>
                  </a:solidFill>
                  <a:latin typeface="Arial" charset="0"/>
                  <a:ea typeface="ヒラギノ角ゴ Pro W3" pitchFamily="1" charset="-128"/>
                </a:rPr>
                <a:t>10</a:t>
              </a:r>
            </a:p>
          </p:txBody>
        </p:sp>
        <p:sp>
          <p:nvSpPr>
            <p:cNvPr id="18" name="Rectangle 17">
              <a:extLst>
                <a:ext uri="{FF2B5EF4-FFF2-40B4-BE49-F238E27FC236}">
                  <a16:creationId xmlns:a16="http://schemas.microsoft.com/office/drawing/2014/main" id="{A260E05B-120C-D64A-AA80-EDF828943F98}"/>
                </a:ext>
              </a:extLst>
            </p:cNvPr>
            <p:cNvSpPr/>
            <p:nvPr/>
          </p:nvSpPr>
          <p:spPr bwMode="auto">
            <a:xfrm>
              <a:off x="5314950" y="5392057"/>
              <a:ext cx="342900" cy="348343"/>
            </a:xfrm>
            <a:prstGeom prst="rect">
              <a:avLst/>
            </a:prstGeom>
            <a:solidFill>
              <a:schemeClr val="accent4">
                <a:lumMod val="75000"/>
              </a:schemeClr>
            </a:solidFill>
            <a:ln w="9525" cap="flat" cmpd="sng" algn="ctr">
              <a:solidFill>
                <a:schemeClr val="accent5">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800" b="1" dirty="0">
                  <a:solidFill>
                    <a:schemeClr val="accent5">
                      <a:lumMod val="50000"/>
                    </a:schemeClr>
                  </a:solidFill>
                  <a:latin typeface="Arial" charset="0"/>
                  <a:ea typeface="ヒラギノ角ゴ Pro W3" pitchFamily="1" charset="-128"/>
                </a:rPr>
                <a:t>E</a:t>
              </a:r>
              <a:r>
                <a:rPr lang="en-US" sz="800" b="1" baseline="-25000" dirty="0">
                  <a:solidFill>
                    <a:schemeClr val="accent5">
                      <a:lumMod val="50000"/>
                    </a:schemeClr>
                  </a:solidFill>
                  <a:latin typeface="Arial" charset="0"/>
                  <a:ea typeface="ヒラギノ角ゴ Pro W3" pitchFamily="1" charset="-128"/>
                </a:rPr>
                <a:t>11</a:t>
              </a:r>
            </a:p>
          </p:txBody>
        </p:sp>
        <p:sp>
          <p:nvSpPr>
            <p:cNvPr id="19" name="Rectangle 18">
              <a:extLst>
                <a:ext uri="{FF2B5EF4-FFF2-40B4-BE49-F238E27FC236}">
                  <a16:creationId xmlns:a16="http://schemas.microsoft.com/office/drawing/2014/main" id="{3C0F1BDB-CEDF-E242-B1F7-741A1CDE3EBA}"/>
                </a:ext>
              </a:extLst>
            </p:cNvPr>
            <p:cNvSpPr/>
            <p:nvPr/>
          </p:nvSpPr>
          <p:spPr bwMode="auto">
            <a:xfrm>
              <a:off x="3943350" y="5856514"/>
              <a:ext cx="342900" cy="348343"/>
            </a:xfrm>
            <a:prstGeom prst="rect">
              <a:avLst/>
            </a:prstGeom>
            <a:solidFill>
              <a:schemeClr val="accent4">
                <a:lumMod val="75000"/>
              </a:schemeClr>
            </a:solidFill>
            <a:ln w="9525" cap="flat" cmpd="sng" algn="ctr">
              <a:solidFill>
                <a:schemeClr val="accent5">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800" b="1" dirty="0">
                  <a:solidFill>
                    <a:schemeClr val="accent5">
                      <a:lumMod val="50000"/>
                    </a:schemeClr>
                  </a:solidFill>
                  <a:latin typeface="Arial" charset="0"/>
                  <a:ea typeface="ヒラギノ角ゴ Pro W3" pitchFamily="1" charset="-128"/>
                </a:rPr>
                <a:t>E</a:t>
              </a:r>
              <a:r>
                <a:rPr lang="en-US" sz="800" b="1" baseline="-25000" dirty="0">
                  <a:solidFill>
                    <a:schemeClr val="accent5">
                      <a:lumMod val="50000"/>
                    </a:schemeClr>
                  </a:solidFill>
                  <a:latin typeface="Arial" charset="0"/>
                  <a:ea typeface="ヒラギノ角ゴ Pro W3" pitchFamily="1" charset="-128"/>
                </a:rPr>
                <a:t>12</a:t>
              </a:r>
            </a:p>
          </p:txBody>
        </p:sp>
        <p:sp>
          <p:nvSpPr>
            <p:cNvPr id="20" name="Rectangle 19">
              <a:extLst>
                <a:ext uri="{FF2B5EF4-FFF2-40B4-BE49-F238E27FC236}">
                  <a16:creationId xmlns:a16="http://schemas.microsoft.com/office/drawing/2014/main" id="{F8C32430-0177-4246-B942-7C538F204885}"/>
                </a:ext>
              </a:extLst>
            </p:cNvPr>
            <p:cNvSpPr/>
            <p:nvPr/>
          </p:nvSpPr>
          <p:spPr bwMode="auto">
            <a:xfrm>
              <a:off x="4400550" y="5856514"/>
              <a:ext cx="342900" cy="348343"/>
            </a:xfrm>
            <a:prstGeom prst="rect">
              <a:avLst/>
            </a:prstGeom>
            <a:solidFill>
              <a:schemeClr val="accent4">
                <a:lumMod val="75000"/>
              </a:schemeClr>
            </a:solidFill>
            <a:ln w="9525" cap="flat" cmpd="sng" algn="ctr">
              <a:solidFill>
                <a:schemeClr val="accent5">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800" b="1" dirty="0">
                  <a:solidFill>
                    <a:schemeClr val="accent5">
                      <a:lumMod val="50000"/>
                    </a:schemeClr>
                  </a:solidFill>
                  <a:latin typeface="Arial" charset="0"/>
                  <a:ea typeface="ヒラギノ角ゴ Pro W3" pitchFamily="1" charset="-128"/>
                </a:rPr>
                <a:t>E</a:t>
              </a:r>
              <a:r>
                <a:rPr lang="en-US" sz="800" b="1" baseline="-25000" dirty="0">
                  <a:solidFill>
                    <a:schemeClr val="accent5">
                      <a:lumMod val="50000"/>
                    </a:schemeClr>
                  </a:solidFill>
                  <a:latin typeface="Arial" charset="0"/>
                  <a:ea typeface="ヒラギノ角ゴ Pro W3" pitchFamily="1" charset="-128"/>
                </a:rPr>
                <a:t>13</a:t>
              </a:r>
            </a:p>
          </p:txBody>
        </p:sp>
        <p:sp>
          <p:nvSpPr>
            <p:cNvPr id="21" name="Rectangle 20">
              <a:extLst>
                <a:ext uri="{FF2B5EF4-FFF2-40B4-BE49-F238E27FC236}">
                  <a16:creationId xmlns:a16="http://schemas.microsoft.com/office/drawing/2014/main" id="{A539A615-21D0-7B41-BC40-775D3D7732A1}"/>
                </a:ext>
              </a:extLst>
            </p:cNvPr>
            <p:cNvSpPr/>
            <p:nvPr/>
          </p:nvSpPr>
          <p:spPr bwMode="auto">
            <a:xfrm>
              <a:off x="4857750" y="5856514"/>
              <a:ext cx="342900" cy="348343"/>
            </a:xfrm>
            <a:prstGeom prst="rect">
              <a:avLst/>
            </a:prstGeom>
            <a:solidFill>
              <a:schemeClr val="accent4">
                <a:lumMod val="75000"/>
              </a:schemeClr>
            </a:solidFill>
            <a:ln w="9525" cap="flat" cmpd="sng" algn="ctr">
              <a:solidFill>
                <a:schemeClr val="accent5">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800" b="1" dirty="0">
                  <a:solidFill>
                    <a:schemeClr val="accent5">
                      <a:lumMod val="50000"/>
                    </a:schemeClr>
                  </a:solidFill>
                  <a:latin typeface="Arial" charset="0"/>
                  <a:ea typeface="ヒラギノ角ゴ Pro W3" pitchFamily="1" charset="-128"/>
                </a:rPr>
                <a:t>E</a:t>
              </a:r>
              <a:r>
                <a:rPr lang="en-US" sz="800" b="1" baseline="-25000" dirty="0">
                  <a:solidFill>
                    <a:schemeClr val="accent5">
                      <a:lumMod val="50000"/>
                    </a:schemeClr>
                  </a:solidFill>
                  <a:latin typeface="Arial" charset="0"/>
                  <a:ea typeface="ヒラギノ角ゴ Pro W3" pitchFamily="1" charset="-128"/>
                </a:rPr>
                <a:t>14</a:t>
              </a:r>
            </a:p>
          </p:txBody>
        </p:sp>
        <p:sp>
          <p:nvSpPr>
            <p:cNvPr id="22" name="Rectangle 21">
              <a:extLst>
                <a:ext uri="{FF2B5EF4-FFF2-40B4-BE49-F238E27FC236}">
                  <a16:creationId xmlns:a16="http://schemas.microsoft.com/office/drawing/2014/main" id="{F7C644F4-5739-6F4F-A1E8-C6B4F030C5C4}"/>
                </a:ext>
              </a:extLst>
            </p:cNvPr>
            <p:cNvSpPr/>
            <p:nvPr/>
          </p:nvSpPr>
          <p:spPr bwMode="auto">
            <a:xfrm>
              <a:off x="5314950" y="5856514"/>
              <a:ext cx="342900" cy="348343"/>
            </a:xfrm>
            <a:prstGeom prst="rect">
              <a:avLst/>
            </a:prstGeom>
            <a:solidFill>
              <a:schemeClr val="accent4">
                <a:lumMod val="75000"/>
              </a:schemeClr>
            </a:solidFill>
            <a:ln w="9525" cap="flat" cmpd="sng" algn="ctr">
              <a:solidFill>
                <a:schemeClr val="accent5">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800" b="1" dirty="0">
                  <a:solidFill>
                    <a:schemeClr val="accent5">
                      <a:lumMod val="50000"/>
                    </a:schemeClr>
                  </a:solidFill>
                  <a:latin typeface="Arial" charset="0"/>
                  <a:ea typeface="ヒラギノ角ゴ Pro W3" pitchFamily="1" charset="-128"/>
                </a:rPr>
                <a:t>E</a:t>
              </a:r>
              <a:r>
                <a:rPr lang="en-US" sz="800" b="1" baseline="-25000" dirty="0">
                  <a:solidFill>
                    <a:schemeClr val="accent5">
                      <a:lumMod val="50000"/>
                    </a:schemeClr>
                  </a:solidFill>
                  <a:latin typeface="Arial" charset="0"/>
                  <a:ea typeface="ヒラギノ角ゴ Pro W3" pitchFamily="1" charset="-128"/>
                </a:rPr>
                <a:t>15</a:t>
              </a:r>
            </a:p>
          </p:txBody>
        </p:sp>
        <p:sp>
          <p:nvSpPr>
            <p:cNvPr id="23" name="Left-Right Arrow 22">
              <a:extLst>
                <a:ext uri="{FF2B5EF4-FFF2-40B4-BE49-F238E27FC236}">
                  <a16:creationId xmlns:a16="http://schemas.microsoft.com/office/drawing/2014/main" id="{65CDB2C9-083F-B541-9644-D0BB5EA73AAB}"/>
                </a:ext>
              </a:extLst>
            </p:cNvPr>
            <p:cNvSpPr/>
            <p:nvPr/>
          </p:nvSpPr>
          <p:spPr bwMode="auto">
            <a:xfrm>
              <a:off x="4743450" y="4579257"/>
              <a:ext cx="114300" cy="58057"/>
            </a:xfrm>
            <a:prstGeom prst="leftRightArrow">
              <a:avLst/>
            </a:prstGeom>
            <a:solidFill>
              <a:srgbClr val="00B0F0"/>
            </a:solidFill>
            <a:ln w="9525"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050" b="1" dirty="0">
                <a:solidFill>
                  <a:schemeClr val="accent5">
                    <a:lumMod val="50000"/>
                  </a:schemeClr>
                </a:solidFill>
                <a:latin typeface="Arial" charset="0"/>
                <a:ea typeface="ヒラギノ角ゴ Pro W3" pitchFamily="1" charset="-128"/>
              </a:endParaRPr>
            </a:p>
          </p:txBody>
        </p:sp>
        <p:sp>
          <p:nvSpPr>
            <p:cNvPr id="24" name="Left-Right Arrow 23">
              <a:extLst>
                <a:ext uri="{FF2B5EF4-FFF2-40B4-BE49-F238E27FC236}">
                  <a16:creationId xmlns:a16="http://schemas.microsoft.com/office/drawing/2014/main" id="{D3ECAF58-FCB4-AD4B-B42E-23DE15C73432}"/>
                </a:ext>
              </a:extLst>
            </p:cNvPr>
            <p:cNvSpPr/>
            <p:nvPr/>
          </p:nvSpPr>
          <p:spPr bwMode="auto">
            <a:xfrm>
              <a:off x="5200650" y="4579257"/>
              <a:ext cx="114300" cy="58057"/>
            </a:xfrm>
            <a:prstGeom prst="leftRightArrow">
              <a:avLst/>
            </a:prstGeom>
            <a:solidFill>
              <a:srgbClr val="00B0F0"/>
            </a:solidFill>
            <a:ln w="9525"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050" b="1" dirty="0">
                <a:solidFill>
                  <a:schemeClr val="accent5">
                    <a:lumMod val="50000"/>
                  </a:schemeClr>
                </a:solidFill>
                <a:latin typeface="Arial" charset="0"/>
                <a:ea typeface="ヒラギノ角ゴ Pro W3" pitchFamily="1" charset="-128"/>
              </a:endParaRPr>
            </a:p>
          </p:txBody>
        </p:sp>
        <p:sp>
          <p:nvSpPr>
            <p:cNvPr id="25" name="Left-Right Arrow 24">
              <a:extLst>
                <a:ext uri="{FF2B5EF4-FFF2-40B4-BE49-F238E27FC236}">
                  <a16:creationId xmlns:a16="http://schemas.microsoft.com/office/drawing/2014/main" id="{ED80BEFA-185F-5146-A6E4-B60D00B3B662}"/>
                </a:ext>
              </a:extLst>
            </p:cNvPr>
            <p:cNvSpPr/>
            <p:nvPr/>
          </p:nvSpPr>
          <p:spPr bwMode="auto">
            <a:xfrm>
              <a:off x="4286250" y="5504543"/>
              <a:ext cx="114300" cy="58057"/>
            </a:xfrm>
            <a:prstGeom prst="leftRightArrow">
              <a:avLst/>
            </a:prstGeom>
            <a:solidFill>
              <a:srgbClr val="00B0F0"/>
            </a:solidFill>
            <a:ln w="9525"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050" b="1" dirty="0">
                <a:solidFill>
                  <a:schemeClr val="accent5">
                    <a:lumMod val="50000"/>
                  </a:schemeClr>
                </a:solidFill>
                <a:latin typeface="Arial" charset="0"/>
                <a:ea typeface="ヒラギノ角ゴ Pro W3" pitchFamily="1" charset="-128"/>
              </a:endParaRPr>
            </a:p>
          </p:txBody>
        </p:sp>
        <p:sp>
          <p:nvSpPr>
            <p:cNvPr id="26" name="Left-Right Arrow 25">
              <a:extLst>
                <a:ext uri="{FF2B5EF4-FFF2-40B4-BE49-F238E27FC236}">
                  <a16:creationId xmlns:a16="http://schemas.microsoft.com/office/drawing/2014/main" id="{659107E7-3E4E-3147-913C-36A3A9779359}"/>
                </a:ext>
              </a:extLst>
            </p:cNvPr>
            <p:cNvSpPr/>
            <p:nvPr/>
          </p:nvSpPr>
          <p:spPr bwMode="auto">
            <a:xfrm>
              <a:off x="4743450" y="5508171"/>
              <a:ext cx="114300" cy="58057"/>
            </a:xfrm>
            <a:prstGeom prst="leftRightArrow">
              <a:avLst/>
            </a:prstGeom>
            <a:solidFill>
              <a:srgbClr val="00B0F0"/>
            </a:solidFill>
            <a:ln w="9525"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050" b="1" dirty="0">
                <a:solidFill>
                  <a:schemeClr val="accent5">
                    <a:lumMod val="50000"/>
                  </a:schemeClr>
                </a:solidFill>
                <a:latin typeface="Arial" charset="0"/>
                <a:ea typeface="ヒラギノ角ゴ Pro W3" pitchFamily="1" charset="-128"/>
              </a:endParaRPr>
            </a:p>
          </p:txBody>
        </p:sp>
        <p:sp>
          <p:nvSpPr>
            <p:cNvPr id="27" name="Left-Right Arrow 26">
              <a:extLst>
                <a:ext uri="{FF2B5EF4-FFF2-40B4-BE49-F238E27FC236}">
                  <a16:creationId xmlns:a16="http://schemas.microsoft.com/office/drawing/2014/main" id="{E2BC8EC7-0BDE-5244-98BA-4483567C9264}"/>
                </a:ext>
              </a:extLst>
            </p:cNvPr>
            <p:cNvSpPr/>
            <p:nvPr/>
          </p:nvSpPr>
          <p:spPr bwMode="auto">
            <a:xfrm>
              <a:off x="5200650" y="5508171"/>
              <a:ext cx="114300" cy="58057"/>
            </a:xfrm>
            <a:prstGeom prst="leftRightArrow">
              <a:avLst/>
            </a:prstGeom>
            <a:solidFill>
              <a:srgbClr val="00B0F0"/>
            </a:solidFill>
            <a:ln w="9525"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050" b="1" dirty="0">
                <a:solidFill>
                  <a:schemeClr val="accent5">
                    <a:lumMod val="50000"/>
                  </a:schemeClr>
                </a:solidFill>
                <a:latin typeface="Arial" charset="0"/>
                <a:ea typeface="ヒラギノ角ゴ Pro W3" pitchFamily="1" charset="-128"/>
              </a:endParaRPr>
            </a:p>
          </p:txBody>
        </p:sp>
        <p:sp>
          <p:nvSpPr>
            <p:cNvPr id="28" name="Left-Right Arrow 27">
              <a:extLst>
                <a:ext uri="{FF2B5EF4-FFF2-40B4-BE49-F238E27FC236}">
                  <a16:creationId xmlns:a16="http://schemas.microsoft.com/office/drawing/2014/main" id="{F27C9375-F1F1-4148-BCE5-0E003A2B728B}"/>
                </a:ext>
              </a:extLst>
            </p:cNvPr>
            <p:cNvSpPr/>
            <p:nvPr/>
          </p:nvSpPr>
          <p:spPr bwMode="auto">
            <a:xfrm>
              <a:off x="4286250" y="5972629"/>
              <a:ext cx="114300" cy="58057"/>
            </a:xfrm>
            <a:prstGeom prst="leftRightArrow">
              <a:avLst/>
            </a:prstGeom>
            <a:solidFill>
              <a:srgbClr val="00B0F0"/>
            </a:solidFill>
            <a:ln w="9525"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050" b="1" dirty="0">
                <a:solidFill>
                  <a:schemeClr val="accent5">
                    <a:lumMod val="50000"/>
                  </a:schemeClr>
                </a:solidFill>
                <a:latin typeface="Arial" charset="0"/>
                <a:ea typeface="ヒラギノ角ゴ Pro W3" pitchFamily="1" charset="-128"/>
              </a:endParaRPr>
            </a:p>
          </p:txBody>
        </p:sp>
        <p:sp>
          <p:nvSpPr>
            <p:cNvPr id="29" name="Left-Right Arrow 28">
              <a:extLst>
                <a:ext uri="{FF2B5EF4-FFF2-40B4-BE49-F238E27FC236}">
                  <a16:creationId xmlns:a16="http://schemas.microsoft.com/office/drawing/2014/main" id="{E38D2D6F-EADA-6C4F-8400-A747175405ED}"/>
                </a:ext>
              </a:extLst>
            </p:cNvPr>
            <p:cNvSpPr/>
            <p:nvPr/>
          </p:nvSpPr>
          <p:spPr bwMode="auto">
            <a:xfrm>
              <a:off x="4743450" y="5972629"/>
              <a:ext cx="114300" cy="58057"/>
            </a:xfrm>
            <a:prstGeom prst="leftRightArrow">
              <a:avLst/>
            </a:prstGeom>
            <a:solidFill>
              <a:srgbClr val="00B0F0"/>
            </a:solidFill>
            <a:ln w="9525"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050" b="1" dirty="0">
                <a:solidFill>
                  <a:schemeClr val="accent5">
                    <a:lumMod val="50000"/>
                  </a:schemeClr>
                </a:solidFill>
                <a:latin typeface="Arial" charset="0"/>
                <a:ea typeface="ヒラギノ角ゴ Pro W3" pitchFamily="1" charset="-128"/>
              </a:endParaRPr>
            </a:p>
          </p:txBody>
        </p:sp>
        <p:sp>
          <p:nvSpPr>
            <p:cNvPr id="30" name="Left-Right Arrow 29">
              <a:extLst>
                <a:ext uri="{FF2B5EF4-FFF2-40B4-BE49-F238E27FC236}">
                  <a16:creationId xmlns:a16="http://schemas.microsoft.com/office/drawing/2014/main" id="{20C9ACB4-8343-E346-9E5F-4B565996972E}"/>
                </a:ext>
              </a:extLst>
            </p:cNvPr>
            <p:cNvSpPr/>
            <p:nvPr/>
          </p:nvSpPr>
          <p:spPr bwMode="auto">
            <a:xfrm>
              <a:off x="5200650" y="5972629"/>
              <a:ext cx="114300" cy="58057"/>
            </a:xfrm>
            <a:prstGeom prst="leftRightArrow">
              <a:avLst/>
            </a:prstGeom>
            <a:solidFill>
              <a:srgbClr val="00B0F0"/>
            </a:solidFill>
            <a:ln w="9525"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050" b="1" dirty="0">
                <a:solidFill>
                  <a:schemeClr val="accent5">
                    <a:lumMod val="50000"/>
                  </a:schemeClr>
                </a:solidFill>
                <a:latin typeface="Arial" charset="0"/>
                <a:ea typeface="ヒラギノ角ゴ Pro W3" pitchFamily="1" charset="-128"/>
              </a:endParaRPr>
            </a:p>
          </p:txBody>
        </p:sp>
        <p:sp>
          <p:nvSpPr>
            <p:cNvPr id="31" name="Up-Down Arrow 30">
              <a:extLst>
                <a:ext uri="{FF2B5EF4-FFF2-40B4-BE49-F238E27FC236}">
                  <a16:creationId xmlns:a16="http://schemas.microsoft.com/office/drawing/2014/main" id="{2BD8A1A5-DB9E-BC4A-9ED4-991A09C2D4FA}"/>
                </a:ext>
              </a:extLst>
            </p:cNvPr>
            <p:cNvSpPr/>
            <p:nvPr/>
          </p:nvSpPr>
          <p:spPr bwMode="auto">
            <a:xfrm>
              <a:off x="4514850" y="4811486"/>
              <a:ext cx="57150" cy="116114"/>
            </a:xfrm>
            <a:prstGeom prst="upDownArrow">
              <a:avLst/>
            </a:prstGeom>
            <a:solidFill>
              <a:srgbClr val="00B0F0"/>
            </a:solidFill>
            <a:ln w="9525"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050" b="1" dirty="0">
                <a:solidFill>
                  <a:schemeClr val="accent5">
                    <a:lumMod val="50000"/>
                  </a:schemeClr>
                </a:solidFill>
                <a:latin typeface="Arial" charset="0"/>
                <a:ea typeface="ヒラギノ角ゴ Pro W3" pitchFamily="1" charset="-128"/>
              </a:endParaRPr>
            </a:p>
          </p:txBody>
        </p:sp>
        <p:sp>
          <p:nvSpPr>
            <p:cNvPr id="32" name="Up-Down Arrow 31">
              <a:extLst>
                <a:ext uri="{FF2B5EF4-FFF2-40B4-BE49-F238E27FC236}">
                  <a16:creationId xmlns:a16="http://schemas.microsoft.com/office/drawing/2014/main" id="{B43AC4D2-7629-6549-857A-FD4C74B53827}"/>
                </a:ext>
              </a:extLst>
            </p:cNvPr>
            <p:cNvSpPr/>
            <p:nvPr/>
          </p:nvSpPr>
          <p:spPr bwMode="auto">
            <a:xfrm>
              <a:off x="4972050" y="4811486"/>
              <a:ext cx="57150" cy="116114"/>
            </a:xfrm>
            <a:prstGeom prst="upDownArrow">
              <a:avLst/>
            </a:prstGeom>
            <a:solidFill>
              <a:srgbClr val="00B0F0"/>
            </a:solidFill>
            <a:ln w="9525"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050" b="1" dirty="0">
                <a:solidFill>
                  <a:schemeClr val="accent5">
                    <a:lumMod val="50000"/>
                  </a:schemeClr>
                </a:solidFill>
                <a:latin typeface="Arial" charset="0"/>
                <a:ea typeface="ヒラギノ角ゴ Pro W3" pitchFamily="1" charset="-128"/>
              </a:endParaRPr>
            </a:p>
          </p:txBody>
        </p:sp>
        <p:sp>
          <p:nvSpPr>
            <p:cNvPr id="33" name="Up-Down Arrow 32">
              <a:extLst>
                <a:ext uri="{FF2B5EF4-FFF2-40B4-BE49-F238E27FC236}">
                  <a16:creationId xmlns:a16="http://schemas.microsoft.com/office/drawing/2014/main" id="{DCD2A589-7FAD-104A-84A8-895B80097FF5}"/>
                </a:ext>
              </a:extLst>
            </p:cNvPr>
            <p:cNvSpPr/>
            <p:nvPr/>
          </p:nvSpPr>
          <p:spPr bwMode="auto">
            <a:xfrm>
              <a:off x="4057650" y="5275943"/>
              <a:ext cx="57150" cy="116114"/>
            </a:xfrm>
            <a:prstGeom prst="upDownArrow">
              <a:avLst/>
            </a:prstGeom>
            <a:solidFill>
              <a:srgbClr val="00B0F0"/>
            </a:solidFill>
            <a:ln w="9525"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050" b="1" dirty="0">
                <a:solidFill>
                  <a:schemeClr val="accent5">
                    <a:lumMod val="50000"/>
                  </a:schemeClr>
                </a:solidFill>
                <a:latin typeface="Arial" charset="0"/>
                <a:ea typeface="ヒラギノ角ゴ Pro W3" pitchFamily="1" charset="-128"/>
              </a:endParaRPr>
            </a:p>
          </p:txBody>
        </p:sp>
        <p:sp>
          <p:nvSpPr>
            <p:cNvPr id="34" name="Up-Down Arrow 33">
              <a:extLst>
                <a:ext uri="{FF2B5EF4-FFF2-40B4-BE49-F238E27FC236}">
                  <a16:creationId xmlns:a16="http://schemas.microsoft.com/office/drawing/2014/main" id="{BFA7F562-2C1E-7B49-94A4-B366EF1B6B16}"/>
                </a:ext>
              </a:extLst>
            </p:cNvPr>
            <p:cNvSpPr/>
            <p:nvPr/>
          </p:nvSpPr>
          <p:spPr bwMode="auto">
            <a:xfrm>
              <a:off x="4057650" y="5740400"/>
              <a:ext cx="57150" cy="116114"/>
            </a:xfrm>
            <a:prstGeom prst="upDownArrow">
              <a:avLst/>
            </a:prstGeom>
            <a:solidFill>
              <a:srgbClr val="00B0F0"/>
            </a:solidFill>
            <a:ln w="9525"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050" b="1" dirty="0">
                <a:solidFill>
                  <a:schemeClr val="accent5">
                    <a:lumMod val="50000"/>
                  </a:schemeClr>
                </a:solidFill>
                <a:latin typeface="Arial" charset="0"/>
                <a:ea typeface="ヒラギノ角ゴ Pro W3" pitchFamily="1" charset="-128"/>
              </a:endParaRPr>
            </a:p>
          </p:txBody>
        </p:sp>
        <p:sp>
          <p:nvSpPr>
            <p:cNvPr id="35" name="Up-Down Arrow 34">
              <a:extLst>
                <a:ext uri="{FF2B5EF4-FFF2-40B4-BE49-F238E27FC236}">
                  <a16:creationId xmlns:a16="http://schemas.microsoft.com/office/drawing/2014/main" id="{AB06CB52-A606-5B42-9992-124D80159EB8}"/>
                </a:ext>
              </a:extLst>
            </p:cNvPr>
            <p:cNvSpPr/>
            <p:nvPr/>
          </p:nvSpPr>
          <p:spPr bwMode="auto">
            <a:xfrm>
              <a:off x="4514850" y="5275943"/>
              <a:ext cx="57150" cy="116114"/>
            </a:xfrm>
            <a:prstGeom prst="upDownArrow">
              <a:avLst/>
            </a:prstGeom>
            <a:solidFill>
              <a:srgbClr val="00B0F0"/>
            </a:solidFill>
            <a:ln w="9525"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050" b="1" dirty="0">
                <a:solidFill>
                  <a:schemeClr val="accent5">
                    <a:lumMod val="50000"/>
                  </a:schemeClr>
                </a:solidFill>
                <a:latin typeface="Arial" charset="0"/>
                <a:ea typeface="ヒラギノ角ゴ Pro W3" pitchFamily="1" charset="-128"/>
              </a:endParaRPr>
            </a:p>
          </p:txBody>
        </p:sp>
        <p:sp>
          <p:nvSpPr>
            <p:cNvPr id="36" name="Up-Down Arrow 35">
              <a:extLst>
                <a:ext uri="{FF2B5EF4-FFF2-40B4-BE49-F238E27FC236}">
                  <a16:creationId xmlns:a16="http://schemas.microsoft.com/office/drawing/2014/main" id="{49F4667D-F6C3-F147-A809-042F3A9706A9}"/>
                </a:ext>
              </a:extLst>
            </p:cNvPr>
            <p:cNvSpPr/>
            <p:nvPr/>
          </p:nvSpPr>
          <p:spPr bwMode="auto">
            <a:xfrm>
              <a:off x="4514850" y="5740400"/>
              <a:ext cx="57150" cy="116114"/>
            </a:xfrm>
            <a:prstGeom prst="upDownArrow">
              <a:avLst/>
            </a:prstGeom>
            <a:solidFill>
              <a:srgbClr val="00B0F0"/>
            </a:solidFill>
            <a:ln w="9525"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050" b="1" dirty="0">
                <a:solidFill>
                  <a:schemeClr val="accent5">
                    <a:lumMod val="50000"/>
                  </a:schemeClr>
                </a:solidFill>
                <a:latin typeface="Arial" charset="0"/>
                <a:ea typeface="ヒラギノ角ゴ Pro W3" pitchFamily="1" charset="-128"/>
              </a:endParaRPr>
            </a:p>
          </p:txBody>
        </p:sp>
        <p:sp>
          <p:nvSpPr>
            <p:cNvPr id="37" name="Up-Down Arrow 36">
              <a:extLst>
                <a:ext uri="{FF2B5EF4-FFF2-40B4-BE49-F238E27FC236}">
                  <a16:creationId xmlns:a16="http://schemas.microsoft.com/office/drawing/2014/main" id="{336BF159-B728-A54F-9F98-13079A8BE11F}"/>
                </a:ext>
              </a:extLst>
            </p:cNvPr>
            <p:cNvSpPr/>
            <p:nvPr/>
          </p:nvSpPr>
          <p:spPr bwMode="auto">
            <a:xfrm>
              <a:off x="4972050" y="5275943"/>
              <a:ext cx="57150" cy="116114"/>
            </a:xfrm>
            <a:prstGeom prst="upDownArrow">
              <a:avLst/>
            </a:prstGeom>
            <a:solidFill>
              <a:srgbClr val="00B0F0"/>
            </a:solidFill>
            <a:ln w="9525"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050" b="1" dirty="0">
                <a:solidFill>
                  <a:schemeClr val="accent5">
                    <a:lumMod val="50000"/>
                  </a:schemeClr>
                </a:solidFill>
                <a:latin typeface="Arial" charset="0"/>
                <a:ea typeface="ヒラギノ角ゴ Pro W3" pitchFamily="1" charset="-128"/>
              </a:endParaRPr>
            </a:p>
          </p:txBody>
        </p:sp>
        <p:sp>
          <p:nvSpPr>
            <p:cNvPr id="38" name="Up-Down Arrow 37">
              <a:extLst>
                <a:ext uri="{FF2B5EF4-FFF2-40B4-BE49-F238E27FC236}">
                  <a16:creationId xmlns:a16="http://schemas.microsoft.com/office/drawing/2014/main" id="{C6E47A34-E36E-AB4D-B4AF-45FBE53B0202}"/>
                </a:ext>
              </a:extLst>
            </p:cNvPr>
            <p:cNvSpPr/>
            <p:nvPr/>
          </p:nvSpPr>
          <p:spPr bwMode="auto">
            <a:xfrm>
              <a:off x="4972050" y="5740400"/>
              <a:ext cx="57150" cy="116114"/>
            </a:xfrm>
            <a:prstGeom prst="upDownArrow">
              <a:avLst/>
            </a:prstGeom>
            <a:solidFill>
              <a:srgbClr val="00B0F0"/>
            </a:solidFill>
            <a:ln w="9525"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050" b="1" dirty="0">
                <a:solidFill>
                  <a:schemeClr val="accent5">
                    <a:lumMod val="50000"/>
                  </a:schemeClr>
                </a:solidFill>
                <a:latin typeface="Arial" charset="0"/>
                <a:ea typeface="ヒラギノ角ゴ Pro W3" pitchFamily="1" charset="-128"/>
              </a:endParaRPr>
            </a:p>
          </p:txBody>
        </p:sp>
        <p:sp>
          <p:nvSpPr>
            <p:cNvPr id="39" name="Up-Down Arrow 38">
              <a:extLst>
                <a:ext uri="{FF2B5EF4-FFF2-40B4-BE49-F238E27FC236}">
                  <a16:creationId xmlns:a16="http://schemas.microsoft.com/office/drawing/2014/main" id="{0242E4C9-A90F-EC43-ACF3-1C7443A00231}"/>
                </a:ext>
              </a:extLst>
            </p:cNvPr>
            <p:cNvSpPr/>
            <p:nvPr/>
          </p:nvSpPr>
          <p:spPr bwMode="auto">
            <a:xfrm>
              <a:off x="5429250" y="5275943"/>
              <a:ext cx="57150" cy="116114"/>
            </a:xfrm>
            <a:prstGeom prst="upDownArrow">
              <a:avLst/>
            </a:prstGeom>
            <a:solidFill>
              <a:srgbClr val="00B0F0"/>
            </a:solidFill>
            <a:ln w="9525"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050" b="1" dirty="0">
                <a:solidFill>
                  <a:schemeClr val="accent5">
                    <a:lumMod val="50000"/>
                  </a:schemeClr>
                </a:solidFill>
                <a:latin typeface="Arial" charset="0"/>
                <a:ea typeface="ヒラギノ角ゴ Pro W3" pitchFamily="1" charset="-128"/>
              </a:endParaRPr>
            </a:p>
          </p:txBody>
        </p:sp>
        <p:sp>
          <p:nvSpPr>
            <p:cNvPr id="40" name="Up-Down Arrow 39">
              <a:extLst>
                <a:ext uri="{FF2B5EF4-FFF2-40B4-BE49-F238E27FC236}">
                  <a16:creationId xmlns:a16="http://schemas.microsoft.com/office/drawing/2014/main" id="{A0027882-34F5-6040-89B7-9D187D8D9B75}"/>
                </a:ext>
              </a:extLst>
            </p:cNvPr>
            <p:cNvSpPr/>
            <p:nvPr/>
          </p:nvSpPr>
          <p:spPr bwMode="auto">
            <a:xfrm>
              <a:off x="5429250" y="5740400"/>
              <a:ext cx="57150" cy="116114"/>
            </a:xfrm>
            <a:prstGeom prst="upDownArrow">
              <a:avLst/>
            </a:prstGeom>
            <a:solidFill>
              <a:srgbClr val="00B0F0"/>
            </a:solidFill>
            <a:ln w="9525"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050" b="1" dirty="0">
                <a:solidFill>
                  <a:schemeClr val="accent5">
                    <a:lumMod val="50000"/>
                  </a:schemeClr>
                </a:solidFill>
                <a:latin typeface="Arial" charset="0"/>
                <a:ea typeface="ヒラギノ角ゴ Pro W3" pitchFamily="1" charset="-128"/>
              </a:endParaRPr>
            </a:p>
          </p:txBody>
        </p:sp>
        <p:sp>
          <p:nvSpPr>
            <p:cNvPr id="41" name="Left-Right Arrow 40">
              <a:extLst>
                <a:ext uri="{FF2B5EF4-FFF2-40B4-BE49-F238E27FC236}">
                  <a16:creationId xmlns:a16="http://schemas.microsoft.com/office/drawing/2014/main" id="{1CA38CE1-D8BF-634D-85A3-BEC2BBA98CDF}"/>
                </a:ext>
              </a:extLst>
            </p:cNvPr>
            <p:cNvSpPr/>
            <p:nvPr/>
          </p:nvSpPr>
          <p:spPr bwMode="auto">
            <a:xfrm>
              <a:off x="4276726" y="4572000"/>
              <a:ext cx="114300" cy="58057"/>
            </a:xfrm>
            <a:prstGeom prst="leftRightArrow">
              <a:avLst/>
            </a:prstGeom>
            <a:solidFill>
              <a:srgbClr val="00B0F0"/>
            </a:solidFill>
            <a:ln w="9525"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050" b="1" dirty="0">
                <a:solidFill>
                  <a:schemeClr val="accent5">
                    <a:lumMod val="50000"/>
                  </a:schemeClr>
                </a:solidFill>
                <a:latin typeface="Arial" charset="0"/>
                <a:ea typeface="ヒラギノ角ゴ Pro W3" pitchFamily="1" charset="-128"/>
              </a:endParaRPr>
            </a:p>
          </p:txBody>
        </p:sp>
        <p:sp>
          <p:nvSpPr>
            <p:cNvPr id="42" name="Left-Right Arrow 41">
              <a:extLst>
                <a:ext uri="{FF2B5EF4-FFF2-40B4-BE49-F238E27FC236}">
                  <a16:creationId xmlns:a16="http://schemas.microsoft.com/office/drawing/2014/main" id="{A8D81410-F443-5941-B95A-BAEB55B719AF}"/>
                </a:ext>
              </a:extLst>
            </p:cNvPr>
            <p:cNvSpPr/>
            <p:nvPr/>
          </p:nvSpPr>
          <p:spPr bwMode="auto">
            <a:xfrm>
              <a:off x="4281489" y="5047343"/>
              <a:ext cx="114300" cy="58057"/>
            </a:xfrm>
            <a:prstGeom prst="leftRightArrow">
              <a:avLst/>
            </a:prstGeom>
            <a:solidFill>
              <a:srgbClr val="00B0F0"/>
            </a:solidFill>
            <a:ln w="9525"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050" b="1" dirty="0">
                <a:solidFill>
                  <a:schemeClr val="accent5">
                    <a:lumMod val="50000"/>
                  </a:schemeClr>
                </a:solidFill>
                <a:latin typeface="Arial" charset="0"/>
                <a:ea typeface="ヒラギノ角ゴ Pro W3" pitchFamily="1" charset="-128"/>
              </a:endParaRPr>
            </a:p>
          </p:txBody>
        </p:sp>
        <p:sp>
          <p:nvSpPr>
            <p:cNvPr id="43" name="Left-Right Arrow 42">
              <a:extLst>
                <a:ext uri="{FF2B5EF4-FFF2-40B4-BE49-F238E27FC236}">
                  <a16:creationId xmlns:a16="http://schemas.microsoft.com/office/drawing/2014/main" id="{414052B5-57C4-414C-B6C5-288924E5C360}"/>
                </a:ext>
              </a:extLst>
            </p:cNvPr>
            <p:cNvSpPr/>
            <p:nvPr/>
          </p:nvSpPr>
          <p:spPr bwMode="auto">
            <a:xfrm>
              <a:off x="4733926" y="5047343"/>
              <a:ext cx="114300" cy="58057"/>
            </a:xfrm>
            <a:prstGeom prst="leftRightArrow">
              <a:avLst/>
            </a:prstGeom>
            <a:solidFill>
              <a:srgbClr val="00B0F0"/>
            </a:solidFill>
            <a:ln w="9525"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050" b="1" dirty="0">
                <a:solidFill>
                  <a:schemeClr val="accent5">
                    <a:lumMod val="50000"/>
                  </a:schemeClr>
                </a:solidFill>
                <a:latin typeface="Arial" charset="0"/>
                <a:ea typeface="ヒラギノ角ゴ Pro W3" pitchFamily="1" charset="-128"/>
              </a:endParaRPr>
            </a:p>
          </p:txBody>
        </p:sp>
        <p:sp>
          <p:nvSpPr>
            <p:cNvPr id="44" name="Left-Right Arrow 43">
              <a:extLst>
                <a:ext uri="{FF2B5EF4-FFF2-40B4-BE49-F238E27FC236}">
                  <a16:creationId xmlns:a16="http://schemas.microsoft.com/office/drawing/2014/main" id="{1E051B32-BA67-E041-B144-2D37BE8E1516}"/>
                </a:ext>
              </a:extLst>
            </p:cNvPr>
            <p:cNvSpPr/>
            <p:nvPr/>
          </p:nvSpPr>
          <p:spPr bwMode="auto">
            <a:xfrm>
              <a:off x="5195889" y="5047343"/>
              <a:ext cx="114300" cy="58057"/>
            </a:xfrm>
            <a:prstGeom prst="leftRightArrow">
              <a:avLst/>
            </a:prstGeom>
            <a:solidFill>
              <a:srgbClr val="00B0F0"/>
            </a:solidFill>
            <a:ln w="9525"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050" b="1" dirty="0">
                <a:solidFill>
                  <a:schemeClr val="accent5">
                    <a:lumMod val="50000"/>
                  </a:schemeClr>
                </a:solidFill>
                <a:latin typeface="Arial" charset="0"/>
                <a:ea typeface="ヒラギノ角ゴ Pro W3" pitchFamily="1" charset="-128"/>
              </a:endParaRPr>
            </a:p>
          </p:txBody>
        </p:sp>
        <p:sp>
          <p:nvSpPr>
            <p:cNvPr id="45" name="Up-Down Arrow 44">
              <a:extLst>
                <a:ext uri="{FF2B5EF4-FFF2-40B4-BE49-F238E27FC236}">
                  <a16:creationId xmlns:a16="http://schemas.microsoft.com/office/drawing/2014/main" id="{9047CC1E-34AB-7D44-98AE-2D336FC9D9CB}"/>
                </a:ext>
              </a:extLst>
            </p:cNvPr>
            <p:cNvSpPr/>
            <p:nvPr/>
          </p:nvSpPr>
          <p:spPr bwMode="auto">
            <a:xfrm>
              <a:off x="4038600" y="4804229"/>
              <a:ext cx="57150" cy="116114"/>
            </a:xfrm>
            <a:prstGeom prst="upDownArrow">
              <a:avLst/>
            </a:prstGeom>
            <a:solidFill>
              <a:srgbClr val="00B0F0"/>
            </a:solidFill>
            <a:ln w="9525"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050" b="1" dirty="0">
                <a:solidFill>
                  <a:schemeClr val="accent5">
                    <a:lumMod val="50000"/>
                  </a:schemeClr>
                </a:solidFill>
                <a:latin typeface="Arial" charset="0"/>
                <a:ea typeface="ヒラギノ角ゴ Pro W3" pitchFamily="1" charset="-128"/>
              </a:endParaRPr>
            </a:p>
          </p:txBody>
        </p:sp>
        <p:sp>
          <p:nvSpPr>
            <p:cNvPr id="46" name="Up-Down Arrow 45">
              <a:extLst>
                <a:ext uri="{FF2B5EF4-FFF2-40B4-BE49-F238E27FC236}">
                  <a16:creationId xmlns:a16="http://schemas.microsoft.com/office/drawing/2014/main" id="{35C3DDBE-1816-1D47-BF82-B75EDB2BD52D}"/>
                </a:ext>
              </a:extLst>
            </p:cNvPr>
            <p:cNvSpPr/>
            <p:nvPr/>
          </p:nvSpPr>
          <p:spPr bwMode="auto">
            <a:xfrm>
              <a:off x="5429250" y="4804229"/>
              <a:ext cx="57150" cy="116114"/>
            </a:xfrm>
            <a:prstGeom prst="upDownArrow">
              <a:avLst/>
            </a:prstGeom>
            <a:solidFill>
              <a:srgbClr val="00B0F0"/>
            </a:solidFill>
            <a:ln w="9525" cap="flat" cmpd="sng" algn="ctr">
              <a:solidFill>
                <a:srgbClr val="00206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050" b="1" dirty="0">
                <a:solidFill>
                  <a:schemeClr val="accent5">
                    <a:lumMod val="50000"/>
                  </a:schemeClr>
                </a:solidFill>
                <a:latin typeface="Arial" charset="0"/>
                <a:ea typeface="ヒラギノ角ゴ Pro W3" pitchFamily="1" charset="-128"/>
              </a:endParaRPr>
            </a:p>
          </p:txBody>
        </p:sp>
      </p:grpSp>
      <p:sp>
        <p:nvSpPr>
          <p:cNvPr id="48" name="Rectangle 47">
            <a:extLst>
              <a:ext uri="{FF2B5EF4-FFF2-40B4-BE49-F238E27FC236}">
                <a16:creationId xmlns:a16="http://schemas.microsoft.com/office/drawing/2014/main" id="{EA51A3C6-82FB-2C4F-9C20-ABE190BDDEF4}"/>
              </a:ext>
            </a:extLst>
          </p:cNvPr>
          <p:cNvSpPr/>
          <p:nvPr/>
        </p:nvSpPr>
        <p:spPr>
          <a:xfrm>
            <a:off x="5756910" y="1807210"/>
            <a:ext cx="1905000" cy="2258003"/>
          </a:xfrm>
          <a:prstGeom prst="rect">
            <a:avLst/>
          </a:prstGeom>
          <a:noFill/>
          <a:ln w="28575">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72AF4751-3E74-3248-8112-C6AC47D7C3BC}"/>
              </a:ext>
            </a:extLst>
          </p:cNvPr>
          <p:cNvSpPr txBox="1"/>
          <p:nvPr/>
        </p:nvSpPr>
        <p:spPr>
          <a:xfrm>
            <a:off x="5870525" y="1828800"/>
            <a:ext cx="1646605" cy="369332"/>
          </a:xfrm>
          <a:prstGeom prst="rect">
            <a:avLst/>
          </a:prstGeom>
          <a:noFill/>
        </p:spPr>
        <p:txBody>
          <a:bodyPr wrap="square" rtlCol="0">
            <a:spAutoFit/>
          </a:bodyPr>
          <a:lstStyle/>
          <a:p>
            <a:r>
              <a:rPr lang="en-US" b="1" dirty="0">
                <a:solidFill>
                  <a:schemeClr val="accent5">
                    <a:lumMod val="50000"/>
                  </a:schemeClr>
                </a:solidFill>
              </a:rPr>
              <a:t>co-processor</a:t>
            </a:r>
          </a:p>
        </p:txBody>
      </p:sp>
      <p:sp>
        <p:nvSpPr>
          <p:cNvPr id="53" name="Rounded Rectangular Callout 52">
            <a:extLst>
              <a:ext uri="{FF2B5EF4-FFF2-40B4-BE49-F238E27FC236}">
                <a16:creationId xmlns:a16="http://schemas.microsoft.com/office/drawing/2014/main" id="{08944B45-6246-A14E-9055-912FA12686ED}"/>
              </a:ext>
            </a:extLst>
          </p:cNvPr>
          <p:cNvSpPr/>
          <p:nvPr/>
        </p:nvSpPr>
        <p:spPr>
          <a:xfrm>
            <a:off x="1866900" y="1981200"/>
            <a:ext cx="1371600" cy="612648"/>
          </a:xfrm>
          <a:prstGeom prst="wedgeRoundRectCallout">
            <a:avLst>
              <a:gd name="adj1" fmla="val -14583"/>
              <a:gd name="adj2" fmla="val -135261"/>
              <a:gd name="adj3" fmla="val 16667"/>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Program thread</a:t>
            </a:r>
          </a:p>
        </p:txBody>
      </p:sp>
      <p:grpSp>
        <p:nvGrpSpPr>
          <p:cNvPr id="50" name="Group 49">
            <a:extLst>
              <a:ext uri="{FF2B5EF4-FFF2-40B4-BE49-F238E27FC236}">
                <a16:creationId xmlns:a16="http://schemas.microsoft.com/office/drawing/2014/main" id="{78A3FEA4-6C25-7E43-AC01-311E3E122EF8}"/>
              </a:ext>
            </a:extLst>
          </p:cNvPr>
          <p:cNvGrpSpPr/>
          <p:nvPr/>
        </p:nvGrpSpPr>
        <p:grpSpPr>
          <a:xfrm>
            <a:off x="1866900" y="1447800"/>
            <a:ext cx="2895600" cy="0"/>
            <a:chOff x="381000" y="1447800"/>
            <a:chExt cx="2895600" cy="0"/>
          </a:xfrm>
        </p:grpSpPr>
        <p:cxnSp>
          <p:nvCxnSpPr>
            <p:cNvPr id="51" name="Straight Connector 50">
              <a:extLst>
                <a:ext uri="{FF2B5EF4-FFF2-40B4-BE49-F238E27FC236}">
                  <a16:creationId xmlns:a16="http://schemas.microsoft.com/office/drawing/2014/main" id="{473A319C-B29F-254F-BC35-4873F68F514D}"/>
                </a:ext>
              </a:extLst>
            </p:cNvPr>
            <p:cNvCxnSpPr/>
            <p:nvPr/>
          </p:nvCxnSpPr>
          <p:spPr>
            <a:xfrm>
              <a:off x="381000" y="1447800"/>
              <a:ext cx="2895600"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356BC52-0130-C843-8954-D07901D2CF52}"/>
                </a:ext>
              </a:extLst>
            </p:cNvPr>
            <p:cNvCxnSpPr/>
            <p:nvPr/>
          </p:nvCxnSpPr>
          <p:spPr>
            <a:xfrm>
              <a:off x="1295400" y="1447800"/>
              <a:ext cx="990600"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54" name="Rounded Rectangular Callout 53">
            <a:extLst>
              <a:ext uri="{FF2B5EF4-FFF2-40B4-BE49-F238E27FC236}">
                <a16:creationId xmlns:a16="http://schemas.microsoft.com/office/drawing/2014/main" id="{7DEAFFEC-C91D-8443-8467-C28126246309}"/>
              </a:ext>
            </a:extLst>
          </p:cNvPr>
          <p:cNvSpPr/>
          <p:nvPr/>
        </p:nvSpPr>
        <p:spPr>
          <a:xfrm>
            <a:off x="3924300" y="1981200"/>
            <a:ext cx="1371600" cy="612648"/>
          </a:xfrm>
          <a:prstGeom prst="wedgeRoundRectCallout">
            <a:avLst>
              <a:gd name="adj1" fmla="val -83750"/>
              <a:gd name="adj2" fmla="val -135261"/>
              <a:gd name="adj3" fmla="val 16667"/>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Kernel to accelerate</a:t>
            </a:r>
          </a:p>
        </p:txBody>
      </p:sp>
      <p:grpSp>
        <p:nvGrpSpPr>
          <p:cNvPr id="55" name="Group 54">
            <a:extLst>
              <a:ext uri="{FF2B5EF4-FFF2-40B4-BE49-F238E27FC236}">
                <a16:creationId xmlns:a16="http://schemas.microsoft.com/office/drawing/2014/main" id="{6F37EEFD-E87F-9B4D-91E9-DCBC97B7D8E3}"/>
              </a:ext>
            </a:extLst>
          </p:cNvPr>
          <p:cNvGrpSpPr/>
          <p:nvPr/>
        </p:nvGrpSpPr>
        <p:grpSpPr>
          <a:xfrm>
            <a:off x="2400300" y="2133600"/>
            <a:ext cx="1828800" cy="1828800"/>
            <a:chOff x="1447800" y="3048000"/>
            <a:chExt cx="1828800" cy="1828800"/>
          </a:xfrm>
        </p:grpSpPr>
        <p:sp>
          <p:nvSpPr>
            <p:cNvPr id="56" name="Rectangle 55">
              <a:extLst>
                <a:ext uri="{FF2B5EF4-FFF2-40B4-BE49-F238E27FC236}">
                  <a16:creationId xmlns:a16="http://schemas.microsoft.com/office/drawing/2014/main" id="{BDFA111A-858F-0046-AEA5-8212CF0F36D9}"/>
                </a:ext>
              </a:extLst>
            </p:cNvPr>
            <p:cNvSpPr/>
            <p:nvPr/>
          </p:nvSpPr>
          <p:spPr>
            <a:xfrm>
              <a:off x="1447800" y="3048000"/>
              <a:ext cx="1828800" cy="1828800"/>
            </a:xfrm>
            <a:prstGeom prst="rect">
              <a:avLst/>
            </a:prstGeom>
            <a:solidFill>
              <a:srgbClr val="F1E6E3">
                <a:alpha val="34118"/>
              </a:srgb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algn="ctr"/>
              <a:endParaRPr lang="en-US" sz="1400" dirty="0">
                <a:solidFill>
                  <a:schemeClr val="tx1"/>
                </a:solidFill>
              </a:endParaRPr>
            </a:p>
          </p:txBody>
        </p:sp>
        <p:sp>
          <p:nvSpPr>
            <p:cNvPr id="57" name="Oval 56">
              <a:extLst>
                <a:ext uri="{FF2B5EF4-FFF2-40B4-BE49-F238E27FC236}">
                  <a16:creationId xmlns:a16="http://schemas.microsoft.com/office/drawing/2014/main" id="{E262D16A-790A-444D-AA60-E922F7C3B0B4}"/>
                </a:ext>
              </a:extLst>
            </p:cNvPr>
            <p:cNvSpPr/>
            <p:nvPr/>
          </p:nvSpPr>
          <p:spPr>
            <a:xfrm>
              <a:off x="1964266" y="3581400"/>
              <a:ext cx="304800" cy="304800"/>
            </a:xfrm>
            <a:prstGeom prst="ellipse">
              <a:avLst/>
            </a:prstGeom>
            <a:ln>
              <a:solidFill>
                <a:schemeClr val="accent5">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47A8DF6-2300-E74C-B5C1-DC64F94E1687}"/>
                </a:ext>
              </a:extLst>
            </p:cNvPr>
            <p:cNvSpPr/>
            <p:nvPr/>
          </p:nvSpPr>
          <p:spPr>
            <a:xfrm>
              <a:off x="1955799" y="4021666"/>
              <a:ext cx="304800" cy="304800"/>
            </a:xfrm>
            <a:prstGeom prst="ellipse">
              <a:avLst/>
            </a:prstGeom>
            <a:ln>
              <a:solidFill>
                <a:schemeClr val="accent5">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37000747-C531-AD4B-B900-9F35AE47A624}"/>
                </a:ext>
              </a:extLst>
            </p:cNvPr>
            <p:cNvSpPr/>
            <p:nvPr/>
          </p:nvSpPr>
          <p:spPr>
            <a:xfrm>
              <a:off x="2421469" y="4021666"/>
              <a:ext cx="304800" cy="304800"/>
            </a:xfrm>
            <a:prstGeom prst="ellipse">
              <a:avLst/>
            </a:prstGeom>
            <a:ln>
              <a:solidFill>
                <a:schemeClr val="accent5">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8019E4F-1A82-C84C-A567-FC1D3D113F36}"/>
                </a:ext>
              </a:extLst>
            </p:cNvPr>
            <p:cNvSpPr/>
            <p:nvPr/>
          </p:nvSpPr>
          <p:spPr>
            <a:xfrm>
              <a:off x="2878666" y="3124200"/>
              <a:ext cx="304800" cy="304800"/>
            </a:xfrm>
            <a:prstGeom prst="ellipse">
              <a:avLst/>
            </a:prstGeom>
            <a:ln>
              <a:solidFill>
                <a:schemeClr val="accent5">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08AF32D-FE40-2945-9C93-5525C147AE92}"/>
                </a:ext>
              </a:extLst>
            </p:cNvPr>
            <p:cNvSpPr/>
            <p:nvPr/>
          </p:nvSpPr>
          <p:spPr>
            <a:xfrm>
              <a:off x="2870199" y="3581400"/>
              <a:ext cx="304800" cy="304800"/>
            </a:xfrm>
            <a:prstGeom prst="ellipse">
              <a:avLst/>
            </a:prstGeom>
            <a:ln>
              <a:solidFill>
                <a:schemeClr val="accent5">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7E97E76E-0015-9C49-A4F1-7BAA25BFD252}"/>
                </a:ext>
              </a:extLst>
            </p:cNvPr>
            <p:cNvSpPr/>
            <p:nvPr/>
          </p:nvSpPr>
          <p:spPr>
            <a:xfrm>
              <a:off x="1507066" y="3589867"/>
              <a:ext cx="304800" cy="304800"/>
            </a:xfrm>
            <a:prstGeom prst="ellipse">
              <a:avLst/>
            </a:prstGeom>
            <a:ln>
              <a:solidFill>
                <a:schemeClr val="accent5">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A1D26B1-F7D2-2C46-A3C9-3A87CFD8B3D9}"/>
                </a:ext>
              </a:extLst>
            </p:cNvPr>
            <p:cNvSpPr/>
            <p:nvPr/>
          </p:nvSpPr>
          <p:spPr>
            <a:xfrm>
              <a:off x="1498599" y="4021666"/>
              <a:ext cx="304800" cy="304800"/>
            </a:xfrm>
            <a:prstGeom prst="ellipse">
              <a:avLst/>
            </a:prstGeom>
            <a:ln>
              <a:solidFill>
                <a:schemeClr val="accent5">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C3443C50-6243-3842-BC64-6A22AEBAB5B6}"/>
                </a:ext>
              </a:extLst>
            </p:cNvPr>
            <p:cNvSpPr/>
            <p:nvPr/>
          </p:nvSpPr>
          <p:spPr>
            <a:xfrm>
              <a:off x="2870202" y="4030133"/>
              <a:ext cx="304800" cy="304800"/>
            </a:xfrm>
            <a:prstGeom prst="ellipse">
              <a:avLst/>
            </a:prstGeom>
            <a:ln>
              <a:solidFill>
                <a:schemeClr val="accent5">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BC4CEB8-76FC-6441-9CF1-F8E08E52BF84}"/>
                </a:ext>
              </a:extLst>
            </p:cNvPr>
            <p:cNvSpPr/>
            <p:nvPr/>
          </p:nvSpPr>
          <p:spPr>
            <a:xfrm>
              <a:off x="2861735" y="4487333"/>
              <a:ext cx="304800" cy="304800"/>
            </a:xfrm>
            <a:prstGeom prst="ellipse">
              <a:avLst/>
            </a:prstGeom>
            <a:ln>
              <a:solidFill>
                <a:schemeClr val="accent5">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cxnSp>
        <p:nvCxnSpPr>
          <p:cNvPr id="66" name="Straight Connector 65">
            <a:extLst>
              <a:ext uri="{FF2B5EF4-FFF2-40B4-BE49-F238E27FC236}">
                <a16:creationId xmlns:a16="http://schemas.microsoft.com/office/drawing/2014/main" id="{8D7C4515-57C0-FC40-B84F-9912A77A36F8}"/>
              </a:ext>
            </a:extLst>
          </p:cNvPr>
          <p:cNvCxnSpPr>
            <a:cxnSpLocks/>
          </p:cNvCxnSpPr>
          <p:nvPr/>
        </p:nvCxnSpPr>
        <p:spPr>
          <a:xfrm rot="5400000">
            <a:off x="2286000" y="1638300"/>
            <a:ext cx="609600" cy="381000"/>
          </a:xfrm>
          <a:prstGeom prst="line">
            <a:avLst/>
          </a:prstGeom>
          <a:ln w="19050">
            <a:solidFill>
              <a:schemeClr val="accent5">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4B47289-0E77-104E-A299-BE28D3478817}"/>
              </a:ext>
            </a:extLst>
          </p:cNvPr>
          <p:cNvCxnSpPr>
            <a:cxnSpLocks/>
          </p:cNvCxnSpPr>
          <p:nvPr/>
        </p:nvCxnSpPr>
        <p:spPr>
          <a:xfrm rot="16200000" flipH="1">
            <a:off x="3695700" y="1600200"/>
            <a:ext cx="609600" cy="457200"/>
          </a:xfrm>
          <a:prstGeom prst="line">
            <a:avLst/>
          </a:prstGeom>
          <a:ln w="19050">
            <a:solidFill>
              <a:schemeClr val="accent5">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47A38D2A-23AF-7D4C-B72E-DEF95B81D46C}"/>
              </a:ext>
            </a:extLst>
          </p:cNvPr>
          <p:cNvGrpSpPr/>
          <p:nvPr/>
        </p:nvGrpSpPr>
        <p:grpSpPr>
          <a:xfrm>
            <a:off x="1856357" y="1433623"/>
            <a:ext cx="2895600" cy="7088"/>
            <a:chOff x="217081" y="2576623"/>
            <a:chExt cx="2895600" cy="7088"/>
          </a:xfrm>
        </p:grpSpPr>
        <p:cxnSp>
          <p:nvCxnSpPr>
            <p:cNvPr id="69" name="Straight Connector 68">
              <a:extLst>
                <a:ext uri="{FF2B5EF4-FFF2-40B4-BE49-F238E27FC236}">
                  <a16:creationId xmlns:a16="http://schemas.microsoft.com/office/drawing/2014/main" id="{E2FA5BD8-5B69-974F-8495-760DEA2DAA44}"/>
                </a:ext>
              </a:extLst>
            </p:cNvPr>
            <p:cNvCxnSpPr/>
            <p:nvPr/>
          </p:nvCxnSpPr>
          <p:spPr>
            <a:xfrm>
              <a:off x="217081" y="2583711"/>
              <a:ext cx="2895600"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5C52C94-A652-D24F-B19D-AB9B333B1525}"/>
                </a:ext>
              </a:extLst>
            </p:cNvPr>
            <p:cNvCxnSpPr/>
            <p:nvPr/>
          </p:nvCxnSpPr>
          <p:spPr>
            <a:xfrm>
              <a:off x="1142024" y="2576623"/>
              <a:ext cx="990600"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71" name="Curved Right Arrow 70">
            <a:extLst>
              <a:ext uri="{FF2B5EF4-FFF2-40B4-BE49-F238E27FC236}">
                <a16:creationId xmlns:a16="http://schemas.microsoft.com/office/drawing/2014/main" id="{FB8F70C3-47AA-EB40-BD78-569E95F006F3}"/>
              </a:ext>
            </a:extLst>
          </p:cNvPr>
          <p:cNvSpPr/>
          <p:nvPr/>
        </p:nvSpPr>
        <p:spPr>
          <a:xfrm rot="465816">
            <a:off x="5304751" y="1554092"/>
            <a:ext cx="533400" cy="1295400"/>
          </a:xfrm>
          <a:prstGeom prst="curvedRightArrow">
            <a:avLst>
              <a:gd name="adj1" fmla="val 25000"/>
              <a:gd name="adj2" fmla="val 50000"/>
              <a:gd name="adj3" fmla="val 29286"/>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Curved Right Arrow 71">
            <a:extLst>
              <a:ext uri="{FF2B5EF4-FFF2-40B4-BE49-F238E27FC236}">
                <a16:creationId xmlns:a16="http://schemas.microsoft.com/office/drawing/2014/main" id="{C81283C5-1D26-FB45-A050-0858CDBE3A82}"/>
              </a:ext>
            </a:extLst>
          </p:cNvPr>
          <p:cNvSpPr/>
          <p:nvPr/>
        </p:nvSpPr>
        <p:spPr>
          <a:xfrm rot="10431901">
            <a:off x="7573393" y="1472594"/>
            <a:ext cx="533400" cy="1295400"/>
          </a:xfrm>
          <a:prstGeom prst="curvedRightArrow">
            <a:avLst>
              <a:gd name="adj1" fmla="val 25000"/>
              <a:gd name="adj2" fmla="val 50000"/>
              <a:gd name="adj3" fmla="val 29286"/>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5334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hidden"/>
                                      </p:to>
                                    </p:set>
                                  </p:childTnLst>
                                </p:cTn>
                              </p:par>
                              <p:par>
                                <p:cTn id="11" presetID="63" presetClass="path" presetSubtype="0" accel="50000" decel="50000" fill="hold" nodeType="withEffect">
                                  <p:stCondLst>
                                    <p:cond delay="0"/>
                                  </p:stCondLst>
                                  <p:childTnLst>
                                    <p:animMotion origin="layout" path="M 5E-6 -1.11111E-6 L 0.18881 0.00162 " pathEditMode="relative" rAng="0" ptsTypes="AA">
                                      <p:cBhvr>
                                        <p:cTn id="12" dur="500" fill="hold"/>
                                        <p:tgtEl>
                                          <p:spTgt spid="50"/>
                                        </p:tgtEl>
                                        <p:attrNameLst>
                                          <p:attrName>ppt_x</p:attrName>
                                          <p:attrName>ppt_y</p:attrName>
                                        </p:attrNameLst>
                                      </p:cBhvr>
                                      <p:rCtr x="9063" y="69"/>
                                    </p:animMotion>
                                  </p:childTnLst>
                                </p:cTn>
                              </p:par>
                            </p:childTnLst>
                          </p:cTn>
                        </p:par>
                        <p:par>
                          <p:cTn id="13" fill="hold">
                            <p:stCondLst>
                              <p:cond delay="500"/>
                            </p:stCondLst>
                            <p:childTnLst>
                              <p:par>
                                <p:cTn id="14" presetID="0" presetClass="path" presetSubtype="0" accel="50000" decel="50000" fill="hold" nodeType="afterEffect">
                                  <p:stCondLst>
                                    <p:cond delay="0"/>
                                  </p:stCondLst>
                                  <p:childTnLst>
                                    <p:animMotion origin="layout" path="M 0.18881 0.00162 L 0.39011 -1.11111E-6 " pathEditMode="relative" rAng="0" ptsTypes="AA">
                                      <p:cBhvr>
                                        <p:cTn id="15" dur="3000" fill="hold"/>
                                        <p:tgtEl>
                                          <p:spTgt spid="50"/>
                                        </p:tgtEl>
                                        <p:attrNameLst>
                                          <p:attrName>ppt_x</p:attrName>
                                          <p:attrName>ppt_y</p:attrName>
                                        </p:attrNameLst>
                                      </p:cBhvr>
                                      <p:rCtr x="10065" y="-93"/>
                                    </p:animMotion>
                                  </p:childTnLst>
                                </p:cTn>
                              </p:par>
                            </p:childTnLst>
                          </p:cTn>
                        </p:par>
                        <p:par>
                          <p:cTn id="16" fill="hold">
                            <p:stCondLst>
                              <p:cond delay="3500"/>
                            </p:stCondLst>
                            <p:childTnLst>
                              <p:par>
                                <p:cTn id="17" presetID="0" presetClass="path" presetSubtype="0" accel="50000" decel="50000" fill="hold" nodeType="afterEffect">
                                  <p:stCondLst>
                                    <p:cond delay="0"/>
                                  </p:stCondLst>
                                  <p:childTnLst>
                                    <p:animMotion origin="layout" path="M 0.39011 -1.11111E-6 L 0.59493 -1.11111E-6 " pathEditMode="relative" rAng="0" ptsTypes="AA">
                                      <p:cBhvr>
                                        <p:cTn id="18" dur="500" fill="hold"/>
                                        <p:tgtEl>
                                          <p:spTgt spid="50"/>
                                        </p:tgtEl>
                                        <p:attrNameLst>
                                          <p:attrName>ppt_x</p:attrName>
                                          <p:attrName>ppt_y</p:attrName>
                                        </p:attrNameLst>
                                      </p:cBhvr>
                                      <p:rCtr x="10286"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par>
                          <p:cTn id="23" fill="hold">
                            <p:stCondLst>
                              <p:cond delay="0"/>
                            </p:stCondLst>
                            <p:childTnLst>
                              <p:par>
                                <p:cTn id="24" presetID="1" presetClass="exit" presetSubtype="0" fill="hold" nodeType="afterEffect">
                                  <p:stCondLst>
                                    <p:cond delay="0"/>
                                  </p:stCondLst>
                                  <p:childTnLst>
                                    <p:set>
                                      <p:cBhvr>
                                        <p:cTn id="25" dur="1" fill="hold">
                                          <p:stCondLst>
                                            <p:cond delay="0"/>
                                          </p:stCondLst>
                                        </p:cTn>
                                        <p:tgtEl>
                                          <p:spTgt spid="50"/>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xEl>
                                              <p:pRg st="1" end="1"/>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63" presetClass="path" presetSubtype="0" accel="50000" decel="50000" fill="hold" nodeType="clickEffect">
                                  <p:stCondLst>
                                    <p:cond delay="0"/>
                                  </p:stCondLst>
                                  <p:childTnLst>
                                    <p:animMotion origin="layout" path="M 5E-6 -4.44444E-6 L 0.2823 -0.00069 " pathEditMode="relative" rAng="0" ptsTypes="AA">
                                      <p:cBhvr>
                                        <p:cTn id="46" dur="2000" fill="hold"/>
                                        <p:tgtEl>
                                          <p:spTgt spid="55"/>
                                        </p:tgtEl>
                                        <p:attrNameLst>
                                          <p:attrName>ppt_x</p:attrName>
                                          <p:attrName>ppt_y</p:attrName>
                                        </p:attrNameLst>
                                      </p:cBhvr>
                                      <p:rCtr x="14115" y="-46"/>
                                    </p:animMotion>
                                  </p:childTnLst>
                                </p:cTn>
                              </p:par>
                              <p:par>
                                <p:cTn id="47" presetID="1" presetClass="exit" presetSubtype="0" fill="hold" nodeType="withEffect">
                                  <p:stCondLst>
                                    <p:cond delay="0"/>
                                  </p:stCondLst>
                                  <p:childTnLst>
                                    <p:set>
                                      <p:cBhvr>
                                        <p:cTn id="48" dur="1" fill="hold">
                                          <p:stCondLst>
                                            <p:cond delay="0"/>
                                          </p:stCondLst>
                                        </p:cTn>
                                        <p:tgtEl>
                                          <p:spTgt spid="67"/>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6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3" end="3"/>
                                            </p:txEl>
                                          </p:spTgt>
                                        </p:tgtEl>
                                        <p:attrNameLst>
                                          <p:attrName>style.visibility</p:attrName>
                                        </p:attrNameLst>
                                      </p:cBhvr>
                                      <p:to>
                                        <p:strVal val="visible"/>
                                      </p:to>
                                    </p:set>
                                  </p:childTnLst>
                                </p:cTn>
                              </p:par>
                              <p:par>
                                <p:cTn id="59" presetID="63" presetClass="path" presetSubtype="0" accel="50000" decel="50000" fill="hold" nodeType="withEffect">
                                  <p:stCondLst>
                                    <p:cond delay="0"/>
                                  </p:stCondLst>
                                  <p:childTnLst>
                                    <p:animMotion origin="layout" path="M -3.54167E-6 -7.40741E-7 L 0.18881 0.00162 " pathEditMode="relative" rAng="0" ptsTypes="AA">
                                      <p:cBhvr>
                                        <p:cTn id="60" dur="500" fill="hold"/>
                                        <p:tgtEl>
                                          <p:spTgt spid="68"/>
                                        </p:tgtEl>
                                        <p:attrNameLst>
                                          <p:attrName>ppt_x</p:attrName>
                                          <p:attrName>ppt_y</p:attrName>
                                        </p:attrNameLst>
                                      </p:cBhvr>
                                      <p:rCtr x="9440" y="69"/>
                                    </p:animMotion>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71"/>
                                        </p:tgtEl>
                                        <p:attrNameLst>
                                          <p:attrName>style.visibility</p:attrName>
                                        </p:attrNameLst>
                                      </p:cBhvr>
                                      <p:to>
                                        <p:strVal val="visible"/>
                                      </p:to>
                                    </p:set>
                                  </p:childTnLst>
                                </p:cTn>
                              </p:par>
                              <p:par>
                                <p:cTn id="64" presetID="0" presetClass="path" presetSubtype="0" accel="50000" decel="50000" fill="hold" nodeType="withEffect">
                                  <p:stCondLst>
                                    <p:cond delay="0"/>
                                  </p:stCondLst>
                                  <p:childTnLst>
                                    <p:animMotion origin="layout" path="M 0.18881 0.00162 L 0.38594 -7.40741E-7 " pathEditMode="relative" rAng="0" ptsTypes="AA">
                                      <p:cBhvr>
                                        <p:cTn id="65" dur="1000" fill="hold"/>
                                        <p:tgtEl>
                                          <p:spTgt spid="68"/>
                                        </p:tgtEl>
                                        <p:attrNameLst>
                                          <p:attrName>ppt_x</p:attrName>
                                          <p:attrName>ppt_y</p:attrName>
                                        </p:attrNameLst>
                                      </p:cBhvr>
                                      <p:rCtr x="9857" y="-93"/>
                                    </p:animMotion>
                                  </p:childTnLst>
                                </p:cTn>
                              </p:par>
                            </p:childTnLst>
                          </p:cTn>
                        </p:par>
                        <p:par>
                          <p:cTn id="66" fill="hold">
                            <p:stCondLst>
                              <p:cond delay="1500"/>
                            </p:stCondLst>
                            <p:childTnLst>
                              <p:par>
                                <p:cTn id="67" presetID="1" presetClass="entr" presetSubtype="0" fill="hold" grpId="0" nodeType="afterEffect">
                                  <p:stCondLst>
                                    <p:cond delay="0"/>
                                  </p:stCondLst>
                                  <p:childTnLst>
                                    <p:set>
                                      <p:cBhvr>
                                        <p:cTn id="68" dur="1" fill="hold">
                                          <p:stCondLst>
                                            <p:cond delay="0"/>
                                          </p:stCondLst>
                                        </p:cTn>
                                        <p:tgtEl>
                                          <p:spTgt spid="72"/>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71"/>
                                        </p:tgtEl>
                                        <p:attrNameLst>
                                          <p:attrName>style.visibility</p:attrName>
                                        </p:attrNameLst>
                                      </p:cBhvr>
                                      <p:to>
                                        <p:strVal val="hidden"/>
                                      </p:to>
                                    </p:set>
                                  </p:childTnLst>
                                </p:cTn>
                              </p:par>
                            </p:childTnLst>
                          </p:cTn>
                        </p:par>
                        <p:par>
                          <p:cTn id="71" fill="hold">
                            <p:stCondLst>
                              <p:cond delay="1500"/>
                            </p:stCondLst>
                            <p:childTnLst>
                              <p:par>
                                <p:cTn id="72" presetID="0" presetClass="path" presetSubtype="0" accel="50000" decel="50000" fill="hold" nodeType="afterEffect">
                                  <p:stCondLst>
                                    <p:cond delay="0"/>
                                  </p:stCondLst>
                                  <p:childTnLst>
                                    <p:animMotion origin="layout" path="M 0.38594 -7.40741E-7 L 0.65404 -0.00162 " pathEditMode="relative" rAng="0" ptsTypes="AA">
                                      <p:cBhvr>
                                        <p:cTn id="73" dur="500" fill="hold"/>
                                        <p:tgtEl>
                                          <p:spTgt spid="68"/>
                                        </p:tgtEl>
                                        <p:attrNameLst>
                                          <p:attrName>ppt_x</p:attrName>
                                          <p:attrName>ppt_y</p:attrName>
                                        </p:attrNameLst>
                                      </p:cBhvr>
                                      <p:rCtr x="13398" y="-93"/>
                                    </p:animMotion>
                                  </p:childTnLst>
                                </p:cTn>
                              </p:par>
                            </p:childTnLst>
                          </p:cTn>
                        </p:par>
                        <p:par>
                          <p:cTn id="74" fill="hold">
                            <p:stCondLst>
                              <p:cond delay="2000"/>
                            </p:stCondLst>
                            <p:childTnLst>
                              <p:par>
                                <p:cTn id="75" presetID="1" presetClass="exit" presetSubtype="0" fill="hold" grpId="1" nodeType="afterEffect">
                                  <p:stCondLst>
                                    <p:cond delay="0"/>
                                  </p:stCondLst>
                                  <p:childTnLst>
                                    <p:set>
                                      <p:cBhvr>
                                        <p:cTn id="76" dur="1" fill="hold">
                                          <p:stCondLst>
                                            <p:cond delay="0"/>
                                          </p:stCondLst>
                                        </p:cTn>
                                        <p:tgtEl>
                                          <p:spTgt spid="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53" grpId="0" animBg="1"/>
      <p:bldP spid="54" grpId="0" animBg="1"/>
      <p:bldP spid="71" grpId="0" animBg="1"/>
      <p:bldP spid="71" grpId="1" animBg="1"/>
      <p:bldP spid="72" grpId="0" animBg="1"/>
      <p:bldP spid="7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FD85D-B165-0947-840D-824C2B5D3368}"/>
              </a:ext>
            </a:extLst>
          </p:cNvPr>
          <p:cNvSpPr>
            <a:spLocks noGrp="1"/>
          </p:cNvSpPr>
          <p:nvPr>
            <p:ph type="title"/>
          </p:nvPr>
        </p:nvSpPr>
        <p:spPr/>
        <p:txBody>
          <a:bodyPr/>
          <a:lstStyle/>
          <a:p>
            <a:r>
              <a:rPr lang="en-US" dirty="0"/>
              <a:t>Accelerating loops on CGRA</a:t>
            </a:r>
          </a:p>
        </p:txBody>
      </p:sp>
      <p:sp>
        <p:nvSpPr>
          <p:cNvPr id="3" name="Slide Number Placeholder 2">
            <a:extLst>
              <a:ext uri="{FF2B5EF4-FFF2-40B4-BE49-F238E27FC236}">
                <a16:creationId xmlns:a16="http://schemas.microsoft.com/office/drawing/2014/main" id="{58EB5888-8F68-AC4C-8C80-83F05AA59BAC}"/>
              </a:ext>
            </a:extLst>
          </p:cNvPr>
          <p:cNvSpPr>
            <a:spLocks noGrp="1"/>
          </p:cNvSpPr>
          <p:nvPr>
            <p:ph type="sldNum" sz="quarter" idx="12"/>
          </p:nvPr>
        </p:nvSpPr>
        <p:spPr/>
        <p:txBody>
          <a:bodyPr/>
          <a:lstStyle/>
          <a:p>
            <a:fld id="{86E00D81-A243-204E-9897-44BD133A87DB}" type="slidenum">
              <a:rPr lang="en-US" smtClean="0"/>
              <a:t>6</a:t>
            </a:fld>
            <a:endParaRPr lang="en-US" dirty="0"/>
          </a:p>
        </p:txBody>
      </p:sp>
      <p:sp>
        <p:nvSpPr>
          <p:cNvPr id="162" name="Content Placeholder 2">
            <a:extLst>
              <a:ext uri="{FF2B5EF4-FFF2-40B4-BE49-F238E27FC236}">
                <a16:creationId xmlns:a16="http://schemas.microsoft.com/office/drawing/2014/main" id="{124497C1-5AB9-A74F-B96B-BA6D81DF6230}"/>
              </a:ext>
            </a:extLst>
          </p:cNvPr>
          <p:cNvSpPr>
            <a:spLocks noGrp="1"/>
          </p:cNvSpPr>
          <p:nvPr>
            <p:ph sz="quarter" idx="1"/>
          </p:nvPr>
        </p:nvSpPr>
        <p:spPr>
          <a:xfrm>
            <a:off x="2601863" y="4205668"/>
            <a:ext cx="4691030" cy="1157963"/>
          </a:xfrm>
        </p:spPr>
        <p:txBody>
          <a:bodyPr>
            <a:normAutofit/>
          </a:bodyPr>
          <a:lstStyle/>
          <a:p>
            <a:r>
              <a:rPr lang="en-US" sz="2400" dirty="0"/>
              <a:t>Iterative Modulo Scheduling</a:t>
            </a:r>
          </a:p>
          <a:p>
            <a:pPr lvl="1"/>
            <a:r>
              <a:rPr lang="en-US" sz="2000" dirty="0"/>
              <a:t>Each loop iteration is executed</a:t>
            </a:r>
            <a:br>
              <a:rPr lang="en-US" sz="2000" dirty="0"/>
            </a:br>
            <a:r>
              <a:rPr lang="en-US" sz="2000" dirty="0"/>
              <a:t>at II cycles [Bob Rau, MICRO 1994] </a:t>
            </a:r>
          </a:p>
          <a:p>
            <a:endParaRPr lang="en-US" sz="2400" dirty="0"/>
          </a:p>
        </p:txBody>
      </p:sp>
      <p:grpSp>
        <p:nvGrpSpPr>
          <p:cNvPr id="5" name="Group 4">
            <a:extLst>
              <a:ext uri="{FF2B5EF4-FFF2-40B4-BE49-F238E27FC236}">
                <a16:creationId xmlns:a16="http://schemas.microsoft.com/office/drawing/2014/main" id="{3DBF31C7-DC8D-F84A-AF2F-DAB85E8DDD6F}"/>
              </a:ext>
            </a:extLst>
          </p:cNvPr>
          <p:cNvGrpSpPr/>
          <p:nvPr/>
        </p:nvGrpSpPr>
        <p:grpSpPr>
          <a:xfrm>
            <a:off x="233360" y="1343025"/>
            <a:ext cx="1157292" cy="2264595"/>
            <a:chOff x="233360" y="1343025"/>
            <a:chExt cx="1157292" cy="2264595"/>
          </a:xfrm>
        </p:grpSpPr>
        <p:sp>
          <p:nvSpPr>
            <p:cNvPr id="6" name="Oval 5">
              <a:extLst>
                <a:ext uri="{FF2B5EF4-FFF2-40B4-BE49-F238E27FC236}">
                  <a16:creationId xmlns:a16="http://schemas.microsoft.com/office/drawing/2014/main" id="{A9DCD812-B824-D141-B195-DD31644E332E}"/>
                </a:ext>
              </a:extLst>
            </p:cNvPr>
            <p:cNvSpPr/>
            <p:nvPr/>
          </p:nvSpPr>
          <p:spPr>
            <a:xfrm>
              <a:off x="628650" y="1343025"/>
              <a:ext cx="400050" cy="4143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a</a:t>
              </a:r>
            </a:p>
          </p:txBody>
        </p:sp>
        <p:sp>
          <p:nvSpPr>
            <p:cNvPr id="7" name="Oval 6">
              <a:extLst>
                <a:ext uri="{FF2B5EF4-FFF2-40B4-BE49-F238E27FC236}">
                  <a16:creationId xmlns:a16="http://schemas.microsoft.com/office/drawing/2014/main" id="{C67111BF-0D5D-8C4C-976E-C6828315273A}"/>
                </a:ext>
              </a:extLst>
            </p:cNvPr>
            <p:cNvSpPr/>
            <p:nvPr/>
          </p:nvSpPr>
          <p:spPr>
            <a:xfrm>
              <a:off x="966792" y="1895483"/>
              <a:ext cx="400050" cy="4143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c</a:t>
              </a:r>
            </a:p>
          </p:txBody>
        </p:sp>
        <p:sp>
          <p:nvSpPr>
            <p:cNvPr id="8" name="Oval 7">
              <a:extLst>
                <a:ext uri="{FF2B5EF4-FFF2-40B4-BE49-F238E27FC236}">
                  <a16:creationId xmlns:a16="http://schemas.microsoft.com/office/drawing/2014/main" id="{ACD00275-793D-F04E-B7B9-9F6D59BABAE4}"/>
                </a:ext>
              </a:extLst>
            </p:cNvPr>
            <p:cNvSpPr/>
            <p:nvPr/>
          </p:nvSpPr>
          <p:spPr>
            <a:xfrm>
              <a:off x="233360" y="1919294"/>
              <a:ext cx="400050" cy="4143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b</a:t>
              </a:r>
            </a:p>
          </p:txBody>
        </p:sp>
        <p:sp>
          <p:nvSpPr>
            <p:cNvPr id="9" name="Oval 8">
              <a:extLst>
                <a:ext uri="{FF2B5EF4-FFF2-40B4-BE49-F238E27FC236}">
                  <a16:creationId xmlns:a16="http://schemas.microsoft.com/office/drawing/2014/main" id="{02EED7D7-0353-434E-9EBF-92E99C57BCD3}"/>
                </a:ext>
              </a:extLst>
            </p:cNvPr>
            <p:cNvSpPr/>
            <p:nvPr/>
          </p:nvSpPr>
          <p:spPr>
            <a:xfrm>
              <a:off x="990602" y="2605103"/>
              <a:ext cx="400050" cy="4143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f</a:t>
              </a:r>
            </a:p>
          </p:txBody>
        </p:sp>
        <p:sp>
          <p:nvSpPr>
            <p:cNvPr id="10" name="Oval 9">
              <a:extLst>
                <a:ext uri="{FF2B5EF4-FFF2-40B4-BE49-F238E27FC236}">
                  <a16:creationId xmlns:a16="http://schemas.microsoft.com/office/drawing/2014/main" id="{C2EB7252-34C1-E247-928B-EC38F45C9DAF}"/>
                </a:ext>
              </a:extLst>
            </p:cNvPr>
            <p:cNvSpPr/>
            <p:nvPr/>
          </p:nvSpPr>
          <p:spPr>
            <a:xfrm>
              <a:off x="257170" y="2628914"/>
              <a:ext cx="400050" cy="4143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e</a:t>
              </a:r>
            </a:p>
          </p:txBody>
        </p:sp>
        <p:sp>
          <p:nvSpPr>
            <p:cNvPr id="11" name="Oval 10">
              <a:extLst>
                <a:ext uri="{FF2B5EF4-FFF2-40B4-BE49-F238E27FC236}">
                  <a16:creationId xmlns:a16="http://schemas.microsoft.com/office/drawing/2014/main" id="{CE3BBA08-94D9-D148-A322-F476FC79F9E0}"/>
                </a:ext>
              </a:extLst>
            </p:cNvPr>
            <p:cNvSpPr/>
            <p:nvPr/>
          </p:nvSpPr>
          <p:spPr>
            <a:xfrm>
              <a:off x="628650" y="3193282"/>
              <a:ext cx="400050" cy="4143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g</a:t>
              </a:r>
            </a:p>
          </p:txBody>
        </p:sp>
        <p:cxnSp>
          <p:nvCxnSpPr>
            <p:cNvPr id="12" name="Straight Arrow Connector 11">
              <a:extLst>
                <a:ext uri="{FF2B5EF4-FFF2-40B4-BE49-F238E27FC236}">
                  <a16:creationId xmlns:a16="http://schemas.microsoft.com/office/drawing/2014/main" id="{5196203D-9F7C-7143-81BE-51B9C76B4107}"/>
                </a:ext>
              </a:extLst>
            </p:cNvPr>
            <p:cNvCxnSpPr>
              <a:stCxn id="6" idx="4"/>
              <a:endCxn id="8" idx="0"/>
            </p:cNvCxnSpPr>
            <p:nvPr/>
          </p:nvCxnSpPr>
          <p:spPr>
            <a:xfrm flipH="1">
              <a:off x="433385" y="1757363"/>
              <a:ext cx="395290" cy="1619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B3E38CA3-57FE-7E42-A279-483293A5A39A}"/>
                </a:ext>
              </a:extLst>
            </p:cNvPr>
            <p:cNvCxnSpPr>
              <a:stCxn id="6" idx="4"/>
              <a:endCxn id="7" idx="0"/>
            </p:cNvCxnSpPr>
            <p:nvPr/>
          </p:nvCxnSpPr>
          <p:spPr>
            <a:xfrm>
              <a:off x="828675" y="1757363"/>
              <a:ext cx="338142" cy="1381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D34CD332-392F-564C-84E1-B84FBA22E8CB}"/>
                </a:ext>
              </a:extLst>
            </p:cNvPr>
            <p:cNvCxnSpPr>
              <a:stCxn id="8" idx="4"/>
              <a:endCxn id="10" idx="0"/>
            </p:cNvCxnSpPr>
            <p:nvPr/>
          </p:nvCxnSpPr>
          <p:spPr>
            <a:xfrm>
              <a:off x="433385" y="2333632"/>
              <a:ext cx="23810" cy="29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8B02B18C-5803-5A4D-87CB-B2A3434B01D4}"/>
                </a:ext>
              </a:extLst>
            </p:cNvPr>
            <p:cNvCxnSpPr>
              <a:stCxn id="7" idx="4"/>
              <a:endCxn id="9" idx="0"/>
            </p:cNvCxnSpPr>
            <p:nvPr/>
          </p:nvCxnSpPr>
          <p:spPr>
            <a:xfrm>
              <a:off x="1166817" y="2309821"/>
              <a:ext cx="23810" cy="29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5DAE326-4028-1A42-A251-371D60245ED9}"/>
                </a:ext>
              </a:extLst>
            </p:cNvPr>
            <p:cNvCxnSpPr>
              <a:stCxn id="10" idx="4"/>
              <a:endCxn id="11" idx="0"/>
            </p:cNvCxnSpPr>
            <p:nvPr/>
          </p:nvCxnSpPr>
          <p:spPr>
            <a:xfrm>
              <a:off x="457195" y="3043252"/>
              <a:ext cx="371480" cy="1500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AC380E46-265F-9441-A061-620483161AD8}"/>
                </a:ext>
              </a:extLst>
            </p:cNvPr>
            <p:cNvCxnSpPr>
              <a:stCxn id="9" idx="4"/>
              <a:endCxn id="11" idx="0"/>
            </p:cNvCxnSpPr>
            <p:nvPr/>
          </p:nvCxnSpPr>
          <p:spPr>
            <a:xfrm flipH="1">
              <a:off x="828675" y="3019441"/>
              <a:ext cx="361952" cy="1738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8" name="TextBox 17">
            <a:extLst>
              <a:ext uri="{FF2B5EF4-FFF2-40B4-BE49-F238E27FC236}">
                <a16:creationId xmlns:a16="http://schemas.microsoft.com/office/drawing/2014/main" id="{4643D158-6AA5-7F45-9F8A-36C5FCFFDB7D}"/>
              </a:ext>
            </a:extLst>
          </p:cNvPr>
          <p:cNvSpPr txBox="1"/>
          <p:nvPr/>
        </p:nvSpPr>
        <p:spPr>
          <a:xfrm>
            <a:off x="144114" y="3900411"/>
            <a:ext cx="196720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 DFG of a loop</a:t>
            </a:r>
          </a:p>
        </p:txBody>
      </p:sp>
      <p:grpSp>
        <p:nvGrpSpPr>
          <p:cNvPr id="19" name="Group 18">
            <a:extLst>
              <a:ext uri="{FF2B5EF4-FFF2-40B4-BE49-F238E27FC236}">
                <a16:creationId xmlns:a16="http://schemas.microsoft.com/office/drawing/2014/main" id="{F4DAD725-C611-6142-B296-0173A4BC6CB9}"/>
              </a:ext>
            </a:extLst>
          </p:cNvPr>
          <p:cNvGrpSpPr/>
          <p:nvPr/>
        </p:nvGrpSpPr>
        <p:grpSpPr>
          <a:xfrm>
            <a:off x="212898" y="4038081"/>
            <a:ext cx="2450068" cy="1201749"/>
            <a:chOff x="7968766" y="963418"/>
            <a:chExt cx="2450068" cy="1201749"/>
          </a:xfrm>
        </p:grpSpPr>
        <p:cxnSp>
          <p:nvCxnSpPr>
            <p:cNvPr id="20" name="Straight Arrow Connector 19">
              <a:extLst>
                <a:ext uri="{FF2B5EF4-FFF2-40B4-BE49-F238E27FC236}">
                  <a16:creationId xmlns:a16="http://schemas.microsoft.com/office/drawing/2014/main" id="{F34018E7-05E0-6049-8807-D1B7F487D49E}"/>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21" name="Rectangle 20">
              <a:extLst>
                <a:ext uri="{FF2B5EF4-FFF2-40B4-BE49-F238E27FC236}">
                  <a16:creationId xmlns:a16="http://schemas.microsoft.com/office/drawing/2014/main" id="{7706EE8D-07B4-9A41-ACB1-20120EF76F3C}"/>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rPr>
                <a:t>2</a:t>
              </a:r>
            </a:p>
          </p:txBody>
        </p:sp>
        <p:sp>
          <p:nvSpPr>
            <p:cNvPr id="22" name="Rectangle 21">
              <a:extLst>
                <a:ext uri="{FF2B5EF4-FFF2-40B4-BE49-F238E27FC236}">
                  <a16:creationId xmlns:a16="http://schemas.microsoft.com/office/drawing/2014/main" id="{510BDDF0-492F-3E4D-B55A-689EF588AEA7}"/>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rPr>
                <a:t>1</a:t>
              </a:r>
            </a:p>
          </p:txBody>
        </p:sp>
      </p:grpSp>
      <p:sp>
        <p:nvSpPr>
          <p:cNvPr id="23" name="TextBox 22">
            <a:extLst>
              <a:ext uri="{FF2B5EF4-FFF2-40B4-BE49-F238E27FC236}">
                <a16:creationId xmlns:a16="http://schemas.microsoft.com/office/drawing/2014/main" id="{C9771EED-B2F3-0F41-971B-C58067575862}"/>
              </a:ext>
            </a:extLst>
          </p:cNvPr>
          <p:cNvSpPr txBox="1"/>
          <p:nvPr/>
        </p:nvSpPr>
        <p:spPr>
          <a:xfrm>
            <a:off x="433663" y="5166853"/>
            <a:ext cx="189898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 Target CGRA</a:t>
            </a:r>
          </a:p>
        </p:txBody>
      </p:sp>
      <p:sp>
        <p:nvSpPr>
          <p:cNvPr id="37" name="Oval 36">
            <a:extLst>
              <a:ext uri="{FF2B5EF4-FFF2-40B4-BE49-F238E27FC236}">
                <a16:creationId xmlns:a16="http://schemas.microsoft.com/office/drawing/2014/main" id="{6322D263-DBF5-C04A-89CE-E0F154E9518D}"/>
              </a:ext>
            </a:extLst>
          </p:cNvPr>
          <p:cNvSpPr/>
          <p:nvPr/>
        </p:nvSpPr>
        <p:spPr>
          <a:xfrm>
            <a:off x="633625" y="1343731"/>
            <a:ext cx="400050" cy="4143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a</a:t>
            </a:r>
            <a:endParaRPr lang="en-US" sz="1400" dirty="0">
              <a:solidFill>
                <a:schemeClr val="tx1"/>
              </a:solidFill>
              <a:latin typeface="Arial" panose="020B0604020202020204" pitchFamily="34" charset="0"/>
              <a:cs typeface="Arial" panose="020B0604020202020204" pitchFamily="34" charset="0"/>
            </a:endParaRPr>
          </a:p>
        </p:txBody>
      </p:sp>
      <p:sp>
        <p:nvSpPr>
          <p:cNvPr id="38" name="Oval 37">
            <a:extLst>
              <a:ext uri="{FF2B5EF4-FFF2-40B4-BE49-F238E27FC236}">
                <a16:creationId xmlns:a16="http://schemas.microsoft.com/office/drawing/2014/main" id="{535E0680-7561-094D-93D0-53C152D5E786}"/>
              </a:ext>
            </a:extLst>
          </p:cNvPr>
          <p:cNvSpPr/>
          <p:nvPr/>
        </p:nvSpPr>
        <p:spPr>
          <a:xfrm>
            <a:off x="233575" y="1913773"/>
            <a:ext cx="400050" cy="4143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b</a:t>
            </a:r>
            <a:endParaRPr lang="en-US" dirty="0">
              <a:solidFill>
                <a:schemeClr val="tx1"/>
              </a:solidFill>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104B460F-84AE-DE42-99DF-B8EA499906FE}"/>
              </a:ext>
            </a:extLst>
          </p:cNvPr>
          <p:cNvSpPr/>
          <p:nvPr/>
        </p:nvSpPr>
        <p:spPr>
          <a:xfrm>
            <a:off x="263009" y="2622465"/>
            <a:ext cx="400050" cy="4143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e</a:t>
            </a:r>
            <a:endParaRPr lang="en-US" sz="1400" dirty="0">
              <a:solidFill>
                <a:schemeClr val="tx1"/>
              </a:solidFill>
              <a:latin typeface="Arial" panose="020B0604020202020204" pitchFamily="34" charset="0"/>
              <a:cs typeface="Arial" panose="020B0604020202020204" pitchFamily="34" charset="0"/>
            </a:endParaRPr>
          </a:p>
        </p:txBody>
      </p:sp>
      <p:sp>
        <p:nvSpPr>
          <p:cNvPr id="40" name="Oval 39">
            <a:extLst>
              <a:ext uri="{FF2B5EF4-FFF2-40B4-BE49-F238E27FC236}">
                <a16:creationId xmlns:a16="http://schemas.microsoft.com/office/drawing/2014/main" id="{9283126E-196D-4A49-80DB-BEA674D8A804}"/>
              </a:ext>
            </a:extLst>
          </p:cNvPr>
          <p:cNvSpPr/>
          <p:nvPr/>
        </p:nvSpPr>
        <p:spPr>
          <a:xfrm>
            <a:off x="630777" y="3192541"/>
            <a:ext cx="400050" cy="4143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g</a:t>
            </a:r>
            <a:endParaRPr lang="en-US" sz="1600" dirty="0">
              <a:solidFill>
                <a:schemeClr val="tx1"/>
              </a:solidFill>
              <a:latin typeface="Arial" panose="020B0604020202020204" pitchFamily="34" charset="0"/>
              <a:cs typeface="Arial" panose="020B0604020202020204" pitchFamily="34" charset="0"/>
            </a:endParaRPr>
          </a:p>
        </p:txBody>
      </p:sp>
      <p:sp>
        <p:nvSpPr>
          <p:cNvPr id="41" name="Oval 40">
            <a:extLst>
              <a:ext uri="{FF2B5EF4-FFF2-40B4-BE49-F238E27FC236}">
                <a16:creationId xmlns:a16="http://schemas.microsoft.com/office/drawing/2014/main" id="{E965CD9B-D3D6-8D49-BA97-05EA8C4076FC}"/>
              </a:ext>
            </a:extLst>
          </p:cNvPr>
          <p:cNvSpPr/>
          <p:nvPr/>
        </p:nvSpPr>
        <p:spPr>
          <a:xfrm>
            <a:off x="964841" y="1896828"/>
            <a:ext cx="400050" cy="4143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c</a:t>
            </a:r>
            <a:endParaRPr lang="en-US" sz="1600" dirty="0">
              <a:solidFill>
                <a:schemeClr val="tx1"/>
              </a:solidFill>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F18FA5D9-8CDB-7143-B908-4C5B5E772B46}"/>
              </a:ext>
            </a:extLst>
          </p:cNvPr>
          <p:cNvSpPr/>
          <p:nvPr/>
        </p:nvSpPr>
        <p:spPr>
          <a:xfrm>
            <a:off x="990778" y="2617162"/>
            <a:ext cx="400050" cy="4143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f</a:t>
            </a:r>
            <a:endParaRPr lang="en-US" dirty="0">
              <a:solidFill>
                <a:schemeClr val="tx1"/>
              </a:solidFill>
              <a:latin typeface="Arial" panose="020B060402020202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A0BCC363-8D03-7F45-A51E-6702FA3DAAB5}"/>
              </a:ext>
            </a:extLst>
          </p:cNvPr>
          <p:cNvGrpSpPr/>
          <p:nvPr/>
        </p:nvGrpSpPr>
        <p:grpSpPr>
          <a:xfrm>
            <a:off x="3062628" y="1890651"/>
            <a:ext cx="1844962" cy="2240343"/>
            <a:chOff x="3024141" y="1754964"/>
            <a:chExt cx="1844962" cy="2240343"/>
          </a:xfrm>
        </p:grpSpPr>
        <p:cxnSp>
          <p:nvCxnSpPr>
            <p:cNvPr id="45" name="Straight Arrow Connector 44">
              <a:extLst>
                <a:ext uri="{FF2B5EF4-FFF2-40B4-BE49-F238E27FC236}">
                  <a16:creationId xmlns:a16="http://schemas.microsoft.com/office/drawing/2014/main" id="{924C9362-B7D9-AC4C-90CC-8D6EAFF30FCE}"/>
                </a:ext>
              </a:extLst>
            </p:cNvPr>
            <p:cNvCxnSpPr>
              <a:cxnSpLocks/>
            </p:cNvCxnSpPr>
            <p:nvPr/>
          </p:nvCxnSpPr>
          <p:spPr>
            <a:xfrm flipH="1">
              <a:off x="3593248" y="2166192"/>
              <a:ext cx="31318" cy="18291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A68CC5A-97F3-0D4B-A048-5E2C5DD1F53A}"/>
                </a:ext>
              </a:extLst>
            </p:cNvPr>
            <p:cNvCxnSpPr>
              <a:cxnSpLocks/>
            </p:cNvCxnSpPr>
            <p:nvPr/>
          </p:nvCxnSpPr>
          <p:spPr>
            <a:xfrm>
              <a:off x="3624566" y="2680546"/>
              <a:ext cx="1244537" cy="0"/>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54C59ACF-A24E-8346-B52A-C66893DA7D81}"/>
                </a:ext>
              </a:extLst>
            </p:cNvPr>
            <p:cNvCxnSpPr>
              <a:cxnSpLocks/>
            </p:cNvCxnSpPr>
            <p:nvPr/>
          </p:nvCxnSpPr>
          <p:spPr>
            <a:xfrm>
              <a:off x="3627678" y="3224830"/>
              <a:ext cx="1241425" cy="0"/>
            </a:xfrm>
            <a:prstGeom prst="line">
              <a:avLst/>
            </a:prstGeom>
            <a:ln>
              <a:tailEnd type="none"/>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02CE26F0-7168-AE4E-BF53-D7AABD0D1899}"/>
                </a:ext>
              </a:extLst>
            </p:cNvPr>
            <p:cNvCxnSpPr>
              <a:cxnSpLocks/>
            </p:cNvCxnSpPr>
            <p:nvPr/>
          </p:nvCxnSpPr>
          <p:spPr>
            <a:xfrm>
              <a:off x="3593467" y="3787776"/>
              <a:ext cx="1275636" cy="0"/>
            </a:xfrm>
            <a:prstGeom prst="line">
              <a:avLst/>
            </a:prstGeom>
            <a:ln>
              <a:tailEnd type="non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95EA363-83A2-F342-BAE3-3B10EE725F63}"/>
                </a:ext>
              </a:extLst>
            </p:cNvPr>
            <p:cNvSpPr txBox="1"/>
            <p:nvPr/>
          </p:nvSpPr>
          <p:spPr>
            <a:xfrm>
              <a:off x="3286585" y="2308561"/>
              <a:ext cx="31290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0</a:t>
              </a:r>
            </a:p>
          </p:txBody>
        </p:sp>
        <p:sp>
          <p:nvSpPr>
            <p:cNvPr id="50" name="TextBox 49">
              <a:extLst>
                <a:ext uri="{FF2B5EF4-FFF2-40B4-BE49-F238E27FC236}">
                  <a16:creationId xmlns:a16="http://schemas.microsoft.com/office/drawing/2014/main" id="{EBD93471-2D01-894E-BE62-0B26626E42EA}"/>
                </a:ext>
              </a:extLst>
            </p:cNvPr>
            <p:cNvSpPr txBox="1"/>
            <p:nvPr/>
          </p:nvSpPr>
          <p:spPr>
            <a:xfrm>
              <a:off x="3265240" y="2763253"/>
              <a:ext cx="31290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1</a:t>
              </a:r>
            </a:p>
          </p:txBody>
        </p:sp>
        <p:sp>
          <p:nvSpPr>
            <p:cNvPr id="51" name="TextBox 50">
              <a:extLst>
                <a:ext uri="{FF2B5EF4-FFF2-40B4-BE49-F238E27FC236}">
                  <a16:creationId xmlns:a16="http://schemas.microsoft.com/office/drawing/2014/main" id="{7AA0BB5D-7979-7C4F-AEE4-F1948E4014E2}"/>
                </a:ext>
              </a:extLst>
            </p:cNvPr>
            <p:cNvSpPr txBox="1"/>
            <p:nvPr/>
          </p:nvSpPr>
          <p:spPr>
            <a:xfrm>
              <a:off x="3282469" y="3331228"/>
              <a:ext cx="31290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2</a:t>
              </a:r>
            </a:p>
          </p:txBody>
        </p:sp>
        <p:sp>
          <p:nvSpPr>
            <p:cNvPr id="52" name="TextBox 51">
              <a:extLst>
                <a:ext uri="{FF2B5EF4-FFF2-40B4-BE49-F238E27FC236}">
                  <a16:creationId xmlns:a16="http://schemas.microsoft.com/office/drawing/2014/main" id="{CFC6B8A5-518E-B24B-8C1D-F8341B729F89}"/>
                </a:ext>
              </a:extLst>
            </p:cNvPr>
            <p:cNvSpPr txBox="1"/>
            <p:nvPr/>
          </p:nvSpPr>
          <p:spPr>
            <a:xfrm>
              <a:off x="3024141" y="1754964"/>
              <a:ext cx="620683"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time</a:t>
              </a:r>
            </a:p>
          </p:txBody>
        </p:sp>
        <p:sp>
          <p:nvSpPr>
            <p:cNvPr id="53" name="Oval 52">
              <a:extLst>
                <a:ext uri="{FF2B5EF4-FFF2-40B4-BE49-F238E27FC236}">
                  <a16:creationId xmlns:a16="http://schemas.microsoft.com/office/drawing/2014/main" id="{4E9D45B4-D96C-E244-B425-EC5A8AD11062}"/>
                </a:ext>
              </a:extLst>
            </p:cNvPr>
            <p:cNvSpPr/>
            <p:nvPr/>
          </p:nvSpPr>
          <p:spPr>
            <a:xfrm>
              <a:off x="3721877" y="2170454"/>
              <a:ext cx="400050" cy="4143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a</a:t>
              </a:r>
              <a:endParaRPr lang="en-US" sz="1400" dirty="0">
                <a:solidFill>
                  <a:schemeClr val="tx1"/>
                </a:solidFill>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0CB1CDD4-BEBE-CB40-B862-5A2310A6BAA8}"/>
                </a:ext>
              </a:extLst>
            </p:cNvPr>
            <p:cNvSpPr/>
            <p:nvPr/>
          </p:nvSpPr>
          <p:spPr>
            <a:xfrm>
              <a:off x="3712078" y="2732478"/>
              <a:ext cx="400050" cy="4143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b</a:t>
              </a:r>
              <a:endParaRPr lang="en-US" dirty="0">
                <a:solidFill>
                  <a:schemeClr val="tx1"/>
                </a:solidFill>
                <a:latin typeface="Arial" panose="020B0604020202020204" pitchFamily="34" charset="0"/>
                <a:cs typeface="Arial" panose="020B0604020202020204" pitchFamily="34" charset="0"/>
              </a:endParaRPr>
            </a:p>
          </p:txBody>
        </p:sp>
        <p:sp>
          <p:nvSpPr>
            <p:cNvPr id="55" name="Oval 54">
              <a:extLst>
                <a:ext uri="{FF2B5EF4-FFF2-40B4-BE49-F238E27FC236}">
                  <a16:creationId xmlns:a16="http://schemas.microsoft.com/office/drawing/2014/main" id="{7DF1CCE7-461B-C34B-B5DC-14C46EFC786D}"/>
                </a:ext>
              </a:extLst>
            </p:cNvPr>
            <p:cNvSpPr/>
            <p:nvPr/>
          </p:nvSpPr>
          <p:spPr>
            <a:xfrm>
              <a:off x="3721877" y="3307453"/>
              <a:ext cx="400050" cy="4143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e</a:t>
              </a:r>
              <a:endParaRPr lang="en-US" sz="1400" dirty="0">
                <a:solidFill>
                  <a:schemeClr val="tx1"/>
                </a:solidFill>
                <a:latin typeface="Arial" panose="020B0604020202020204" pitchFamily="34" charset="0"/>
                <a:cs typeface="Arial" panose="020B0604020202020204" pitchFamily="34" charset="0"/>
              </a:endParaRPr>
            </a:p>
          </p:txBody>
        </p:sp>
        <p:sp>
          <p:nvSpPr>
            <p:cNvPr id="56" name="Oval 55">
              <a:extLst>
                <a:ext uri="{FF2B5EF4-FFF2-40B4-BE49-F238E27FC236}">
                  <a16:creationId xmlns:a16="http://schemas.microsoft.com/office/drawing/2014/main" id="{CD5468D8-A0B7-F849-BBEC-4BE40B8444F8}"/>
                </a:ext>
              </a:extLst>
            </p:cNvPr>
            <p:cNvSpPr/>
            <p:nvPr/>
          </p:nvSpPr>
          <p:spPr>
            <a:xfrm>
              <a:off x="4346942" y="2166192"/>
              <a:ext cx="400050" cy="4143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g</a:t>
              </a:r>
              <a:endParaRPr lang="en-US" sz="1600" dirty="0">
                <a:solidFill>
                  <a:schemeClr val="tx1"/>
                </a:solidFill>
                <a:latin typeface="Arial" panose="020B0604020202020204" pitchFamily="34" charset="0"/>
                <a:cs typeface="Arial" panose="020B0604020202020204" pitchFamily="34" charset="0"/>
              </a:endParaRPr>
            </a:p>
          </p:txBody>
        </p:sp>
        <p:sp>
          <p:nvSpPr>
            <p:cNvPr id="57" name="Oval 56">
              <a:extLst>
                <a:ext uri="{FF2B5EF4-FFF2-40B4-BE49-F238E27FC236}">
                  <a16:creationId xmlns:a16="http://schemas.microsoft.com/office/drawing/2014/main" id="{37A68465-C59D-654D-A821-36A2243FB6FB}"/>
                </a:ext>
              </a:extLst>
            </p:cNvPr>
            <p:cNvSpPr/>
            <p:nvPr/>
          </p:nvSpPr>
          <p:spPr>
            <a:xfrm>
              <a:off x="4337679" y="2732478"/>
              <a:ext cx="400050" cy="4143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c</a:t>
              </a:r>
              <a:endParaRPr lang="en-US" sz="1600" dirty="0">
                <a:solidFill>
                  <a:schemeClr val="tx1"/>
                </a:solidFill>
                <a:latin typeface="Arial" panose="020B0604020202020204" pitchFamily="34" charset="0"/>
                <a:cs typeface="Arial" panose="020B0604020202020204" pitchFamily="34" charset="0"/>
              </a:endParaRPr>
            </a:p>
          </p:txBody>
        </p:sp>
        <p:sp>
          <p:nvSpPr>
            <p:cNvPr id="58" name="Oval 57">
              <a:extLst>
                <a:ext uri="{FF2B5EF4-FFF2-40B4-BE49-F238E27FC236}">
                  <a16:creationId xmlns:a16="http://schemas.microsoft.com/office/drawing/2014/main" id="{C01A6FB1-5BAA-3747-B7FD-0BCEAC746959}"/>
                </a:ext>
              </a:extLst>
            </p:cNvPr>
            <p:cNvSpPr/>
            <p:nvPr/>
          </p:nvSpPr>
          <p:spPr>
            <a:xfrm>
              <a:off x="4353229" y="3303751"/>
              <a:ext cx="400050" cy="4143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f</a:t>
              </a:r>
              <a:endParaRPr lang="en-US" dirty="0">
                <a:solidFill>
                  <a:schemeClr val="tx1"/>
                </a:solidFill>
                <a:latin typeface="Arial" panose="020B0604020202020204" pitchFamily="34" charset="0"/>
                <a:cs typeface="Arial" panose="020B0604020202020204" pitchFamily="34" charset="0"/>
              </a:endParaRPr>
            </a:p>
          </p:txBody>
        </p:sp>
      </p:grpSp>
      <p:sp>
        <p:nvSpPr>
          <p:cNvPr id="59" name="TextBox 58">
            <a:extLst>
              <a:ext uri="{FF2B5EF4-FFF2-40B4-BE49-F238E27FC236}">
                <a16:creationId xmlns:a16="http://schemas.microsoft.com/office/drawing/2014/main" id="{C4A43485-BED3-134B-94DB-18CFEBF8AB07}"/>
              </a:ext>
            </a:extLst>
          </p:cNvPr>
          <p:cNvSpPr txBox="1"/>
          <p:nvPr/>
        </p:nvSpPr>
        <p:spPr>
          <a:xfrm>
            <a:off x="2548438" y="1198782"/>
            <a:ext cx="3526928" cy="584775"/>
          </a:xfrm>
          <a:prstGeom prst="rect">
            <a:avLst/>
          </a:prstGeom>
          <a:noFill/>
        </p:spPr>
        <p:txBody>
          <a:bodyPr wrap="none" rtlCol="0">
            <a:spAutoFit/>
          </a:bodyPr>
          <a:lstStyle/>
          <a:p>
            <a:r>
              <a:rPr lang="en-US" sz="3200" dirty="0">
                <a:latin typeface="Candara" panose="020E0502030303020204" pitchFamily="34" charset="0"/>
              </a:rPr>
              <a:t>Modulo Scheduling</a:t>
            </a:r>
            <a:endParaRPr lang="en-US" sz="2400" dirty="0">
              <a:latin typeface="Candara" panose="020E0502030303020204" pitchFamily="34" charset="0"/>
            </a:endParaRPr>
          </a:p>
        </p:txBody>
      </p:sp>
      <p:grpSp>
        <p:nvGrpSpPr>
          <p:cNvPr id="60" name="Group 59">
            <a:extLst>
              <a:ext uri="{FF2B5EF4-FFF2-40B4-BE49-F238E27FC236}">
                <a16:creationId xmlns:a16="http://schemas.microsoft.com/office/drawing/2014/main" id="{9FCBF3EF-721A-5E42-8343-A6A232BFFC72}"/>
              </a:ext>
            </a:extLst>
          </p:cNvPr>
          <p:cNvGrpSpPr/>
          <p:nvPr/>
        </p:nvGrpSpPr>
        <p:grpSpPr>
          <a:xfrm>
            <a:off x="7773519" y="1249364"/>
            <a:ext cx="2450068" cy="1201749"/>
            <a:chOff x="7968766" y="963418"/>
            <a:chExt cx="2450068" cy="1201749"/>
          </a:xfrm>
        </p:grpSpPr>
        <p:cxnSp>
          <p:nvCxnSpPr>
            <p:cNvPr id="61" name="Straight Arrow Connector 60">
              <a:extLst>
                <a:ext uri="{FF2B5EF4-FFF2-40B4-BE49-F238E27FC236}">
                  <a16:creationId xmlns:a16="http://schemas.microsoft.com/office/drawing/2014/main" id="{559315A5-2331-BA45-8BA9-126AA051C688}"/>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62" name="Rectangle 61">
              <a:extLst>
                <a:ext uri="{FF2B5EF4-FFF2-40B4-BE49-F238E27FC236}">
                  <a16:creationId xmlns:a16="http://schemas.microsoft.com/office/drawing/2014/main" id="{6D959F7B-2FF3-8946-B257-62D938BB050A}"/>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1EB34D91-9DDD-EC49-9EDC-498502CE9930}"/>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4" name="Group 63">
            <a:extLst>
              <a:ext uri="{FF2B5EF4-FFF2-40B4-BE49-F238E27FC236}">
                <a16:creationId xmlns:a16="http://schemas.microsoft.com/office/drawing/2014/main" id="{15F3AEBD-9278-CB4D-A820-28663348231E}"/>
              </a:ext>
            </a:extLst>
          </p:cNvPr>
          <p:cNvGrpSpPr/>
          <p:nvPr/>
        </p:nvGrpSpPr>
        <p:grpSpPr>
          <a:xfrm>
            <a:off x="7630986" y="2362533"/>
            <a:ext cx="2450068" cy="1201749"/>
            <a:chOff x="7968766" y="963418"/>
            <a:chExt cx="2450068" cy="1201749"/>
          </a:xfrm>
        </p:grpSpPr>
        <p:cxnSp>
          <p:nvCxnSpPr>
            <p:cNvPr id="65" name="Straight Arrow Connector 64">
              <a:extLst>
                <a:ext uri="{FF2B5EF4-FFF2-40B4-BE49-F238E27FC236}">
                  <a16:creationId xmlns:a16="http://schemas.microsoft.com/office/drawing/2014/main" id="{450D4AD1-98CD-1245-A1F7-19EF08973F84}"/>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66" name="Rectangle 65">
              <a:extLst>
                <a:ext uri="{FF2B5EF4-FFF2-40B4-BE49-F238E27FC236}">
                  <a16:creationId xmlns:a16="http://schemas.microsoft.com/office/drawing/2014/main" id="{558AB495-E0F9-7B45-8515-A0C183D73457}"/>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9AEF3BF6-81FC-FC4C-B3A8-BFF59DA2D9CA}"/>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8" name="Group 67">
            <a:extLst>
              <a:ext uri="{FF2B5EF4-FFF2-40B4-BE49-F238E27FC236}">
                <a16:creationId xmlns:a16="http://schemas.microsoft.com/office/drawing/2014/main" id="{69307DD3-F1D8-5D42-A2D7-8A277FC1A4A4}"/>
              </a:ext>
            </a:extLst>
          </p:cNvPr>
          <p:cNvGrpSpPr/>
          <p:nvPr/>
        </p:nvGrpSpPr>
        <p:grpSpPr>
          <a:xfrm>
            <a:off x="7626439" y="3532772"/>
            <a:ext cx="2450068" cy="1201749"/>
            <a:chOff x="7968766" y="963418"/>
            <a:chExt cx="2450068" cy="1201749"/>
          </a:xfrm>
        </p:grpSpPr>
        <p:cxnSp>
          <p:nvCxnSpPr>
            <p:cNvPr id="69" name="Straight Arrow Connector 68">
              <a:extLst>
                <a:ext uri="{FF2B5EF4-FFF2-40B4-BE49-F238E27FC236}">
                  <a16:creationId xmlns:a16="http://schemas.microsoft.com/office/drawing/2014/main" id="{D1D82892-7283-5F4D-8A3F-D3EBE945EF86}"/>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70" name="Rectangle 69">
              <a:extLst>
                <a:ext uri="{FF2B5EF4-FFF2-40B4-BE49-F238E27FC236}">
                  <a16:creationId xmlns:a16="http://schemas.microsoft.com/office/drawing/2014/main" id="{A2147928-E57D-FA4C-83BF-EA7987322C56}"/>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D675AAD4-BE40-3A4E-A5B9-16916249F618}"/>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ADABE975-7184-3241-A3DA-6D89C0B4FF79}"/>
              </a:ext>
            </a:extLst>
          </p:cNvPr>
          <p:cNvGrpSpPr/>
          <p:nvPr/>
        </p:nvGrpSpPr>
        <p:grpSpPr>
          <a:xfrm>
            <a:off x="7624037" y="4683524"/>
            <a:ext cx="2450068" cy="1201749"/>
            <a:chOff x="7968766" y="963418"/>
            <a:chExt cx="2450068" cy="1201749"/>
          </a:xfrm>
        </p:grpSpPr>
        <p:cxnSp>
          <p:nvCxnSpPr>
            <p:cNvPr id="73" name="Straight Arrow Connector 72">
              <a:extLst>
                <a:ext uri="{FF2B5EF4-FFF2-40B4-BE49-F238E27FC236}">
                  <a16:creationId xmlns:a16="http://schemas.microsoft.com/office/drawing/2014/main" id="{6559EED6-61CB-2D4E-BEF4-E83646C49ECE}"/>
                </a:ext>
              </a:extLst>
            </p:cNvPr>
            <p:cNvCxnSpPr/>
            <p:nvPr/>
          </p:nvCxnSpPr>
          <p:spPr>
            <a:xfrm>
              <a:off x="9023375" y="1651270"/>
              <a:ext cx="335307" cy="0"/>
            </a:xfrm>
            <a:prstGeom prst="straightConnector1">
              <a:avLst/>
            </a:prstGeom>
            <a:solidFill>
              <a:srgbClr val="254793"/>
            </a:solidFill>
            <a:ln w="28575" cap="flat" cmpd="sng" algn="ctr">
              <a:solidFill>
                <a:sysClr val="windowText" lastClr="000000"/>
              </a:solidFill>
              <a:prstDash val="solid"/>
              <a:miter lim="800000"/>
              <a:headEnd type="arrow"/>
              <a:tailEnd type="arrow"/>
            </a:ln>
            <a:effectLst/>
          </p:spPr>
        </p:cxnSp>
        <p:sp>
          <p:nvSpPr>
            <p:cNvPr id="74" name="Rectangle 73">
              <a:extLst>
                <a:ext uri="{FF2B5EF4-FFF2-40B4-BE49-F238E27FC236}">
                  <a16:creationId xmlns:a16="http://schemas.microsoft.com/office/drawing/2014/main" id="{D0C8EA6C-5367-BF4F-82ED-83E40CF9EC43}"/>
                </a:ext>
              </a:extLst>
            </p:cNvPr>
            <p:cNvSpPr/>
            <p:nvPr/>
          </p:nvSpPr>
          <p:spPr>
            <a:xfrm>
              <a:off x="9336333" y="983904"/>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D61DE050-7CF3-8841-A5AD-D3F2DFDF9B61}"/>
                </a:ext>
              </a:extLst>
            </p:cNvPr>
            <p:cNvSpPr/>
            <p:nvPr/>
          </p:nvSpPr>
          <p:spPr>
            <a:xfrm>
              <a:off x="7968766" y="963418"/>
              <a:ext cx="1082501" cy="1181263"/>
            </a:xfrm>
            <a:prstGeom prst="rect">
              <a:avLst/>
            </a:prstGeom>
            <a:solidFill>
              <a:sysClr val="window" lastClr="FFFFFF"/>
            </a:solidFill>
            <a:ln w="12700" cap="flat" cmpd="sng" algn="ctr">
              <a:solidFill>
                <a:sysClr val="windowText" lastClr="000000"/>
              </a:solidFill>
              <a:prstDash val="solid"/>
              <a:miter lim="800000"/>
            </a:ln>
            <a:effectLst/>
            <a:scene3d>
              <a:camera prst="isometricOffAxis2Top">
                <a:rot lat="18250371" lon="2755361" rev="19121893"/>
              </a:camera>
              <a:lightRig rig="threePt" dir="t"/>
            </a:scene3d>
            <a:sp3d>
              <a:bevelT prst="relaxedInset"/>
              <a:bevelB prst="relaxedInse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76" name="Straight Arrow Connector 75">
            <a:extLst>
              <a:ext uri="{FF2B5EF4-FFF2-40B4-BE49-F238E27FC236}">
                <a16:creationId xmlns:a16="http://schemas.microsoft.com/office/drawing/2014/main" id="{D08E0CD2-C795-5A40-B5DD-FBA478D98081}"/>
              </a:ext>
            </a:extLst>
          </p:cNvPr>
          <p:cNvCxnSpPr/>
          <p:nvPr/>
        </p:nvCxnSpPr>
        <p:spPr>
          <a:xfrm>
            <a:off x="7340600" y="1299913"/>
            <a:ext cx="0" cy="50898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571CF82-31DF-8F43-829A-23F806E340C4}"/>
              </a:ext>
            </a:extLst>
          </p:cNvPr>
          <p:cNvCxnSpPr/>
          <p:nvPr/>
        </p:nvCxnSpPr>
        <p:spPr>
          <a:xfrm>
            <a:off x="7340600" y="2423156"/>
            <a:ext cx="3327400" cy="271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9819504A-A678-AD44-9AC1-9B011FDBC509}"/>
              </a:ext>
            </a:extLst>
          </p:cNvPr>
          <p:cNvCxnSpPr/>
          <p:nvPr/>
        </p:nvCxnSpPr>
        <p:spPr>
          <a:xfrm>
            <a:off x="7329413" y="3557166"/>
            <a:ext cx="3327400" cy="271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F70E-70D4-A148-9086-F83710B94140}"/>
              </a:ext>
            </a:extLst>
          </p:cNvPr>
          <p:cNvCxnSpPr/>
          <p:nvPr/>
        </p:nvCxnSpPr>
        <p:spPr>
          <a:xfrm>
            <a:off x="7354818" y="4765032"/>
            <a:ext cx="3327400" cy="2713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80" name="TextBox 79">
            <a:extLst>
              <a:ext uri="{FF2B5EF4-FFF2-40B4-BE49-F238E27FC236}">
                <a16:creationId xmlns:a16="http://schemas.microsoft.com/office/drawing/2014/main" id="{470095FA-5B0D-244F-A4AD-C92582E35320}"/>
              </a:ext>
            </a:extLst>
          </p:cNvPr>
          <p:cNvSpPr txBox="1"/>
          <p:nvPr/>
        </p:nvSpPr>
        <p:spPr>
          <a:xfrm>
            <a:off x="6867770" y="954058"/>
            <a:ext cx="68903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Time</a:t>
            </a:r>
          </a:p>
        </p:txBody>
      </p:sp>
      <p:sp>
        <p:nvSpPr>
          <p:cNvPr id="81" name="TextBox 80">
            <a:extLst>
              <a:ext uri="{FF2B5EF4-FFF2-40B4-BE49-F238E27FC236}">
                <a16:creationId xmlns:a16="http://schemas.microsoft.com/office/drawing/2014/main" id="{A025901B-28E3-C844-82D9-D05FE35C1BC7}"/>
              </a:ext>
            </a:extLst>
          </p:cNvPr>
          <p:cNvSpPr txBox="1"/>
          <p:nvPr/>
        </p:nvSpPr>
        <p:spPr>
          <a:xfrm>
            <a:off x="6842675" y="1739366"/>
            <a:ext cx="350802"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T</a:t>
            </a:r>
            <a:r>
              <a:rPr lang="en-US" baseline="-25000" dirty="0" err="1">
                <a:latin typeface="Arial" panose="020B0604020202020204" pitchFamily="34" charset="0"/>
                <a:cs typeface="Arial" panose="020B0604020202020204" pitchFamily="34" charset="0"/>
              </a:rPr>
              <a:t>i</a:t>
            </a:r>
            <a:endParaRPr lang="en-US" baseline="-25000"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B4F49B6B-2054-D849-AD27-9171F5209907}"/>
              </a:ext>
            </a:extLst>
          </p:cNvPr>
          <p:cNvSpPr txBox="1"/>
          <p:nvPr/>
        </p:nvSpPr>
        <p:spPr>
          <a:xfrm>
            <a:off x="6867770" y="2727263"/>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i+1</a:t>
            </a:r>
          </a:p>
        </p:txBody>
      </p:sp>
      <p:sp>
        <p:nvSpPr>
          <p:cNvPr id="83" name="TextBox 82">
            <a:extLst>
              <a:ext uri="{FF2B5EF4-FFF2-40B4-BE49-F238E27FC236}">
                <a16:creationId xmlns:a16="http://schemas.microsoft.com/office/drawing/2014/main" id="{B0587F60-B326-1F4E-AAE1-DC46BB5BA81D}"/>
              </a:ext>
            </a:extLst>
          </p:cNvPr>
          <p:cNvSpPr txBox="1"/>
          <p:nvPr/>
        </p:nvSpPr>
        <p:spPr>
          <a:xfrm>
            <a:off x="6892080" y="5073774"/>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i+3</a:t>
            </a:r>
          </a:p>
        </p:txBody>
      </p:sp>
      <p:sp>
        <p:nvSpPr>
          <p:cNvPr id="84" name="TextBox 83">
            <a:extLst>
              <a:ext uri="{FF2B5EF4-FFF2-40B4-BE49-F238E27FC236}">
                <a16:creationId xmlns:a16="http://schemas.microsoft.com/office/drawing/2014/main" id="{C635C805-07B2-2541-82D2-02512668D7A8}"/>
              </a:ext>
            </a:extLst>
          </p:cNvPr>
          <p:cNvSpPr txBox="1"/>
          <p:nvPr/>
        </p:nvSpPr>
        <p:spPr>
          <a:xfrm>
            <a:off x="6881763" y="3959223"/>
            <a:ext cx="52552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t>
            </a:r>
            <a:r>
              <a:rPr lang="en-US" baseline="-25000" dirty="0">
                <a:latin typeface="Arial" panose="020B0604020202020204" pitchFamily="34" charset="0"/>
                <a:cs typeface="Arial" panose="020B0604020202020204" pitchFamily="34" charset="0"/>
              </a:rPr>
              <a:t>i+2</a:t>
            </a:r>
          </a:p>
        </p:txBody>
      </p:sp>
      <p:sp>
        <p:nvSpPr>
          <p:cNvPr id="135" name="TextBox 134">
            <a:extLst>
              <a:ext uri="{FF2B5EF4-FFF2-40B4-BE49-F238E27FC236}">
                <a16:creationId xmlns:a16="http://schemas.microsoft.com/office/drawing/2014/main" id="{77BEFA9F-9DFE-D949-9A24-D7ED50718B20}"/>
              </a:ext>
            </a:extLst>
          </p:cNvPr>
          <p:cNvSpPr txBox="1"/>
          <p:nvPr/>
        </p:nvSpPr>
        <p:spPr>
          <a:xfrm>
            <a:off x="8046856" y="725627"/>
            <a:ext cx="1726755" cy="584775"/>
          </a:xfrm>
          <a:prstGeom prst="rect">
            <a:avLst/>
          </a:prstGeom>
          <a:noFill/>
        </p:spPr>
        <p:txBody>
          <a:bodyPr wrap="none" rtlCol="0">
            <a:spAutoFit/>
          </a:bodyPr>
          <a:lstStyle/>
          <a:p>
            <a:r>
              <a:rPr lang="en-US" sz="3200" dirty="0">
                <a:latin typeface="Candara" panose="020E0502030303020204" pitchFamily="34" charset="0"/>
              </a:rPr>
              <a:t>Mapping</a:t>
            </a:r>
            <a:endParaRPr lang="en-US" sz="2400" dirty="0">
              <a:latin typeface="Candara" panose="020E0502030303020204" pitchFamily="34" charset="0"/>
            </a:endParaRPr>
          </a:p>
        </p:txBody>
      </p:sp>
      <p:sp>
        <p:nvSpPr>
          <p:cNvPr id="136" name="Oval 135">
            <a:extLst>
              <a:ext uri="{FF2B5EF4-FFF2-40B4-BE49-F238E27FC236}">
                <a16:creationId xmlns:a16="http://schemas.microsoft.com/office/drawing/2014/main" id="{766BE0D7-1043-3E40-BF70-A7371F8FF6BE}"/>
              </a:ext>
            </a:extLst>
          </p:cNvPr>
          <p:cNvSpPr/>
          <p:nvPr/>
        </p:nvSpPr>
        <p:spPr>
          <a:xfrm>
            <a:off x="3763139" y="2308916"/>
            <a:ext cx="400050" cy="4143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a</a:t>
            </a:r>
            <a:endParaRPr lang="en-US" sz="1400" dirty="0">
              <a:solidFill>
                <a:schemeClr val="tx1"/>
              </a:solidFill>
              <a:latin typeface="Arial" panose="020B0604020202020204" pitchFamily="34" charset="0"/>
              <a:cs typeface="Arial" panose="020B0604020202020204" pitchFamily="34" charset="0"/>
            </a:endParaRPr>
          </a:p>
        </p:txBody>
      </p:sp>
      <p:sp>
        <p:nvSpPr>
          <p:cNvPr id="137" name="Oval 136">
            <a:extLst>
              <a:ext uri="{FF2B5EF4-FFF2-40B4-BE49-F238E27FC236}">
                <a16:creationId xmlns:a16="http://schemas.microsoft.com/office/drawing/2014/main" id="{DE72BAC4-9B1D-E544-A173-66D5CA31F800}"/>
              </a:ext>
            </a:extLst>
          </p:cNvPr>
          <p:cNvSpPr/>
          <p:nvPr/>
        </p:nvSpPr>
        <p:spPr>
          <a:xfrm>
            <a:off x="3753340" y="2870940"/>
            <a:ext cx="400050" cy="4143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b</a:t>
            </a:r>
            <a:endParaRPr lang="en-US" dirty="0">
              <a:solidFill>
                <a:schemeClr val="tx1"/>
              </a:solidFill>
              <a:latin typeface="Arial" panose="020B0604020202020204" pitchFamily="34" charset="0"/>
              <a:cs typeface="Arial" panose="020B0604020202020204" pitchFamily="34" charset="0"/>
            </a:endParaRPr>
          </a:p>
        </p:txBody>
      </p:sp>
      <p:sp>
        <p:nvSpPr>
          <p:cNvPr id="138" name="Oval 137">
            <a:extLst>
              <a:ext uri="{FF2B5EF4-FFF2-40B4-BE49-F238E27FC236}">
                <a16:creationId xmlns:a16="http://schemas.microsoft.com/office/drawing/2014/main" id="{800EF663-A90E-8944-8C71-51ABD42CAA71}"/>
              </a:ext>
            </a:extLst>
          </p:cNvPr>
          <p:cNvSpPr/>
          <p:nvPr/>
        </p:nvSpPr>
        <p:spPr>
          <a:xfrm>
            <a:off x="3763139" y="3445915"/>
            <a:ext cx="400050" cy="4143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e</a:t>
            </a:r>
            <a:endParaRPr lang="en-US" sz="1400" dirty="0">
              <a:solidFill>
                <a:schemeClr val="tx1"/>
              </a:solidFill>
              <a:latin typeface="Arial" panose="020B0604020202020204" pitchFamily="34" charset="0"/>
              <a:cs typeface="Arial" panose="020B0604020202020204" pitchFamily="34" charset="0"/>
            </a:endParaRPr>
          </a:p>
        </p:txBody>
      </p:sp>
      <p:sp>
        <p:nvSpPr>
          <p:cNvPr id="139" name="Oval 138">
            <a:extLst>
              <a:ext uri="{FF2B5EF4-FFF2-40B4-BE49-F238E27FC236}">
                <a16:creationId xmlns:a16="http://schemas.microsoft.com/office/drawing/2014/main" id="{0EE56E53-8601-3A42-A960-BC4C26E56CD3}"/>
              </a:ext>
            </a:extLst>
          </p:cNvPr>
          <p:cNvSpPr/>
          <p:nvPr/>
        </p:nvSpPr>
        <p:spPr>
          <a:xfrm>
            <a:off x="4388204" y="2304654"/>
            <a:ext cx="400050" cy="4143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g</a:t>
            </a:r>
            <a:endParaRPr lang="en-US" sz="1600" dirty="0">
              <a:solidFill>
                <a:schemeClr val="tx1"/>
              </a:solidFill>
              <a:latin typeface="Arial" panose="020B0604020202020204" pitchFamily="34" charset="0"/>
              <a:cs typeface="Arial" panose="020B0604020202020204" pitchFamily="34" charset="0"/>
            </a:endParaRPr>
          </a:p>
        </p:txBody>
      </p:sp>
      <p:sp>
        <p:nvSpPr>
          <p:cNvPr id="140" name="Oval 139">
            <a:extLst>
              <a:ext uri="{FF2B5EF4-FFF2-40B4-BE49-F238E27FC236}">
                <a16:creationId xmlns:a16="http://schemas.microsoft.com/office/drawing/2014/main" id="{E22288A6-E3C5-3544-A2FA-39DC4899E513}"/>
              </a:ext>
            </a:extLst>
          </p:cNvPr>
          <p:cNvSpPr/>
          <p:nvPr/>
        </p:nvSpPr>
        <p:spPr>
          <a:xfrm>
            <a:off x="4378941" y="2870940"/>
            <a:ext cx="400050" cy="4143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c</a:t>
            </a:r>
            <a:endParaRPr lang="en-US" sz="1600" dirty="0">
              <a:solidFill>
                <a:schemeClr val="tx1"/>
              </a:solidFill>
              <a:latin typeface="Arial" panose="020B0604020202020204" pitchFamily="34" charset="0"/>
              <a:cs typeface="Arial" panose="020B0604020202020204" pitchFamily="34" charset="0"/>
            </a:endParaRPr>
          </a:p>
        </p:txBody>
      </p:sp>
      <p:sp>
        <p:nvSpPr>
          <p:cNvPr id="141" name="Oval 140">
            <a:extLst>
              <a:ext uri="{FF2B5EF4-FFF2-40B4-BE49-F238E27FC236}">
                <a16:creationId xmlns:a16="http://schemas.microsoft.com/office/drawing/2014/main" id="{AAF01FAA-9E47-7E46-8101-595692A999D7}"/>
              </a:ext>
            </a:extLst>
          </p:cNvPr>
          <p:cNvSpPr/>
          <p:nvPr/>
        </p:nvSpPr>
        <p:spPr>
          <a:xfrm>
            <a:off x="4394491" y="3442213"/>
            <a:ext cx="400050" cy="4143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f</a:t>
            </a:r>
            <a:endParaRPr lang="en-US" dirty="0">
              <a:solidFill>
                <a:schemeClr val="tx1"/>
              </a:solidFill>
              <a:latin typeface="Arial" panose="020B0604020202020204" pitchFamily="34" charset="0"/>
              <a:cs typeface="Arial" panose="020B0604020202020204" pitchFamily="34" charset="0"/>
            </a:endParaRPr>
          </a:p>
        </p:txBody>
      </p:sp>
      <p:cxnSp>
        <p:nvCxnSpPr>
          <p:cNvPr id="143" name="Straight Arrow Connector 142">
            <a:extLst>
              <a:ext uri="{FF2B5EF4-FFF2-40B4-BE49-F238E27FC236}">
                <a16:creationId xmlns:a16="http://schemas.microsoft.com/office/drawing/2014/main" id="{9DF0D791-E619-B948-AD65-8DA40C764265}"/>
              </a:ext>
            </a:extLst>
          </p:cNvPr>
          <p:cNvCxnSpPr>
            <a:cxnSpLocks/>
          </p:cNvCxnSpPr>
          <p:nvPr/>
        </p:nvCxnSpPr>
        <p:spPr>
          <a:xfrm flipH="1">
            <a:off x="8314769" y="2171416"/>
            <a:ext cx="1225034" cy="5998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5AF613C0-53EC-B74D-B603-FB06C7D11341}"/>
              </a:ext>
            </a:extLst>
          </p:cNvPr>
          <p:cNvCxnSpPr>
            <a:cxnSpLocks/>
          </p:cNvCxnSpPr>
          <p:nvPr/>
        </p:nvCxnSpPr>
        <p:spPr>
          <a:xfrm>
            <a:off x="9539803" y="2171416"/>
            <a:ext cx="0" cy="4574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6" name="TextBox 145">
            <a:extLst>
              <a:ext uri="{FF2B5EF4-FFF2-40B4-BE49-F238E27FC236}">
                <a16:creationId xmlns:a16="http://schemas.microsoft.com/office/drawing/2014/main" id="{CA1A2681-7DD7-044A-BBE2-8CEA7E708CCB}"/>
              </a:ext>
            </a:extLst>
          </p:cNvPr>
          <p:cNvSpPr txBox="1"/>
          <p:nvPr/>
        </p:nvSpPr>
        <p:spPr>
          <a:xfrm>
            <a:off x="10163265" y="802155"/>
            <a:ext cx="1835439" cy="461665"/>
          </a:xfrm>
          <a:prstGeom prst="rect">
            <a:avLst/>
          </a:prstGeom>
          <a:noFill/>
        </p:spPr>
        <p:txBody>
          <a:bodyPr wrap="none" rtlCol="0">
            <a:spAutoFit/>
          </a:bodyPr>
          <a:lstStyle/>
          <a:p>
            <a:r>
              <a:rPr lang="en-US" sz="2400" dirty="0"/>
              <a:t>Iteration: i-1,i</a:t>
            </a:r>
            <a:endParaRPr lang="en-US" dirty="0"/>
          </a:p>
        </p:txBody>
      </p:sp>
      <p:cxnSp>
        <p:nvCxnSpPr>
          <p:cNvPr id="148" name="Straight Arrow Connector 147">
            <a:extLst>
              <a:ext uri="{FF2B5EF4-FFF2-40B4-BE49-F238E27FC236}">
                <a16:creationId xmlns:a16="http://schemas.microsoft.com/office/drawing/2014/main" id="{4826719D-207B-8342-BFB1-F23EBD07B5F3}"/>
              </a:ext>
            </a:extLst>
          </p:cNvPr>
          <p:cNvCxnSpPr/>
          <p:nvPr/>
        </p:nvCxnSpPr>
        <p:spPr>
          <a:xfrm>
            <a:off x="8046856" y="3216436"/>
            <a:ext cx="0" cy="6438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0" name="Straight Arrow Connector 149">
            <a:extLst>
              <a:ext uri="{FF2B5EF4-FFF2-40B4-BE49-F238E27FC236}">
                <a16:creationId xmlns:a16="http://schemas.microsoft.com/office/drawing/2014/main" id="{485A523D-7DC0-7240-8E4A-03010C83B072}"/>
              </a:ext>
            </a:extLst>
          </p:cNvPr>
          <p:cNvCxnSpPr/>
          <p:nvPr/>
        </p:nvCxnSpPr>
        <p:spPr>
          <a:xfrm>
            <a:off x="9532854" y="3216436"/>
            <a:ext cx="0" cy="6587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2" name="Straight Arrow Connector 151">
            <a:extLst>
              <a:ext uri="{FF2B5EF4-FFF2-40B4-BE49-F238E27FC236}">
                <a16:creationId xmlns:a16="http://schemas.microsoft.com/office/drawing/2014/main" id="{475A89F1-1BFD-5C42-B859-10C2AA9EF213}"/>
              </a:ext>
            </a:extLst>
          </p:cNvPr>
          <p:cNvCxnSpPr/>
          <p:nvPr/>
        </p:nvCxnSpPr>
        <p:spPr>
          <a:xfrm>
            <a:off x="8046856" y="4440745"/>
            <a:ext cx="0" cy="6330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4" name="Straight Arrow Connector 153">
            <a:extLst>
              <a:ext uri="{FF2B5EF4-FFF2-40B4-BE49-F238E27FC236}">
                <a16:creationId xmlns:a16="http://schemas.microsoft.com/office/drawing/2014/main" id="{7CC53615-A751-3043-AAE5-9578D2B6E48E}"/>
              </a:ext>
            </a:extLst>
          </p:cNvPr>
          <p:cNvCxnSpPr/>
          <p:nvPr/>
        </p:nvCxnSpPr>
        <p:spPr>
          <a:xfrm flipH="1">
            <a:off x="8046856" y="4440745"/>
            <a:ext cx="1492947" cy="6330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5" name="TextBox 154">
            <a:extLst>
              <a:ext uri="{FF2B5EF4-FFF2-40B4-BE49-F238E27FC236}">
                <a16:creationId xmlns:a16="http://schemas.microsoft.com/office/drawing/2014/main" id="{5A585AB6-26A6-CD4A-BCB7-26ABE7476D5C}"/>
              </a:ext>
            </a:extLst>
          </p:cNvPr>
          <p:cNvSpPr txBox="1"/>
          <p:nvPr/>
        </p:nvSpPr>
        <p:spPr>
          <a:xfrm>
            <a:off x="10179763" y="802564"/>
            <a:ext cx="1915589" cy="461665"/>
          </a:xfrm>
          <a:prstGeom prst="rect">
            <a:avLst/>
          </a:prstGeom>
          <a:noFill/>
        </p:spPr>
        <p:txBody>
          <a:bodyPr wrap="none" rtlCol="0">
            <a:spAutoFit/>
          </a:bodyPr>
          <a:lstStyle/>
          <a:p>
            <a:r>
              <a:rPr lang="en-US" sz="2400" dirty="0"/>
              <a:t>Iteration: i,i+1</a:t>
            </a:r>
            <a:endParaRPr lang="en-US" dirty="0"/>
          </a:p>
        </p:txBody>
      </p:sp>
      <p:sp>
        <p:nvSpPr>
          <p:cNvPr id="156" name="Oval 155">
            <a:extLst>
              <a:ext uri="{FF2B5EF4-FFF2-40B4-BE49-F238E27FC236}">
                <a16:creationId xmlns:a16="http://schemas.microsoft.com/office/drawing/2014/main" id="{FF2A018C-9110-514D-84BD-35481DBE70B2}"/>
              </a:ext>
            </a:extLst>
          </p:cNvPr>
          <p:cNvSpPr/>
          <p:nvPr/>
        </p:nvSpPr>
        <p:spPr>
          <a:xfrm>
            <a:off x="9300344" y="5015582"/>
            <a:ext cx="400050" cy="414338"/>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a</a:t>
            </a:r>
            <a:endParaRPr lang="en-US" sz="1400" dirty="0">
              <a:solidFill>
                <a:schemeClr val="tx1"/>
              </a:solidFill>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9FD4F07A-5D99-754F-993F-8FC49DDD84E6}"/>
              </a:ext>
            </a:extLst>
          </p:cNvPr>
          <p:cNvSpPr/>
          <p:nvPr/>
        </p:nvSpPr>
        <p:spPr>
          <a:xfrm>
            <a:off x="8133010" y="1546440"/>
            <a:ext cx="400050" cy="414338"/>
          </a:xfrm>
          <a:prstGeom prst="ellipse">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g</a:t>
            </a:r>
            <a:endParaRPr lang="en-US" sz="1600" dirty="0">
              <a:solidFill>
                <a:schemeClr val="tx1"/>
              </a:solidFill>
              <a:latin typeface="Arial" panose="020B0604020202020204" pitchFamily="34" charset="0"/>
              <a:cs typeface="Arial" panose="020B0604020202020204" pitchFamily="34" charset="0"/>
            </a:endParaRPr>
          </a:p>
        </p:txBody>
      </p:sp>
      <p:cxnSp>
        <p:nvCxnSpPr>
          <p:cNvPr id="160" name="Straight Arrow Connector 159">
            <a:extLst>
              <a:ext uri="{FF2B5EF4-FFF2-40B4-BE49-F238E27FC236}">
                <a16:creationId xmlns:a16="http://schemas.microsoft.com/office/drawing/2014/main" id="{88260E44-67C4-4341-8423-67C0179CE0FC}"/>
              </a:ext>
            </a:extLst>
          </p:cNvPr>
          <p:cNvCxnSpPr/>
          <p:nvPr/>
        </p:nvCxnSpPr>
        <p:spPr>
          <a:xfrm>
            <a:off x="10873047" y="1739251"/>
            <a:ext cx="0" cy="299527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61" name="TextBox 160">
            <a:extLst>
              <a:ext uri="{FF2B5EF4-FFF2-40B4-BE49-F238E27FC236}">
                <a16:creationId xmlns:a16="http://schemas.microsoft.com/office/drawing/2014/main" id="{ADBCE04B-A6FC-9849-8C90-A02714266AF2}"/>
              </a:ext>
            </a:extLst>
          </p:cNvPr>
          <p:cNvSpPr txBox="1"/>
          <p:nvPr/>
        </p:nvSpPr>
        <p:spPr>
          <a:xfrm rot="5400000">
            <a:off x="10742098" y="2952187"/>
            <a:ext cx="678391" cy="369332"/>
          </a:xfrm>
          <a:prstGeom prst="rect">
            <a:avLst/>
          </a:prstGeom>
          <a:noFill/>
        </p:spPr>
        <p:txBody>
          <a:bodyPr wrap="none" rtlCol="0">
            <a:spAutoFit/>
          </a:bodyPr>
          <a:lstStyle/>
          <a:p>
            <a:r>
              <a:rPr lang="en-US" dirty="0"/>
              <a:t>II = 3</a:t>
            </a:r>
          </a:p>
        </p:txBody>
      </p:sp>
      <p:sp>
        <p:nvSpPr>
          <p:cNvPr id="163" name="Content Placeholder 2">
            <a:extLst>
              <a:ext uri="{FF2B5EF4-FFF2-40B4-BE49-F238E27FC236}">
                <a16:creationId xmlns:a16="http://schemas.microsoft.com/office/drawing/2014/main" id="{289F524E-FE5C-FC4C-B516-97A10A76625F}"/>
              </a:ext>
            </a:extLst>
          </p:cNvPr>
          <p:cNvSpPr txBox="1">
            <a:spLocks/>
          </p:cNvSpPr>
          <p:nvPr/>
        </p:nvSpPr>
        <p:spPr>
          <a:xfrm>
            <a:off x="2943034" y="5212934"/>
            <a:ext cx="4344540" cy="1157963"/>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Candara" pitchFamily="34" charset="0"/>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rgbClr val="002060"/>
                </a:solidFill>
                <a:latin typeface="Candara" pitchFamily="34" charset="0"/>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400" kern="1200">
                <a:solidFill>
                  <a:srgbClr val="006600"/>
                </a:solidFill>
                <a:latin typeface="Candara" pitchFamily="34" charset="0"/>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2000" kern="1200">
                <a:solidFill>
                  <a:schemeClr val="tx1"/>
                </a:solidFill>
                <a:latin typeface="Candara" pitchFamily="34" charset="0"/>
                <a:ea typeface="+mn-ea"/>
                <a:cs typeface="+mn-cs"/>
              </a:defRPr>
            </a:lvl4pPr>
            <a:lvl5pPr marL="1371600" indent="-228600" algn="l" rtl="0" eaLnBrk="1" latinLnBrk="0" hangingPunct="1">
              <a:spcBef>
                <a:spcPts val="300"/>
              </a:spcBef>
              <a:buClr>
                <a:schemeClr val="accent2"/>
              </a:buClr>
              <a:buSzPct val="70000"/>
              <a:buFont typeface="Wingdings"/>
              <a:buChar char=""/>
              <a:defRPr kumimoji="0" sz="1800" kern="1200">
                <a:solidFill>
                  <a:schemeClr val="tx1"/>
                </a:solidFill>
                <a:latin typeface="Candara" pitchFamily="34"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400" dirty="0"/>
              <a:t>Software Pipelining</a:t>
            </a:r>
          </a:p>
          <a:p>
            <a:pPr lvl="1"/>
            <a:r>
              <a:rPr lang="en-US" sz="2000" dirty="0"/>
              <a:t>Operations from 2 different iterations execute simultaneously</a:t>
            </a:r>
          </a:p>
          <a:p>
            <a:endParaRPr lang="en-US" sz="2400" dirty="0"/>
          </a:p>
        </p:txBody>
      </p:sp>
    </p:spTree>
    <p:extLst>
      <p:ext uri="{BB962C8B-B14F-4D97-AF65-F5344CB8AC3E}">
        <p14:creationId xmlns:p14="http://schemas.microsoft.com/office/powerpoint/2010/main" val="86722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1" nodeType="afterEffect">
                                  <p:stCondLst>
                                    <p:cond delay="0"/>
                                  </p:stCondLst>
                                  <p:childTnLst>
                                    <p:set>
                                      <p:cBhvr>
                                        <p:cTn id="27" dur="1" fill="hold">
                                          <p:stCondLst>
                                            <p:cond delay="0"/>
                                          </p:stCondLst>
                                        </p:cTn>
                                        <p:tgtEl>
                                          <p:spTgt spid="4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4"/>
                                        </p:tgtEl>
                                        <p:attrNameLst>
                                          <p:attrName>style.visibility</p:attrName>
                                        </p:attrNameLst>
                                      </p:cBhvr>
                                      <p:to>
                                        <p:strVal val="visible"/>
                                      </p:to>
                                    </p:set>
                                  </p:childTnLst>
                                </p:cTn>
                              </p:par>
                              <p:par>
                                <p:cTn id="34" presetID="3" presetClass="exit" presetSubtype="10" fill="hold" grpId="2" nodeType="withEffect">
                                  <p:stCondLst>
                                    <p:cond delay="0"/>
                                  </p:stCondLst>
                                  <p:childTnLst>
                                    <p:animEffect transition="out" filter="blinds(horizontal)">
                                      <p:cBhvr>
                                        <p:cTn id="35" dur="500"/>
                                        <p:tgtEl>
                                          <p:spTgt spid="37"/>
                                        </p:tgtEl>
                                      </p:cBhvr>
                                    </p:animEffect>
                                    <p:set>
                                      <p:cBhvr>
                                        <p:cTn id="36" dur="1" fill="hold">
                                          <p:stCondLst>
                                            <p:cond delay="499"/>
                                          </p:stCondLst>
                                        </p:cTn>
                                        <p:tgtEl>
                                          <p:spTgt spid="37"/>
                                        </p:tgtEl>
                                        <p:attrNameLst>
                                          <p:attrName>style.visibility</p:attrName>
                                        </p:attrNameLst>
                                      </p:cBhvr>
                                      <p:to>
                                        <p:strVal val="hidden"/>
                                      </p:to>
                                    </p:set>
                                  </p:childTnLst>
                                </p:cTn>
                              </p:par>
                              <p:par>
                                <p:cTn id="37" presetID="3" presetClass="exit" presetSubtype="10" fill="hold" grpId="2" nodeType="withEffect">
                                  <p:stCondLst>
                                    <p:cond delay="0"/>
                                  </p:stCondLst>
                                  <p:childTnLst>
                                    <p:animEffect transition="out" filter="blinds(horizontal)">
                                      <p:cBhvr>
                                        <p:cTn id="38" dur="500"/>
                                        <p:tgtEl>
                                          <p:spTgt spid="38"/>
                                        </p:tgtEl>
                                      </p:cBhvr>
                                    </p:animEffect>
                                    <p:set>
                                      <p:cBhvr>
                                        <p:cTn id="39" dur="1" fill="hold">
                                          <p:stCondLst>
                                            <p:cond delay="499"/>
                                          </p:stCondLst>
                                        </p:cTn>
                                        <p:tgtEl>
                                          <p:spTgt spid="38"/>
                                        </p:tgtEl>
                                        <p:attrNameLst>
                                          <p:attrName>style.visibility</p:attrName>
                                        </p:attrNameLst>
                                      </p:cBhvr>
                                      <p:to>
                                        <p:strVal val="hidden"/>
                                      </p:to>
                                    </p:set>
                                  </p:childTnLst>
                                </p:cTn>
                              </p:par>
                              <p:par>
                                <p:cTn id="40" presetID="3" presetClass="exit" presetSubtype="10" fill="hold" grpId="2" nodeType="withEffect">
                                  <p:stCondLst>
                                    <p:cond delay="0"/>
                                  </p:stCondLst>
                                  <p:childTnLst>
                                    <p:animEffect transition="out" filter="blinds(horizontal)">
                                      <p:cBhvr>
                                        <p:cTn id="41" dur="500"/>
                                        <p:tgtEl>
                                          <p:spTgt spid="41"/>
                                        </p:tgtEl>
                                      </p:cBhvr>
                                    </p:animEffect>
                                    <p:set>
                                      <p:cBhvr>
                                        <p:cTn id="42" dur="1" fill="hold">
                                          <p:stCondLst>
                                            <p:cond delay="499"/>
                                          </p:stCondLst>
                                        </p:cTn>
                                        <p:tgtEl>
                                          <p:spTgt spid="41"/>
                                        </p:tgtEl>
                                        <p:attrNameLst>
                                          <p:attrName>style.visibility</p:attrName>
                                        </p:attrNameLst>
                                      </p:cBhvr>
                                      <p:to>
                                        <p:strVal val="hidden"/>
                                      </p:to>
                                    </p:set>
                                  </p:childTnLst>
                                </p:cTn>
                              </p:par>
                              <p:par>
                                <p:cTn id="43" presetID="3" presetClass="exit" presetSubtype="10" fill="hold" grpId="2" nodeType="withEffect">
                                  <p:stCondLst>
                                    <p:cond delay="0"/>
                                  </p:stCondLst>
                                  <p:childTnLst>
                                    <p:animEffect transition="out" filter="blinds(horizontal)">
                                      <p:cBhvr>
                                        <p:cTn id="44" dur="500"/>
                                        <p:tgtEl>
                                          <p:spTgt spid="39"/>
                                        </p:tgtEl>
                                      </p:cBhvr>
                                    </p:animEffect>
                                    <p:set>
                                      <p:cBhvr>
                                        <p:cTn id="45" dur="1" fill="hold">
                                          <p:stCondLst>
                                            <p:cond delay="499"/>
                                          </p:stCondLst>
                                        </p:cTn>
                                        <p:tgtEl>
                                          <p:spTgt spid="39"/>
                                        </p:tgtEl>
                                        <p:attrNameLst>
                                          <p:attrName>style.visibility</p:attrName>
                                        </p:attrNameLst>
                                      </p:cBhvr>
                                      <p:to>
                                        <p:strVal val="hidden"/>
                                      </p:to>
                                    </p:set>
                                  </p:childTnLst>
                                </p:cTn>
                              </p:par>
                              <p:par>
                                <p:cTn id="46" presetID="3" presetClass="exit" presetSubtype="10" fill="hold" grpId="2" nodeType="withEffect">
                                  <p:stCondLst>
                                    <p:cond delay="0"/>
                                  </p:stCondLst>
                                  <p:childTnLst>
                                    <p:animEffect transition="out" filter="blinds(horizontal)">
                                      <p:cBhvr>
                                        <p:cTn id="47" dur="500"/>
                                        <p:tgtEl>
                                          <p:spTgt spid="42"/>
                                        </p:tgtEl>
                                      </p:cBhvr>
                                    </p:animEffect>
                                    <p:set>
                                      <p:cBhvr>
                                        <p:cTn id="48" dur="1" fill="hold">
                                          <p:stCondLst>
                                            <p:cond delay="499"/>
                                          </p:stCondLst>
                                        </p:cTn>
                                        <p:tgtEl>
                                          <p:spTgt spid="42"/>
                                        </p:tgtEl>
                                        <p:attrNameLst>
                                          <p:attrName>style.visibility</p:attrName>
                                        </p:attrNameLst>
                                      </p:cBhvr>
                                      <p:to>
                                        <p:strVal val="hidden"/>
                                      </p:to>
                                    </p:set>
                                  </p:childTnLst>
                                </p:cTn>
                              </p:par>
                              <p:par>
                                <p:cTn id="49" presetID="3" presetClass="exit" presetSubtype="10" fill="hold" grpId="2" nodeType="withEffect">
                                  <p:stCondLst>
                                    <p:cond delay="0"/>
                                  </p:stCondLst>
                                  <p:childTnLst>
                                    <p:animEffect transition="out" filter="blinds(horizontal)">
                                      <p:cBhvr>
                                        <p:cTn id="50" dur="500"/>
                                        <p:tgtEl>
                                          <p:spTgt spid="40"/>
                                        </p:tgtEl>
                                      </p:cBhvr>
                                    </p:animEffect>
                                    <p:set>
                                      <p:cBhvr>
                                        <p:cTn id="51" dur="1" fill="hold">
                                          <p:stCondLst>
                                            <p:cond delay="499"/>
                                          </p:stCondLst>
                                        </p:cTn>
                                        <p:tgtEl>
                                          <p:spTgt spid="40"/>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60"/>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64"/>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68"/>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76"/>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77"/>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78"/>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79"/>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80"/>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8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8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83"/>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84"/>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35"/>
                                        </p:tgtEl>
                                        <p:attrNameLst>
                                          <p:attrName>style.visibility</p:attrName>
                                        </p:attrNameLst>
                                      </p:cBhvr>
                                      <p:to>
                                        <p:strVal val="visible"/>
                                      </p:to>
                                    </p:set>
                                  </p:childTnLst>
                                </p:cTn>
                              </p:par>
                              <p:par>
                                <p:cTn id="82" presetID="1" presetClass="entr" presetSubtype="0" fill="hold" grpId="1" nodeType="withEffect">
                                  <p:stCondLst>
                                    <p:cond delay="0"/>
                                  </p:stCondLst>
                                  <p:childTnLst>
                                    <p:set>
                                      <p:cBhvr>
                                        <p:cTn id="83" dur="1" fill="hold">
                                          <p:stCondLst>
                                            <p:cond delay="0"/>
                                          </p:stCondLst>
                                        </p:cTn>
                                        <p:tgtEl>
                                          <p:spTgt spid="146"/>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1" nodeType="clickEffect">
                                  <p:stCondLst>
                                    <p:cond delay="0"/>
                                  </p:stCondLst>
                                  <p:childTnLst>
                                    <p:set>
                                      <p:cBhvr>
                                        <p:cTn id="87" dur="1" fill="hold">
                                          <p:stCondLst>
                                            <p:cond delay="0"/>
                                          </p:stCondLst>
                                        </p:cTn>
                                        <p:tgtEl>
                                          <p:spTgt spid="136"/>
                                        </p:tgtEl>
                                        <p:attrNameLst>
                                          <p:attrName>style.visibility</p:attrName>
                                        </p:attrNameLst>
                                      </p:cBhvr>
                                      <p:to>
                                        <p:strVal val="visible"/>
                                      </p:to>
                                    </p:set>
                                  </p:childTnLst>
                                </p:cTn>
                              </p:par>
                              <p:par>
                                <p:cTn id="88" presetID="1" presetClass="entr" presetSubtype="0" fill="hold" grpId="1" nodeType="withEffect">
                                  <p:stCondLst>
                                    <p:cond delay="0"/>
                                  </p:stCondLst>
                                  <p:childTnLst>
                                    <p:set>
                                      <p:cBhvr>
                                        <p:cTn id="89" dur="1" fill="hold">
                                          <p:stCondLst>
                                            <p:cond delay="0"/>
                                          </p:stCondLst>
                                        </p:cTn>
                                        <p:tgtEl>
                                          <p:spTgt spid="139"/>
                                        </p:tgtEl>
                                        <p:attrNameLst>
                                          <p:attrName>style.visibility</p:attrName>
                                        </p:attrNameLst>
                                      </p:cBhvr>
                                      <p:to>
                                        <p:strVal val="visible"/>
                                      </p:to>
                                    </p:set>
                                  </p:childTnLst>
                                </p:cTn>
                              </p:par>
                              <p:par>
                                <p:cTn id="90" presetID="1" presetClass="entr" presetSubtype="0" fill="hold" grpId="1" nodeType="withEffect">
                                  <p:stCondLst>
                                    <p:cond delay="0"/>
                                  </p:stCondLst>
                                  <p:childTnLst>
                                    <p:set>
                                      <p:cBhvr>
                                        <p:cTn id="91" dur="1" fill="hold">
                                          <p:stCondLst>
                                            <p:cond delay="0"/>
                                          </p:stCondLst>
                                        </p:cTn>
                                        <p:tgtEl>
                                          <p:spTgt spid="137"/>
                                        </p:tgtEl>
                                        <p:attrNameLst>
                                          <p:attrName>style.visibility</p:attrName>
                                        </p:attrNameLst>
                                      </p:cBhvr>
                                      <p:to>
                                        <p:strVal val="visible"/>
                                      </p:to>
                                    </p:set>
                                  </p:childTnLst>
                                </p:cTn>
                              </p:par>
                              <p:par>
                                <p:cTn id="92" presetID="1" presetClass="entr" presetSubtype="0" fill="hold" grpId="1" nodeType="withEffect">
                                  <p:stCondLst>
                                    <p:cond delay="0"/>
                                  </p:stCondLst>
                                  <p:childTnLst>
                                    <p:set>
                                      <p:cBhvr>
                                        <p:cTn id="93" dur="1" fill="hold">
                                          <p:stCondLst>
                                            <p:cond delay="0"/>
                                          </p:stCondLst>
                                        </p:cTn>
                                        <p:tgtEl>
                                          <p:spTgt spid="140"/>
                                        </p:tgtEl>
                                        <p:attrNameLst>
                                          <p:attrName>style.visibility</p:attrName>
                                        </p:attrNameLst>
                                      </p:cBhvr>
                                      <p:to>
                                        <p:strVal val="visible"/>
                                      </p:to>
                                    </p:set>
                                  </p:childTnLst>
                                </p:cTn>
                              </p:par>
                              <p:par>
                                <p:cTn id="94" presetID="1" presetClass="entr" presetSubtype="0" fill="hold" grpId="1" nodeType="withEffect">
                                  <p:stCondLst>
                                    <p:cond delay="0"/>
                                  </p:stCondLst>
                                  <p:childTnLst>
                                    <p:set>
                                      <p:cBhvr>
                                        <p:cTn id="95" dur="1" fill="hold">
                                          <p:stCondLst>
                                            <p:cond delay="0"/>
                                          </p:stCondLst>
                                        </p:cTn>
                                        <p:tgtEl>
                                          <p:spTgt spid="138"/>
                                        </p:tgtEl>
                                        <p:attrNameLst>
                                          <p:attrName>style.visibility</p:attrName>
                                        </p:attrNameLst>
                                      </p:cBhvr>
                                      <p:to>
                                        <p:strVal val="visible"/>
                                      </p:to>
                                    </p:set>
                                  </p:childTnLst>
                                </p:cTn>
                              </p:par>
                              <p:par>
                                <p:cTn id="96" presetID="1" presetClass="entr" presetSubtype="0" fill="hold" grpId="1" nodeType="withEffect">
                                  <p:stCondLst>
                                    <p:cond delay="0"/>
                                  </p:stCondLst>
                                  <p:childTnLst>
                                    <p:set>
                                      <p:cBhvr>
                                        <p:cTn id="97" dur="1" fill="hold">
                                          <p:stCondLst>
                                            <p:cond delay="0"/>
                                          </p:stCondLst>
                                        </p:cTn>
                                        <p:tgtEl>
                                          <p:spTgt spid="141"/>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0" presetClass="path" presetSubtype="0" accel="50000" decel="50000" fill="hold" grpId="0" nodeType="clickEffect">
                                  <p:stCondLst>
                                    <p:cond delay="0"/>
                                  </p:stCondLst>
                                  <p:childTnLst>
                                    <p:animMotion origin="layout" path="M 0.00195 -0.00486 L 0.46914 -0.10926 " pathEditMode="relative" rAng="0" ptsTypes="AA">
                                      <p:cBhvr>
                                        <p:cTn id="101" dur="2000" fill="hold"/>
                                        <p:tgtEl>
                                          <p:spTgt spid="136"/>
                                        </p:tgtEl>
                                        <p:attrNameLst>
                                          <p:attrName>ppt_x</p:attrName>
                                          <p:attrName>ppt_y</p:attrName>
                                        </p:attrNameLst>
                                      </p:cBhvr>
                                      <p:rCtr x="23359" y="-5231"/>
                                    </p:animMotion>
                                  </p:childTnLst>
                                </p:cTn>
                              </p:par>
                              <p:par>
                                <p:cTn id="102" presetID="1" presetClass="entr" presetSubtype="0" fill="hold" grpId="0" nodeType="withEffect">
                                  <p:stCondLst>
                                    <p:cond delay="0"/>
                                  </p:stCondLst>
                                  <p:childTnLst>
                                    <p:set>
                                      <p:cBhvr>
                                        <p:cTn id="103" dur="1" fill="hold">
                                          <p:stCondLst>
                                            <p:cond delay="0"/>
                                          </p:stCondLst>
                                        </p:cTn>
                                        <p:tgtEl>
                                          <p:spTgt spid="158"/>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0" presetClass="path" presetSubtype="0" accel="50000" decel="50000" fill="hold" grpId="0" nodeType="clickEffect">
                                  <p:stCondLst>
                                    <p:cond delay="0"/>
                                  </p:stCondLst>
                                  <p:childTnLst>
                                    <p:animMotion origin="layout" path="M 1.25E-6 -1.11111E-6 L 0.34258 -0.0331 " pathEditMode="relative" rAng="0" ptsTypes="AA">
                                      <p:cBhvr>
                                        <p:cTn id="107" dur="2000" fill="hold"/>
                                        <p:tgtEl>
                                          <p:spTgt spid="137"/>
                                        </p:tgtEl>
                                        <p:attrNameLst>
                                          <p:attrName>ppt_x</p:attrName>
                                          <p:attrName>ppt_y</p:attrName>
                                        </p:attrNameLst>
                                      </p:cBhvr>
                                      <p:rCtr x="17122" y="-1667"/>
                                    </p:animMotion>
                                  </p:childTnLst>
                                </p:cTn>
                              </p:par>
                            </p:childTnLst>
                          </p:cTn>
                        </p:par>
                        <p:par>
                          <p:cTn id="108" fill="hold">
                            <p:stCondLst>
                              <p:cond delay="2000"/>
                            </p:stCondLst>
                            <p:childTnLst>
                              <p:par>
                                <p:cTn id="109" presetID="1" presetClass="entr" presetSubtype="0" fill="hold" nodeType="afterEffect">
                                  <p:stCondLst>
                                    <p:cond delay="0"/>
                                  </p:stCondLst>
                                  <p:childTnLst>
                                    <p:set>
                                      <p:cBhvr>
                                        <p:cTn id="110" dur="1" fill="hold">
                                          <p:stCondLst>
                                            <p:cond delay="0"/>
                                          </p:stCondLst>
                                        </p:cTn>
                                        <p:tgtEl>
                                          <p:spTgt spid="14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0" presetClass="path" presetSubtype="0" accel="50000" decel="50000" fill="hold" grpId="0" nodeType="clickEffect">
                                  <p:stCondLst>
                                    <p:cond delay="0"/>
                                  </p:stCondLst>
                                  <p:childTnLst>
                                    <p:animMotion origin="layout" path="M -8.33333E-7 -1.11111E-6 L 0.40052 -0.03194 " pathEditMode="relative" rAng="0" ptsTypes="AA">
                                      <p:cBhvr>
                                        <p:cTn id="114" dur="2000" fill="hold"/>
                                        <p:tgtEl>
                                          <p:spTgt spid="140"/>
                                        </p:tgtEl>
                                        <p:attrNameLst>
                                          <p:attrName>ppt_x</p:attrName>
                                          <p:attrName>ppt_y</p:attrName>
                                        </p:attrNameLst>
                                      </p:cBhvr>
                                      <p:rCtr x="20026" y="-1597"/>
                                    </p:animMotion>
                                  </p:childTnLst>
                                </p:cTn>
                              </p:par>
                            </p:childTnLst>
                          </p:cTn>
                        </p:par>
                        <p:par>
                          <p:cTn id="115" fill="hold">
                            <p:stCondLst>
                              <p:cond delay="2000"/>
                            </p:stCondLst>
                            <p:childTnLst>
                              <p:par>
                                <p:cTn id="116" presetID="1" presetClass="entr" presetSubtype="0" fill="hold" nodeType="afterEffect">
                                  <p:stCondLst>
                                    <p:cond delay="0"/>
                                  </p:stCondLst>
                                  <p:childTnLst>
                                    <p:set>
                                      <p:cBhvr>
                                        <p:cTn id="117" dur="1" fill="hold">
                                          <p:stCondLst>
                                            <p:cond delay="0"/>
                                          </p:stCondLst>
                                        </p:cTn>
                                        <p:tgtEl>
                                          <p:spTgt spid="145"/>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0" presetClass="path" presetSubtype="0" accel="50000" decel="50000" fill="hold" grpId="0" nodeType="clickEffect">
                                  <p:stCondLst>
                                    <p:cond delay="0"/>
                                  </p:stCondLst>
                                  <p:childTnLst>
                                    <p:animMotion origin="layout" path="M 5.55112E-17 1.11111E-6 L 0.33424 0.06204 " pathEditMode="relative" rAng="0" ptsTypes="AA">
                                      <p:cBhvr>
                                        <p:cTn id="121" dur="2000" fill="hold"/>
                                        <p:tgtEl>
                                          <p:spTgt spid="138"/>
                                        </p:tgtEl>
                                        <p:attrNameLst>
                                          <p:attrName>ppt_x</p:attrName>
                                          <p:attrName>ppt_y</p:attrName>
                                        </p:attrNameLst>
                                      </p:cBhvr>
                                      <p:rCtr x="16706" y="3102"/>
                                    </p:animMotion>
                                  </p:childTnLst>
                                </p:cTn>
                              </p:par>
                            </p:childTnLst>
                          </p:cTn>
                        </p:par>
                        <p:par>
                          <p:cTn id="122" fill="hold">
                            <p:stCondLst>
                              <p:cond delay="2000"/>
                            </p:stCondLst>
                            <p:childTnLst>
                              <p:par>
                                <p:cTn id="123" presetID="1" presetClass="entr" presetSubtype="0" fill="hold" nodeType="afterEffect">
                                  <p:stCondLst>
                                    <p:cond delay="0"/>
                                  </p:stCondLst>
                                  <p:childTnLst>
                                    <p:set>
                                      <p:cBhvr>
                                        <p:cTn id="124" dur="1" fill="hold">
                                          <p:stCondLst>
                                            <p:cond delay="0"/>
                                          </p:stCondLst>
                                        </p:cTn>
                                        <p:tgtEl>
                                          <p:spTgt spid="148"/>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0" presetClass="path" presetSubtype="0" accel="50000" decel="50000" fill="hold" grpId="0" nodeType="clickEffect">
                                  <p:stCondLst>
                                    <p:cond delay="0"/>
                                  </p:stCondLst>
                                  <p:childTnLst>
                                    <p:animMotion origin="layout" path="M -2.91667E-6 -4.44444E-6 L 0.40391 0.06575 " pathEditMode="relative" rAng="0" ptsTypes="AA">
                                      <p:cBhvr>
                                        <p:cTn id="128" dur="2000" fill="hold"/>
                                        <p:tgtEl>
                                          <p:spTgt spid="141"/>
                                        </p:tgtEl>
                                        <p:attrNameLst>
                                          <p:attrName>ppt_x</p:attrName>
                                          <p:attrName>ppt_y</p:attrName>
                                        </p:attrNameLst>
                                      </p:cBhvr>
                                      <p:rCtr x="20195" y="3287"/>
                                    </p:animMotion>
                                  </p:childTnLst>
                                </p:cTn>
                              </p:par>
                            </p:childTnLst>
                          </p:cTn>
                        </p:par>
                        <p:par>
                          <p:cTn id="129" fill="hold">
                            <p:stCondLst>
                              <p:cond delay="2000"/>
                            </p:stCondLst>
                            <p:childTnLst>
                              <p:par>
                                <p:cTn id="130" presetID="1" presetClass="entr" presetSubtype="0" fill="hold" nodeType="afterEffect">
                                  <p:stCondLst>
                                    <p:cond delay="0"/>
                                  </p:stCondLst>
                                  <p:childTnLst>
                                    <p:set>
                                      <p:cBhvr>
                                        <p:cTn id="131" dur="1" fill="hold">
                                          <p:stCondLst>
                                            <p:cond delay="0"/>
                                          </p:stCondLst>
                                        </p:cTn>
                                        <p:tgtEl>
                                          <p:spTgt spid="150"/>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0" presetClass="path" presetSubtype="0" accel="50000" decel="50000" fill="hold" grpId="0" nodeType="clickEffect">
                                  <p:stCondLst>
                                    <p:cond delay="0"/>
                                  </p:stCondLst>
                                  <p:childTnLst>
                                    <p:animMotion origin="layout" path="M -2.08333E-6 -3.7037E-6 L 0.29401 0.39792 " pathEditMode="relative" rAng="0" ptsTypes="AA">
                                      <p:cBhvr>
                                        <p:cTn id="135" dur="2000" fill="hold"/>
                                        <p:tgtEl>
                                          <p:spTgt spid="139"/>
                                        </p:tgtEl>
                                        <p:attrNameLst>
                                          <p:attrName>ppt_x</p:attrName>
                                          <p:attrName>ppt_y</p:attrName>
                                        </p:attrNameLst>
                                      </p:cBhvr>
                                      <p:rCtr x="14701" y="19884"/>
                                    </p:animMotion>
                                  </p:childTnLst>
                                </p:cTn>
                              </p:par>
                            </p:childTnLst>
                          </p:cTn>
                        </p:par>
                        <p:par>
                          <p:cTn id="136" fill="hold">
                            <p:stCondLst>
                              <p:cond delay="2000"/>
                            </p:stCondLst>
                            <p:childTnLst>
                              <p:par>
                                <p:cTn id="137" presetID="1" presetClass="entr" presetSubtype="0" fill="hold" nodeType="afterEffect">
                                  <p:stCondLst>
                                    <p:cond delay="0"/>
                                  </p:stCondLst>
                                  <p:childTnLst>
                                    <p:set>
                                      <p:cBhvr>
                                        <p:cTn id="138" dur="1" fill="hold">
                                          <p:stCondLst>
                                            <p:cond delay="0"/>
                                          </p:stCondLst>
                                        </p:cTn>
                                        <p:tgtEl>
                                          <p:spTgt spid="154"/>
                                        </p:tgtEl>
                                        <p:attrNameLst>
                                          <p:attrName>style.visibility</p:attrName>
                                        </p:attrNameLst>
                                      </p:cBhvr>
                                      <p:to>
                                        <p:strVal val="visible"/>
                                      </p:to>
                                    </p:set>
                                  </p:childTnLst>
                                </p:cTn>
                              </p:par>
                            </p:childTnLst>
                          </p:cTn>
                        </p:par>
                        <p:par>
                          <p:cTn id="139" fill="hold">
                            <p:stCondLst>
                              <p:cond delay="2000"/>
                            </p:stCondLst>
                            <p:childTnLst>
                              <p:par>
                                <p:cTn id="140" presetID="1" presetClass="entr" presetSubtype="0" fill="hold" nodeType="afterEffect">
                                  <p:stCondLst>
                                    <p:cond delay="0"/>
                                  </p:stCondLst>
                                  <p:childTnLst>
                                    <p:set>
                                      <p:cBhvr>
                                        <p:cTn id="141" dur="1" fill="hold">
                                          <p:stCondLst>
                                            <p:cond delay="0"/>
                                          </p:stCondLst>
                                        </p:cTn>
                                        <p:tgtEl>
                                          <p:spTgt spid="152"/>
                                        </p:tgtEl>
                                        <p:attrNameLst>
                                          <p:attrName>style.visibility</p:attrName>
                                        </p:attrNameLst>
                                      </p:cBhvr>
                                      <p:to>
                                        <p:strVal val="visible"/>
                                      </p:to>
                                    </p:set>
                                  </p:childTnLst>
                                </p:cTn>
                              </p:par>
                              <p:par>
                                <p:cTn id="142" presetID="3" presetClass="exit" presetSubtype="10" fill="hold" grpId="0" nodeType="withEffect">
                                  <p:stCondLst>
                                    <p:cond delay="0"/>
                                  </p:stCondLst>
                                  <p:childTnLst>
                                    <p:animEffect transition="out" filter="blinds(horizontal)">
                                      <p:cBhvr>
                                        <p:cTn id="143" dur="500"/>
                                        <p:tgtEl>
                                          <p:spTgt spid="146"/>
                                        </p:tgtEl>
                                      </p:cBhvr>
                                    </p:animEffect>
                                    <p:set>
                                      <p:cBhvr>
                                        <p:cTn id="144" dur="1" fill="hold">
                                          <p:stCondLst>
                                            <p:cond delay="499"/>
                                          </p:stCondLst>
                                        </p:cTn>
                                        <p:tgtEl>
                                          <p:spTgt spid="146"/>
                                        </p:tgtEl>
                                        <p:attrNameLst>
                                          <p:attrName>style.visibility</p:attrName>
                                        </p:attrNameLst>
                                      </p:cBhvr>
                                      <p:to>
                                        <p:strVal val="hidden"/>
                                      </p:to>
                                    </p:set>
                                  </p:childTnLst>
                                </p:cTn>
                              </p:par>
                              <p:par>
                                <p:cTn id="145" presetID="1" presetClass="entr" presetSubtype="0" fill="hold" grpId="1" nodeType="withEffect">
                                  <p:stCondLst>
                                    <p:cond delay="0"/>
                                  </p:stCondLst>
                                  <p:childTnLst>
                                    <p:set>
                                      <p:cBhvr>
                                        <p:cTn id="146" dur="1" fill="hold">
                                          <p:stCondLst>
                                            <p:cond delay="0"/>
                                          </p:stCondLst>
                                        </p:cTn>
                                        <p:tgtEl>
                                          <p:spTgt spid="155"/>
                                        </p:tgtEl>
                                        <p:attrNameLst>
                                          <p:attrName>style.visibility</p:attrName>
                                        </p:attrNameLst>
                                      </p:cBhvr>
                                      <p:to>
                                        <p:strVal val="visible"/>
                                      </p:to>
                                    </p:set>
                                  </p:childTnLst>
                                </p:cTn>
                              </p:par>
                            </p:childTnLst>
                          </p:cTn>
                        </p:par>
                        <p:par>
                          <p:cTn id="147" fill="hold">
                            <p:stCondLst>
                              <p:cond delay="2500"/>
                            </p:stCondLst>
                            <p:childTnLst>
                              <p:par>
                                <p:cTn id="148" presetID="1" presetClass="entr" presetSubtype="0" fill="hold" grpId="0" nodeType="afterEffect">
                                  <p:stCondLst>
                                    <p:cond delay="0"/>
                                  </p:stCondLst>
                                  <p:childTnLst>
                                    <p:set>
                                      <p:cBhvr>
                                        <p:cTn id="149" dur="1" fill="hold">
                                          <p:stCondLst>
                                            <p:cond delay="0"/>
                                          </p:stCondLst>
                                        </p:cTn>
                                        <p:tgtEl>
                                          <p:spTgt spid="156"/>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grpId="0" nodeType="clickEffect">
                                  <p:stCondLst>
                                    <p:cond delay="0"/>
                                  </p:stCondLst>
                                  <p:childTnLst>
                                    <p:set>
                                      <p:cBhvr>
                                        <p:cTn id="153" dur="1" fill="hold">
                                          <p:stCondLst>
                                            <p:cond delay="0"/>
                                          </p:stCondLst>
                                        </p:cTn>
                                        <p:tgtEl>
                                          <p:spTgt spid="163"/>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162">
                                            <p:txEl>
                                              <p:pRg st="0" end="0"/>
                                            </p:txEl>
                                          </p:spTgt>
                                        </p:tgtEl>
                                        <p:attrNameLst>
                                          <p:attrName>style.visibility</p:attrName>
                                        </p:attrNameLst>
                                      </p:cBhvr>
                                      <p:to>
                                        <p:strVal val="visible"/>
                                      </p:to>
                                    </p:set>
                                  </p:childTnLst>
                                </p:cTn>
                              </p:par>
                              <p:par>
                                <p:cTn id="156" presetID="1" presetClass="entr" presetSubtype="0" fill="hold" grpId="0" nodeType="withEffect">
                                  <p:stCondLst>
                                    <p:cond delay="0"/>
                                  </p:stCondLst>
                                  <p:childTnLst>
                                    <p:set>
                                      <p:cBhvr>
                                        <p:cTn id="157" dur="1" fill="hold">
                                          <p:stCondLst>
                                            <p:cond delay="0"/>
                                          </p:stCondLst>
                                        </p:cTn>
                                        <p:tgtEl>
                                          <p:spTgt spid="162">
                                            <p:txEl>
                                              <p:pRg st="1" end="1"/>
                                            </p:txEl>
                                          </p:spTgt>
                                        </p:tgtEl>
                                        <p:attrNameLst>
                                          <p:attrName>style.visibility</p:attrName>
                                        </p:attrNameLst>
                                      </p:cBhvr>
                                      <p:to>
                                        <p:strVal val="visible"/>
                                      </p:to>
                                    </p:set>
                                  </p:childTnLst>
                                </p:cTn>
                              </p:par>
                              <p:par>
                                <p:cTn id="158" presetID="1" presetClass="entr" presetSubtype="0" fill="hold" grpId="1" nodeType="withEffect">
                                  <p:stCondLst>
                                    <p:cond delay="0"/>
                                  </p:stCondLst>
                                  <p:childTnLst>
                                    <p:set>
                                      <p:cBhvr>
                                        <p:cTn id="159" dur="1" fill="hold">
                                          <p:stCondLst>
                                            <p:cond delay="0"/>
                                          </p:stCondLst>
                                        </p:cTn>
                                        <p:tgtEl>
                                          <p:spTgt spid="163"/>
                                        </p:tgtEl>
                                        <p:attrNameLst>
                                          <p:attrName>style.visibility</p:attrName>
                                        </p:attrNameLst>
                                      </p:cBhvr>
                                      <p:to>
                                        <p:strVal val="visible"/>
                                      </p:to>
                                    </p:set>
                                  </p:childTnLst>
                                </p:cTn>
                              </p:par>
                              <p:par>
                                <p:cTn id="160" presetID="1" presetClass="entr" presetSubtype="0" fill="hold" grpId="1" nodeType="withEffect">
                                  <p:stCondLst>
                                    <p:cond delay="0"/>
                                  </p:stCondLst>
                                  <p:childTnLst>
                                    <p:set>
                                      <p:cBhvr>
                                        <p:cTn id="161" dur="1" fill="hold">
                                          <p:stCondLst>
                                            <p:cond delay="0"/>
                                          </p:stCondLst>
                                        </p:cTn>
                                        <p:tgtEl>
                                          <p:spTgt spid="162">
                                            <p:txEl>
                                              <p:pRg st="0" end="0"/>
                                            </p:txEl>
                                          </p:spTgt>
                                        </p:tgtEl>
                                        <p:attrNameLst>
                                          <p:attrName>style.visibility</p:attrName>
                                        </p:attrNameLst>
                                      </p:cBhvr>
                                      <p:to>
                                        <p:strVal val="visible"/>
                                      </p:to>
                                    </p:set>
                                  </p:childTnLst>
                                </p:cTn>
                              </p:par>
                              <p:par>
                                <p:cTn id="162" presetID="1" presetClass="entr" presetSubtype="0" fill="hold" grpId="1" nodeType="withEffect">
                                  <p:stCondLst>
                                    <p:cond delay="0"/>
                                  </p:stCondLst>
                                  <p:childTnLst>
                                    <p:set>
                                      <p:cBhvr>
                                        <p:cTn id="163" dur="1" fill="hold">
                                          <p:stCondLst>
                                            <p:cond delay="0"/>
                                          </p:stCondLst>
                                        </p:cTn>
                                        <p:tgtEl>
                                          <p:spTgt spid="162">
                                            <p:txEl>
                                              <p:pRg st="1" end="1"/>
                                            </p:txEl>
                                          </p:spTgt>
                                        </p:tgtEl>
                                        <p:attrNameLst>
                                          <p:attrName>style.visibility</p:attrName>
                                        </p:attrNameLst>
                                      </p:cBhvr>
                                      <p:to>
                                        <p:strVal val="visible"/>
                                      </p:to>
                                    </p:set>
                                  </p:childTnLst>
                                </p:cTn>
                              </p:par>
                              <p:par>
                                <p:cTn id="164" presetID="1" presetClass="entr" presetSubtype="0" fill="hold" nodeType="withEffect">
                                  <p:stCondLst>
                                    <p:cond delay="0"/>
                                  </p:stCondLst>
                                  <p:childTnLst>
                                    <p:set>
                                      <p:cBhvr>
                                        <p:cTn id="165" dur="1" fill="hold">
                                          <p:stCondLst>
                                            <p:cond delay="0"/>
                                          </p:stCondLst>
                                        </p:cTn>
                                        <p:tgtEl>
                                          <p:spTgt spid="160"/>
                                        </p:tgtEl>
                                        <p:attrNameLst>
                                          <p:attrName>style.visibility</p:attrName>
                                        </p:attrNameLst>
                                      </p:cBhvr>
                                      <p:to>
                                        <p:strVal val="visible"/>
                                      </p:to>
                                    </p:set>
                                  </p:childTnLst>
                                </p:cTn>
                              </p:par>
                              <p:par>
                                <p:cTn id="166" presetID="1" presetClass="entr" presetSubtype="0" fill="hold" grpId="0" nodeType="withEffect">
                                  <p:stCondLst>
                                    <p:cond delay="0"/>
                                  </p:stCondLst>
                                  <p:childTnLst>
                                    <p:set>
                                      <p:cBhvr>
                                        <p:cTn id="167"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build="p"/>
      <p:bldP spid="162" grpId="1" build="p"/>
      <p:bldP spid="18" grpId="0"/>
      <p:bldP spid="23" grpId="0"/>
      <p:bldP spid="37" grpId="1" animBg="1"/>
      <p:bldP spid="37" grpId="2" animBg="1"/>
      <p:bldP spid="38" grpId="1" animBg="1"/>
      <p:bldP spid="38" grpId="2" animBg="1"/>
      <p:bldP spid="39" grpId="1" animBg="1"/>
      <p:bldP spid="39" grpId="2" animBg="1"/>
      <p:bldP spid="40" grpId="1" animBg="1"/>
      <p:bldP spid="40" grpId="2" animBg="1"/>
      <p:bldP spid="41" grpId="1" animBg="1"/>
      <p:bldP spid="41" grpId="2" animBg="1"/>
      <p:bldP spid="42" grpId="1" animBg="1"/>
      <p:bldP spid="42" grpId="2" animBg="1"/>
      <p:bldP spid="59" grpId="0"/>
      <p:bldP spid="80" grpId="0"/>
      <p:bldP spid="81" grpId="0"/>
      <p:bldP spid="82" grpId="0"/>
      <p:bldP spid="83" grpId="0"/>
      <p:bldP spid="84" grpId="0"/>
      <p:bldP spid="135" grpId="0"/>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6" grpId="0"/>
      <p:bldP spid="146" grpId="1"/>
      <p:bldP spid="155" grpId="1"/>
      <p:bldP spid="156" grpId="0" animBg="1"/>
      <p:bldP spid="158" grpId="0" animBg="1"/>
      <p:bldP spid="161" grpId="0"/>
      <p:bldP spid="163" grpId="0"/>
      <p:bldP spid="16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E7800-9694-0140-8BAE-26E398B238CA}"/>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9AEC805B-0282-4947-924F-8D31633F31C8}"/>
              </a:ext>
            </a:extLst>
          </p:cNvPr>
          <p:cNvSpPr>
            <a:spLocks noGrp="1"/>
          </p:cNvSpPr>
          <p:nvPr>
            <p:ph type="sldNum" sz="quarter" idx="12"/>
          </p:nvPr>
        </p:nvSpPr>
        <p:spPr/>
        <p:txBody>
          <a:bodyPr/>
          <a:lstStyle/>
          <a:p>
            <a:fld id="{86E00D81-A243-204E-9897-44BD133A87DB}" type="slidenum">
              <a:rPr lang="en-US" smtClean="0"/>
              <a:t>7</a:t>
            </a:fld>
            <a:endParaRPr lang="en-US" dirty="0"/>
          </a:p>
        </p:txBody>
      </p:sp>
      <p:sp>
        <p:nvSpPr>
          <p:cNvPr id="4" name="Content Placeholder 3">
            <a:extLst>
              <a:ext uri="{FF2B5EF4-FFF2-40B4-BE49-F238E27FC236}">
                <a16:creationId xmlns:a16="http://schemas.microsoft.com/office/drawing/2014/main" id="{81638625-F176-424B-B4E4-B7D39E878135}"/>
              </a:ext>
            </a:extLst>
          </p:cNvPr>
          <p:cNvSpPr>
            <a:spLocks noGrp="1"/>
          </p:cNvSpPr>
          <p:nvPr>
            <p:ph sz="quarter" idx="1"/>
          </p:nvPr>
        </p:nvSpPr>
        <p:spPr/>
        <p:txBody>
          <a:bodyPr>
            <a:normAutofit/>
          </a:bodyPr>
          <a:lstStyle/>
          <a:p>
            <a:pPr>
              <a:buFont typeface="Wingdings" pitchFamily="2" charset="2"/>
              <a:buChar char="§"/>
            </a:pPr>
            <a:r>
              <a:rPr lang="en-US" sz="3200" dirty="0">
                <a:solidFill>
                  <a:srgbClr val="00B050"/>
                </a:solidFill>
              </a:rPr>
              <a:t>Thesis Contributions</a:t>
            </a:r>
          </a:p>
          <a:p>
            <a:pPr marL="0" indent="0">
              <a:buNone/>
            </a:pPr>
            <a:endParaRPr lang="en-US" sz="3200" dirty="0">
              <a:solidFill>
                <a:srgbClr val="00B050"/>
              </a:solidFill>
            </a:endParaRPr>
          </a:p>
          <a:p>
            <a:pPr>
              <a:buFont typeface="Wingdings" pitchFamily="2" charset="2"/>
              <a:buChar char="§"/>
            </a:pPr>
            <a:r>
              <a:rPr lang="en-US" sz="3200" dirty="0" err="1"/>
              <a:t>PathSeeker</a:t>
            </a:r>
            <a:r>
              <a:rPr lang="en-US" sz="3200" dirty="0"/>
              <a:t>: A Fast Mapping Algorithm for CGRAs</a:t>
            </a:r>
          </a:p>
          <a:p>
            <a:pPr>
              <a:buFont typeface="Wingdings" pitchFamily="2" charset="2"/>
              <a:buChar char="§"/>
            </a:pPr>
            <a:endParaRPr lang="en-US" sz="3200" dirty="0">
              <a:solidFill>
                <a:srgbClr val="00B050"/>
              </a:solidFill>
            </a:endParaRPr>
          </a:p>
          <a:p>
            <a:pPr>
              <a:buFont typeface="Wingdings" pitchFamily="2" charset="2"/>
              <a:buChar char="§"/>
            </a:pPr>
            <a:r>
              <a:rPr lang="en-US" sz="3200" dirty="0"/>
              <a:t>CGRA Compilation and Simulation Framework </a:t>
            </a:r>
          </a:p>
          <a:p>
            <a:pPr lvl="1">
              <a:buFont typeface="Wingdings" pitchFamily="2" charset="2"/>
              <a:buChar char="§"/>
            </a:pPr>
            <a:r>
              <a:rPr lang="en-US" sz="2800" dirty="0"/>
              <a:t>Capabilities of the Framework </a:t>
            </a:r>
          </a:p>
          <a:p>
            <a:pPr lvl="1">
              <a:buFont typeface="Wingdings" pitchFamily="2" charset="2"/>
              <a:buChar char="§"/>
            </a:pPr>
            <a:r>
              <a:rPr lang="en-US" sz="2800" dirty="0"/>
              <a:t>Challenges and improvements</a:t>
            </a:r>
          </a:p>
        </p:txBody>
      </p:sp>
    </p:spTree>
    <p:extLst>
      <p:ext uri="{BB962C8B-B14F-4D97-AF65-F5344CB8AC3E}">
        <p14:creationId xmlns:p14="http://schemas.microsoft.com/office/powerpoint/2010/main" val="2489544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4C86A-B737-514A-877B-CC67BD4735BF}"/>
              </a:ext>
            </a:extLst>
          </p:cNvPr>
          <p:cNvSpPr>
            <a:spLocks noGrp="1"/>
          </p:cNvSpPr>
          <p:nvPr>
            <p:ph type="title"/>
          </p:nvPr>
        </p:nvSpPr>
        <p:spPr/>
        <p:txBody>
          <a:bodyPr/>
          <a:lstStyle/>
          <a:p>
            <a:r>
              <a:rPr lang="en-US" sz="3600" dirty="0"/>
              <a:t>Compiler Design for Accelerated Computing on CGRAs</a:t>
            </a:r>
          </a:p>
        </p:txBody>
      </p:sp>
      <p:sp>
        <p:nvSpPr>
          <p:cNvPr id="3" name="Slide Number Placeholder 2">
            <a:extLst>
              <a:ext uri="{FF2B5EF4-FFF2-40B4-BE49-F238E27FC236}">
                <a16:creationId xmlns:a16="http://schemas.microsoft.com/office/drawing/2014/main" id="{B3155141-0987-934F-8822-FF2C3BC71EDE}"/>
              </a:ext>
            </a:extLst>
          </p:cNvPr>
          <p:cNvSpPr>
            <a:spLocks noGrp="1"/>
          </p:cNvSpPr>
          <p:nvPr>
            <p:ph type="sldNum" sz="quarter" idx="12"/>
          </p:nvPr>
        </p:nvSpPr>
        <p:spPr/>
        <p:txBody>
          <a:bodyPr/>
          <a:lstStyle/>
          <a:p>
            <a:fld id="{86E00D81-A243-204E-9897-44BD133A87DB}" type="slidenum">
              <a:rPr lang="en-US" smtClean="0"/>
              <a:t>8</a:t>
            </a:fld>
            <a:endParaRPr lang="en-US" dirty="0"/>
          </a:p>
        </p:txBody>
      </p:sp>
      <p:sp>
        <p:nvSpPr>
          <p:cNvPr id="4" name="Content Placeholder 3">
            <a:extLst>
              <a:ext uri="{FF2B5EF4-FFF2-40B4-BE49-F238E27FC236}">
                <a16:creationId xmlns:a16="http://schemas.microsoft.com/office/drawing/2014/main" id="{F113C9CF-14E2-A74F-8607-8464BFCA4236}"/>
              </a:ext>
            </a:extLst>
          </p:cNvPr>
          <p:cNvSpPr>
            <a:spLocks noGrp="1"/>
          </p:cNvSpPr>
          <p:nvPr>
            <p:ph sz="quarter" idx="1"/>
          </p:nvPr>
        </p:nvSpPr>
        <p:spPr/>
        <p:txBody>
          <a:bodyPr>
            <a:normAutofit/>
          </a:bodyPr>
          <a:lstStyle/>
          <a:p>
            <a:r>
              <a:rPr lang="en-US" sz="2400" b="1" i="1" dirty="0"/>
              <a:t>Thesis statement</a:t>
            </a:r>
            <a:r>
              <a:rPr lang="en-US" sz="2400" i="1" dirty="0"/>
              <a:t>: Effective compiler technology and codesign approach is crucial in achieving efficient acceleration of applications on CGRAs.</a:t>
            </a:r>
          </a:p>
          <a:p>
            <a:pPr marL="0" indent="0">
              <a:buNone/>
            </a:pPr>
            <a:endParaRPr lang="en-US" sz="2400" dirty="0"/>
          </a:p>
        </p:txBody>
      </p:sp>
      <p:sp>
        <p:nvSpPr>
          <p:cNvPr id="11" name="Rectangle 10">
            <a:extLst>
              <a:ext uri="{FF2B5EF4-FFF2-40B4-BE49-F238E27FC236}">
                <a16:creationId xmlns:a16="http://schemas.microsoft.com/office/drawing/2014/main" id="{0116A7A7-C7D6-D948-8667-145D7B6CCB86}"/>
              </a:ext>
            </a:extLst>
          </p:cNvPr>
          <p:cNvSpPr/>
          <p:nvPr/>
        </p:nvSpPr>
        <p:spPr>
          <a:xfrm>
            <a:off x="2813714" y="2650032"/>
            <a:ext cx="6564572" cy="532262"/>
          </a:xfrm>
          <a:prstGeom prst="rect">
            <a:avLst/>
          </a:prstGeom>
          <a:solidFill>
            <a:srgbClr val="2094CB"/>
          </a:solidFill>
          <a:ln>
            <a:solidFill>
              <a:schemeClr val="tx1"/>
            </a:solidFill>
          </a:ln>
          <a:scene3d>
            <a:camera prst="orthographicFront"/>
            <a:lightRig rig="threePt" dir="t"/>
          </a:scene3d>
          <a:sp3d contourW="12700">
            <a:bevelB/>
            <a:contourClr>
              <a:srgbClr val="21B1F6"/>
            </a:contourClr>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bg1"/>
                </a:solidFill>
                <a:latin typeface="Arial" panose="020B0604020202020204" pitchFamily="34" charset="0"/>
                <a:cs typeface="Arial" panose="020B0604020202020204" pitchFamily="34" charset="0"/>
              </a:rPr>
              <a:t>Randomized Scheduling Algorithm</a:t>
            </a:r>
          </a:p>
        </p:txBody>
      </p:sp>
      <p:sp>
        <p:nvSpPr>
          <p:cNvPr id="12" name="Rectangle 11">
            <a:extLst>
              <a:ext uri="{FF2B5EF4-FFF2-40B4-BE49-F238E27FC236}">
                <a16:creationId xmlns:a16="http://schemas.microsoft.com/office/drawing/2014/main" id="{B6D60F1F-A743-EC46-8784-6EF1FA58FD11}"/>
              </a:ext>
            </a:extLst>
          </p:cNvPr>
          <p:cNvSpPr/>
          <p:nvPr/>
        </p:nvSpPr>
        <p:spPr>
          <a:xfrm>
            <a:off x="2813713" y="3532589"/>
            <a:ext cx="6564573" cy="532262"/>
          </a:xfrm>
          <a:prstGeom prst="rect">
            <a:avLst/>
          </a:prstGeom>
          <a:solidFill>
            <a:srgbClr val="2094CB"/>
          </a:solidFill>
          <a:ln>
            <a:solidFill>
              <a:schemeClr val="tx1"/>
            </a:solidFill>
          </a:ln>
          <a:scene3d>
            <a:camera prst="orthographicFront"/>
            <a:lightRig rig="threePt" dir="t"/>
          </a:scene3d>
          <a:sp3d contourW="12700">
            <a:bevelB/>
            <a:contourClr>
              <a:srgbClr val="21B1F6"/>
            </a:contourClr>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bg1"/>
                </a:solidFill>
                <a:latin typeface="Arial" panose="020B0604020202020204" pitchFamily="34" charset="0"/>
                <a:cs typeface="Arial" panose="020B0604020202020204" pitchFamily="34" charset="0"/>
              </a:rPr>
              <a:t>Failure-Aware Mapping Algorithm</a:t>
            </a:r>
          </a:p>
        </p:txBody>
      </p:sp>
      <p:sp>
        <p:nvSpPr>
          <p:cNvPr id="13" name="Rectangle 12">
            <a:extLst>
              <a:ext uri="{FF2B5EF4-FFF2-40B4-BE49-F238E27FC236}">
                <a16:creationId xmlns:a16="http://schemas.microsoft.com/office/drawing/2014/main" id="{3CB4744D-482D-8F4B-8914-2E71B32635FB}"/>
              </a:ext>
            </a:extLst>
          </p:cNvPr>
          <p:cNvSpPr/>
          <p:nvPr/>
        </p:nvSpPr>
        <p:spPr>
          <a:xfrm>
            <a:off x="2813712" y="4415146"/>
            <a:ext cx="6564575" cy="532262"/>
          </a:xfrm>
          <a:prstGeom prst="rect">
            <a:avLst/>
          </a:prstGeom>
          <a:solidFill>
            <a:srgbClr val="2094CB"/>
          </a:solidFill>
          <a:ln>
            <a:solidFill>
              <a:schemeClr val="tx1"/>
            </a:solidFill>
          </a:ln>
          <a:scene3d>
            <a:camera prst="orthographicFront"/>
            <a:lightRig rig="threePt" dir="t"/>
          </a:scene3d>
          <a:sp3d contourW="12700">
            <a:bevelB/>
            <a:contourClr>
              <a:srgbClr val="21B1F6"/>
            </a:contourClr>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bg1"/>
                </a:solidFill>
                <a:latin typeface="Arial" panose="020B0604020202020204" pitchFamily="34" charset="0"/>
                <a:cs typeface="Arial" panose="020B0604020202020204" pitchFamily="34" charset="0"/>
              </a:rPr>
              <a:t>Co-design Approach for Mapping Conditionals</a:t>
            </a:r>
          </a:p>
        </p:txBody>
      </p:sp>
      <p:sp>
        <p:nvSpPr>
          <p:cNvPr id="14" name="Rectangle 13">
            <a:extLst>
              <a:ext uri="{FF2B5EF4-FFF2-40B4-BE49-F238E27FC236}">
                <a16:creationId xmlns:a16="http://schemas.microsoft.com/office/drawing/2014/main" id="{EA6B0E00-B5D4-5945-8B68-E8B39C645083}"/>
              </a:ext>
            </a:extLst>
          </p:cNvPr>
          <p:cNvSpPr/>
          <p:nvPr/>
        </p:nvSpPr>
        <p:spPr>
          <a:xfrm>
            <a:off x="2813712" y="5293046"/>
            <a:ext cx="6564576" cy="532262"/>
          </a:xfrm>
          <a:prstGeom prst="rect">
            <a:avLst/>
          </a:prstGeom>
          <a:solidFill>
            <a:srgbClr val="2094CB"/>
          </a:solidFill>
          <a:ln>
            <a:solidFill>
              <a:schemeClr val="tx1"/>
            </a:solidFill>
          </a:ln>
          <a:scene3d>
            <a:camera prst="orthographicFront"/>
            <a:lightRig rig="threePt" dir="t"/>
          </a:scene3d>
          <a:sp3d contourW="12700">
            <a:bevelB/>
            <a:contourClr>
              <a:srgbClr val="21B1F6"/>
            </a:contourClr>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bg1"/>
                </a:solidFill>
                <a:latin typeface="Arial" panose="020B0604020202020204" pitchFamily="34" charset="0"/>
                <a:cs typeface="Arial" panose="020B0604020202020204" pitchFamily="34" charset="0"/>
              </a:rPr>
              <a:t>Compilation Simulation Framework for CGRAs</a:t>
            </a:r>
          </a:p>
        </p:txBody>
      </p:sp>
    </p:spTree>
    <p:extLst>
      <p:ext uri="{BB962C8B-B14F-4D97-AF65-F5344CB8AC3E}">
        <p14:creationId xmlns:p14="http://schemas.microsoft.com/office/powerpoint/2010/main" val="397072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1"/>
                                        </p:tgtEl>
                                        <p:attrNameLst>
                                          <p:attrName>fillcolor</p:attrName>
                                        </p:attrNameLst>
                                      </p:cBhvr>
                                      <p:to>
                                        <a:srgbClr val="D9ED92"/>
                                      </p:to>
                                    </p:animClr>
                                    <p:set>
                                      <p:cBhvr>
                                        <p:cTn id="7" dur="500" fill="hold"/>
                                        <p:tgtEl>
                                          <p:spTgt spid="11"/>
                                        </p:tgtEl>
                                        <p:attrNameLst>
                                          <p:attrName>fill.type</p:attrName>
                                        </p:attrNameLst>
                                      </p:cBhvr>
                                      <p:to>
                                        <p:strVal val="solid"/>
                                      </p:to>
                                    </p:set>
                                    <p:set>
                                      <p:cBhvr>
                                        <p:cTn id="8" dur="500" fill="hold"/>
                                        <p:tgtEl>
                                          <p:spTgt spid="11"/>
                                        </p:tgtEl>
                                        <p:attrNameLst>
                                          <p:attrName>fill.on</p:attrName>
                                        </p:attrNameLst>
                                      </p:cBhvr>
                                      <p:to>
                                        <p:strVal val="true"/>
                                      </p:to>
                                    </p:set>
                                  </p:childTnLst>
                                </p:cTn>
                              </p:par>
                              <p:par>
                                <p:cTn id="9" presetID="3" presetClass="emph" presetSubtype="2" fill="hold" nodeType="withEffect">
                                  <p:stCondLst>
                                    <p:cond delay="0"/>
                                  </p:stCondLst>
                                  <p:childTnLst>
                                    <p:animClr clrSpc="rgb" dir="cw">
                                      <p:cBhvr override="childStyle">
                                        <p:cTn id="10" dur="500" fill="hold"/>
                                        <p:tgtEl>
                                          <p:spTgt spid="11">
                                            <p:txEl>
                                              <p:pRg st="0" end="0"/>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ML Theme">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lnDef>
      <a:spPr>
        <a:ln>
          <a:solidFill>
            <a:srgbClr val="000000"/>
          </a:solidFill>
          <a:tailEnd type="arrow"/>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70602</TotalTime>
  <Words>3709</Words>
  <Application>Microsoft Macintosh PowerPoint</Application>
  <PresentationFormat>Widescreen</PresentationFormat>
  <Paragraphs>1066</Paragraphs>
  <Slides>53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Calibri</vt:lpstr>
      <vt:lpstr>Candara</vt:lpstr>
      <vt:lpstr>Comic Sans MS</vt:lpstr>
      <vt:lpstr>Gill Sans MT</vt:lpstr>
      <vt:lpstr>Times New Roman</vt:lpstr>
      <vt:lpstr>Wingdings</vt:lpstr>
      <vt:lpstr>Wingdings 3</vt:lpstr>
      <vt:lpstr>CML Theme</vt:lpstr>
      <vt:lpstr>Compiler Design for Accelerating Applications on Coarse-Grained Reconfigurable Architectures</vt:lpstr>
      <vt:lpstr>Need for Efficient Accelerators </vt:lpstr>
      <vt:lpstr>Application/Domain Specific Accelerators </vt:lpstr>
      <vt:lpstr>Compiler Design for ASICs is Selective</vt:lpstr>
      <vt:lpstr>Coarse Grained Reconfigurable Array (CGRA)</vt:lpstr>
      <vt:lpstr>Envisioned Use of CGRAs</vt:lpstr>
      <vt:lpstr>Accelerating loops on CGRA</vt:lpstr>
      <vt:lpstr>Overview</vt:lpstr>
      <vt:lpstr>Compiler Design for Accelerated Computing on CGRAs</vt:lpstr>
      <vt:lpstr>PowerPoint Presentation</vt:lpstr>
      <vt:lpstr>Compiler Design for Accelerated Computing on CGRAs</vt:lpstr>
      <vt:lpstr>PowerPoint Presentation</vt:lpstr>
      <vt:lpstr>Compiler Design for Accelerated Computing on CGRAs</vt:lpstr>
      <vt:lpstr>PowerPoint Presentation</vt:lpstr>
      <vt:lpstr>Compiler Design for Accelerated Computing on CGRAs</vt:lpstr>
      <vt:lpstr>Overview</vt:lpstr>
      <vt:lpstr>Classification of Mapping Algorithm</vt:lpstr>
      <vt:lpstr>Limitations of existing techniques</vt:lpstr>
      <vt:lpstr>Motivating Example</vt:lpstr>
      <vt:lpstr>Motivating Example</vt:lpstr>
      <vt:lpstr>Motivating Example</vt:lpstr>
      <vt:lpstr>Motivating Example</vt:lpstr>
      <vt:lpstr>Motivating Example</vt:lpstr>
      <vt:lpstr>Motivating Example</vt:lpstr>
      <vt:lpstr>Motivating Example</vt:lpstr>
      <vt:lpstr>Motivating Example</vt:lpstr>
      <vt:lpstr>Motivating Example</vt:lpstr>
      <vt:lpstr>Motivating Example</vt:lpstr>
      <vt:lpstr>PathSeeker</vt:lpstr>
      <vt:lpstr>PathSeeker in action</vt:lpstr>
      <vt:lpstr>PathSeeker in action</vt:lpstr>
      <vt:lpstr>PathSeeker in action</vt:lpstr>
      <vt:lpstr>PathSeeker in action</vt:lpstr>
      <vt:lpstr>PathSeeker in action</vt:lpstr>
      <vt:lpstr>PathSeeker in action</vt:lpstr>
      <vt:lpstr>PathSeeker in action</vt:lpstr>
      <vt:lpstr>Experimental Setup</vt:lpstr>
      <vt:lpstr>PathSeeker maps all the loops on a 4x4 CGRA</vt:lpstr>
      <vt:lpstr>PathSeeker maps all the loops on a 4x4 CGRA</vt:lpstr>
      <vt:lpstr>PathSeeker mapped all the loops on all CGRA sizes</vt:lpstr>
      <vt:lpstr>PathSeeker finds a valid mapping fast for various CGRA sizes</vt:lpstr>
      <vt:lpstr>The Quality of mapping achieved is comparable to SoA</vt:lpstr>
      <vt:lpstr>Overview</vt:lpstr>
      <vt:lpstr>Compilation Simulation Framework -- CCF</vt:lpstr>
      <vt:lpstr>Capabilities of CCF</vt:lpstr>
      <vt:lpstr>Challenges in development</vt:lpstr>
      <vt:lpstr>Challenges in development</vt:lpstr>
      <vt:lpstr>Challenges in development</vt:lpstr>
      <vt:lpstr>CCF Support</vt:lpstr>
      <vt:lpstr>Demo time</vt:lpstr>
      <vt:lpstr>Summary</vt:lpstr>
      <vt:lpstr>Future Work</vt:lpstr>
      <vt:lpstr>List of Publications and Patents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Randomized Iterative Modulo Scheduling Approach for CGRAs</dc:title>
  <dc:creator>Mahesh Balasubramanian (Student)</dc:creator>
  <cp:lastModifiedBy>Mahesh Balasubramanian (Student)</cp:lastModifiedBy>
  <cp:revision>150</cp:revision>
  <dcterms:created xsi:type="dcterms:W3CDTF">2021-06-24T07:19:09Z</dcterms:created>
  <dcterms:modified xsi:type="dcterms:W3CDTF">2021-10-25T05:48:18Z</dcterms:modified>
</cp:coreProperties>
</file>